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682" r:id="rId5"/>
    <p:sldId id="683" r:id="rId6"/>
    <p:sldId id="753" r:id="rId7"/>
    <p:sldId id="581" r:id="rId8"/>
    <p:sldId id="690" r:id="rId9"/>
    <p:sldId id="698" r:id="rId10"/>
    <p:sldId id="685" r:id="rId11"/>
    <p:sldId id="713" r:id="rId12"/>
    <p:sldId id="718" r:id="rId13"/>
    <p:sldId id="635" r:id="rId14"/>
    <p:sldId id="740" r:id="rId15"/>
    <p:sldId id="711" r:id="rId16"/>
    <p:sldId id="769" r:id="rId17"/>
    <p:sldId id="679" r:id="rId18"/>
    <p:sldId id="741" r:id="rId19"/>
    <p:sldId id="583" r:id="rId20"/>
    <p:sldId id="260" r:id="rId21"/>
    <p:sldId id="306" r:id="rId22"/>
    <p:sldId id="768" r:id="rId23"/>
    <p:sldId id="701" r:id="rId24"/>
    <p:sldId id="616" r:id="rId25"/>
    <p:sldId id="617" r:id="rId26"/>
    <p:sldId id="623" r:id="rId27"/>
    <p:sldId id="703" r:id="rId28"/>
    <p:sldId id="706" r:id="rId29"/>
    <p:sldId id="704" r:id="rId30"/>
    <p:sldId id="597" r:id="rId31"/>
    <p:sldId id="619" r:id="rId32"/>
    <p:sldId id="707" r:id="rId33"/>
    <p:sldId id="710" r:id="rId34"/>
    <p:sldId id="708" r:id="rId35"/>
    <p:sldId id="696" r:id="rId36"/>
    <p:sldId id="697" r:id="rId37"/>
    <p:sldId id="64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02DD60-D2AE-55B1-F992-AD17CDAF043F}" name="Grace Golf" initials="GG" userId="S::grace@colour-profiling.com::4dde5f68-09e9-4618-b964-3a36d85cd1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E314D-D8A8-483D-A711-9A99589B0AB0}" v="2" dt="2023-08-01T14:26:1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 Holloway" userId="acd824e0-849b-439c-b4c6-53770188c5fe" providerId="ADAL" clId="{44243F4B-1772-419E-850F-0D0851336DB2}"/>
    <pc:docChg chg="undo custSel modSld">
      <pc:chgData name="Jayne Holloway" userId="acd824e0-849b-439c-b4c6-53770188c5fe" providerId="ADAL" clId="{44243F4B-1772-419E-850F-0D0851336DB2}" dt="2023-07-12T09:30:20.236" v="87"/>
      <pc:docMkLst>
        <pc:docMk/>
      </pc:docMkLst>
      <pc:sldChg chg="modSp mod delCm modCm">
        <pc:chgData name="Jayne Holloway" userId="acd824e0-849b-439c-b4c6-53770188c5fe" providerId="ADAL" clId="{44243F4B-1772-419E-850F-0D0851336DB2}" dt="2023-07-12T09:28:50.457" v="76" actId="14100"/>
        <pc:sldMkLst>
          <pc:docMk/>
          <pc:sldMk cId="3233029707" sldId="623"/>
        </pc:sldMkLst>
        <pc:spChg chg="mod">
          <ac:chgData name="Jayne Holloway" userId="acd824e0-849b-439c-b4c6-53770188c5fe" providerId="ADAL" clId="{44243F4B-1772-419E-850F-0D0851336DB2}" dt="2023-07-12T09:28:12.507" v="70" actId="1076"/>
          <ac:spMkLst>
            <pc:docMk/>
            <pc:sldMk cId="3233029707" sldId="623"/>
            <ac:spMk id="21" creationId="{90BBC35A-081C-C64E-9720-A006899BAC2B}"/>
          </ac:spMkLst>
        </pc:spChg>
        <pc:spChg chg="mod">
          <ac:chgData name="Jayne Holloway" userId="acd824e0-849b-439c-b4c6-53770188c5fe" providerId="ADAL" clId="{44243F4B-1772-419E-850F-0D0851336DB2}" dt="2023-07-12T09:27:57.120" v="67" actId="1076"/>
          <ac:spMkLst>
            <pc:docMk/>
            <pc:sldMk cId="3233029707" sldId="623"/>
            <ac:spMk id="22" creationId="{9C8FB2CE-81C0-E346-B332-02646AFBC3CB}"/>
          </ac:spMkLst>
        </pc:spChg>
        <pc:spChg chg="mod">
          <ac:chgData name="Jayne Holloway" userId="acd824e0-849b-439c-b4c6-53770188c5fe" providerId="ADAL" clId="{44243F4B-1772-419E-850F-0D0851336DB2}" dt="2023-07-12T09:28:50.457" v="76" actId="14100"/>
          <ac:spMkLst>
            <pc:docMk/>
            <pc:sldMk cId="3233029707" sldId="623"/>
            <ac:spMk id="24" creationId="{AABBB5F7-0584-DB40-BD21-392FBBFA803F}"/>
          </ac:spMkLst>
        </pc:spChg>
        <pc:spChg chg="mod">
          <ac:chgData name="Jayne Holloway" userId="acd824e0-849b-439c-b4c6-53770188c5fe" providerId="ADAL" clId="{44243F4B-1772-419E-850F-0D0851336DB2}" dt="2023-07-12T09:28:24.464" v="71" actId="1076"/>
          <ac:spMkLst>
            <pc:docMk/>
            <pc:sldMk cId="3233029707" sldId="623"/>
            <ac:spMk id="25" creationId="{00F4847B-3E26-6D41-93E6-5A864334FA22}"/>
          </ac:spMkLst>
        </pc:spChg>
        <pc:spChg chg="mod">
          <ac:chgData name="Jayne Holloway" userId="acd824e0-849b-439c-b4c6-53770188c5fe" providerId="ADAL" clId="{44243F4B-1772-419E-850F-0D0851336DB2}" dt="2023-07-12T09:28:28.333" v="72" actId="1076"/>
          <ac:spMkLst>
            <pc:docMk/>
            <pc:sldMk cId="3233029707" sldId="623"/>
            <ac:spMk id="30" creationId="{A8E86741-5756-8B45-89D8-7CED5E3D2962}"/>
          </ac:spMkLst>
        </pc:spChg>
        <pc:spChg chg="mod">
          <ac:chgData name="Jayne Holloway" userId="acd824e0-849b-439c-b4c6-53770188c5fe" providerId="ADAL" clId="{44243F4B-1772-419E-850F-0D0851336DB2}" dt="2023-07-12T09:28:08.055" v="69" actId="1076"/>
          <ac:spMkLst>
            <pc:docMk/>
            <pc:sldMk cId="3233029707" sldId="623"/>
            <ac:spMk id="31" creationId="{9816B755-8C6E-BB44-9A39-E4798B98D95D}"/>
          </ac:spMkLst>
        </pc:spChg>
        <pc:spChg chg="mod">
          <ac:chgData name="Jayne Holloway" userId="acd824e0-849b-439c-b4c6-53770188c5fe" providerId="ADAL" clId="{44243F4B-1772-419E-850F-0D0851336DB2}" dt="2023-07-12T09:28:34.033" v="73" actId="1076"/>
          <ac:spMkLst>
            <pc:docMk/>
            <pc:sldMk cId="3233029707" sldId="623"/>
            <ac:spMk id="32" creationId="{44237EC6-1649-3E40-A6AD-CE5FA6693CA3}"/>
          </ac:spMkLst>
        </pc:spChg>
        <pc:spChg chg="mod">
          <ac:chgData name="Jayne Holloway" userId="acd824e0-849b-439c-b4c6-53770188c5fe" providerId="ADAL" clId="{44243F4B-1772-419E-850F-0D0851336DB2}" dt="2023-07-12T09:28:05.621" v="68" actId="1076"/>
          <ac:spMkLst>
            <pc:docMk/>
            <pc:sldMk cId="3233029707" sldId="623"/>
            <ac:spMk id="33" creationId="{4A780B31-07C0-A041-A30A-8509F0C61B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yne Holloway" userId="acd824e0-849b-439c-b4c6-53770188c5fe" providerId="ADAL" clId="{44243F4B-1772-419E-850F-0D0851336DB2}" dt="2023-07-12T09:28:38.736" v="75"/>
              <pc2:cmMkLst xmlns:pc2="http://schemas.microsoft.com/office/powerpoint/2019/9/main/command">
                <pc:docMk/>
                <pc:sldMk cId="3233029707" sldId="623"/>
                <pc2:cmMk id="{51701764-8F4C-4264-B6BE-5E1DD97966AE}"/>
              </pc2:cmMkLst>
            </pc226:cmChg>
          </p:ext>
        </pc:extLst>
      </pc:sldChg>
      <pc:sldChg chg="modSp mod delCm modCm">
        <pc:chgData name="Jayne Holloway" userId="acd824e0-849b-439c-b4c6-53770188c5fe" providerId="ADAL" clId="{44243F4B-1772-419E-850F-0D0851336DB2}" dt="2023-07-12T09:27:36.837" v="66" actId="113"/>
        <pc:sldMkLst>
          <pc:docMk/>
          <pc:sldMk cId="3695264591" sldId="682"/>
        </pc:sldMkLst>
        <pc:spChg chg="mod">
          <ac:chgData name="Jayne Holloway" userId="acd824e0-849b-439c-b4c6-53770188c5fe" providerId="ADAL" clId="{44243F4B-1772-419E-850F-0D0851336DB2}" dt="2023-07-12T09:27:36.837" v="66" actId="113"/>
          <ac:spMkLst>
            <pc:docMk/>
            <pc:sldMk cId="3695264591" sldId="682"/>
            <ac:spMk id="6" creationId="{CD7D4C97-D797-E54A-859D-C6CD58693F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yne Holloway" userId="acd824e0-849b-439c-b4c6-53770188c5fe" providerId="ADAL" clId="{44243F4B-1772-419E-850F-0D0851336DB2}" dt="2023-07-12T09:27:00.549" v="25"/>
              <pc2:cmMkLst xmlns:pc2="http://schemas.microsoft.com/office/powerpoint/2019/9/main/command">
                <pc:docMk/>
                <pc:sldMk cId="3695264591" sldId="682"/>
                <pc2:cmMk id="{9FAEDB0C-9E7D-443D-B5CD-215357676875}"/>
              </pc2:cmMkLst>
            </pc226:cmChg>
          </p:ext>
        </pc:extLst>
      </pc:sldChg>
      <pc:sldChg chg="modSp mod delCm modCm">
        <pc:chgData name="Jayne Holloway" userId="acd824e0-849b-439c-b4c6-53770188c5fe" providerId="ADAL" clId="{44243F4B-1772-419E-850F-0D0851336DB2}" dt="2023-07-12T09:25:03.551" v="4"/>
        <pc:sldMkLst>
          <pc:docMk/>
          <pc:sldMk cId="4101938446" sldId="698"/>
        </pc:sldMkLst>
        <pc:grpChg chg="mod">
          <ac:chgData name="Jayne Holloway" userId="acd824e0-849b-439c-b4c6-53770188c5fe" providerId="ADAL" clId="{44243F4B-1772-419E-850F-0D0851336DB2}" dt="2023-07-12T09:24:54.282" v="1" actId="1076"/>
          <ac:grpSpMkLst>
            <pc:docMk/>
            <pc:sldMk cId="4101938446" sldId="698"/>
            <ac:grpSpMk id="10" creationId="{350903E6-806C-664C-B8FD-857AFEAB4573}"/>
          </ac:grpSpMkLst>
        </pc:grpChg>
        <pc:cxnChg chg="mod">
          <ac:chgData name="Jayne Holloway" userId="acd824e0-849b-439c-b4c6-53770188c5fe" providerId="ADAL" clId="{44243F4B-1772-419E-850F-0D0851336DB2}" dt="2023-07-12T09:24:58.858" v="2" actId="1076"/>
          <ac:cxnSpMkLst>
            <pc:docMk/>
            <pc:sldMk cId="4101938446" sldId="698"/>
            <ac:cxnSpMk id="31" creationId="{6107FC9F-8E9F-764E-A477-5800FB90B7E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yne Holloway" userId="acd824e0-849b-439c-b4c6-53770188c5fe" providerId="ADAL" clId="{44243F4B-1772-419E-850F-0D0851336DB2}" dt="2023-07-12T09:25:03.551" v="4"/>
              <pc2:cmMkLst xmlns:pc2="http://schemas.microsoft.com/office/powerpoint/2019/9/main/command">
                <pc:docMk/>
                <pc:sldMk cId="4101938446" sldId="698"/>
                <pc2:cmMk id="{6D663484-B071-47A6-B144-0F5AB6E3AFB6}"/>
              </pc2:cmMkLst>
            </pc226:cmChg>
          </p:ext>
        </pc:extLst>
      </pc:sldChg>
      <pc:sldChg chg="modSp mod delCm modCm">
        <pc:chgData name="Jayne Holloway" userId="acd824e0-849b-439c-b4c6-53770188c5fe" providerId="ADAL" clId="{44243F4B-1772-419E-850F-0D0851336DB2}" dt="2023-07-12T09:30:20.236" v="87"/>
        <pc:sldMkLst>
          <pc:docMk/>
          <pc:sldMk cId="3877082952" sldId="703"/>
        </pc:sldMkLst>
        <pc:spChg chg="mod">
          <ac:chgData name="Jayne Holloway" userId="acd824e0-849b-439c-b4c6-53770188c5fe" providerId="ADAL" clId="{44243F4B-1772-419E-850F-0D0851336DB2}" dt="2023-07-12T09:29:39.926" v="80" actId="1076"/>
          <ac:spMkLst>
            <pc:docMk/>
            <pc:sldMk cId="3877082952" sldId="703"/>
            <ac:spMk id="21" creationId="{90BBC35A-081C-C64E-9720-A006899BAC2B}"/>
          </ac:spMkLst>
        </pc:spChg>
        <pc:spChg chg="mod">
          <ac:chgData name="Jayne Holloway" userId="acd824e0-849b-439c-b4c6-53770188c5fe" providerId="ADAL" clId="{44243F4B-1772-419E-850F-0D0851336DB2}" dt="2023-07-12T09:29:23.021" v="77" actId="1076"/>
          <ac:spMkLst>
            <pc:docMk/>
            <pc:sldMk cId="3877082952" sldId="703"/>
            <ac:spMk id="22" creationId="{9C8FB2CE-81C0-E346-B332-02646AFBC3CB}"/>
          </ac:spMkLst>
        </pc:spChg>
        <pc:spChg chg="mod">
          <ac:chgData name="Jayne Holloway" userId="acd824e0-849b-439c-b4c6-53770188c5fe" providerId="ADAL" clId="{44243F4B-1772-419E-850F-0D0851336DB2}" dt="2023-07-12T09:29:52.591" v="81" actId="14100"/>
          <ac:spMkLst>
            <pc:docMk/>
            <pc:sldMk cId="3877082952" sldId="703"/>
            <ac:spMk id="24" creationId="{AABBB5F7-0584-DB40-BD21-392FBBFA803F}"/>
          </ac:spMkLst>
        </pc:spChg>
        <pc:spChg chg="mod">
          <ac:chgData name="Jayne Holloway" userId="acd824e0-849b-439c-b4c6-53770188c5fe" providerId="ADAL" clId="{44243F4B-1772-419E-850F-0D0851336DB2}" dt="2023-07-12T09:29:33.653" v="79" actId="1076"/>
          <ac:spMkLst>
            <pc:docMk/>
            <pc:sldMk cId="3877082952" sldId="703"/>
            <ac:spMk id="25" creationId="{00F4847B-3E26-6D41-93E6-5A864334FA22}"/>
          </ac:spMkLst>
        </pc:spChg>
        <pc:spChg chg="mod">
          <ac:chgData name="Jayne Holloway" userId="acd824e0-849b-439c-b4c6-53770188c5fe" providerId="ADAL" clId="{44243F4B-1772-419E-850F-0D0851336DB2}" dt="2023-07-12T09:30:06.322" v="84" actId="1076"/>
          <ac:spMkLst>
            <pc:docMk/>
            <pc:sldMk cId="3877082952" sldId="703"/>
            <ac:spMk id="30" creationId="{A8E86741-5756-8B45-89D8-7CED5E3D2962}"/>
          </ac:spMkLst>
        </pc:spChg>
        <pc:spChg chg="mod">
          <ac:chgData name="Jayne Holloway" userId="acd824e0-849b-439c-b4c6-53770188c5fe" providerId="ADAL" clId="{44243F4B-1772-419E-850F-0D0851336DB2}" dt="2023-07-12T09:29:58.572" v="82" actId="1076"/>
          <ac:spMkLst>
            <pc:docMk/>
            <pc:sldMk cId="3877082952" sldId="703"/>
            <ac:spMk id="31" creationId="{9816B755-8C6E-BB44-9A39-E4798B98D95D}"/>
          </ac:spMkLst>
        </pc:spChg>
        <pc:spChg chg="mod">
          <ac:chgData name="Jayne Holloway" userId="acd824e0-849b-439c-b4c6-53770188c5fe" providerId="ADAL" clId="{44243F4B-1772-419E-850F-0D0851336DB2}" dt="2023-07-12T09:30:12.286" v="85" actId="1076"/>
          <ac:spMkLst>
            <pc:docMk/>
            <pc:sldMk cId="3877082952" sldId="703"/>
            <ac:spMk id="32" creationId="{44237EC6-1649-3E40-A6AD-CE5FA6693CA3}"/>
          </ac:spMkLst>
        </pc:spChg>
        <pc:spChg chg="mod">
          <ac:chgData name="Jayne Holloway" userId="acd824e0-849b-439c-b4c6-53770188c5fe" providerId="ADAL" clId="{44243F4B-1772-419E-850F-0D0851336DB2}" dt="2023-07-12T09:30:02.318" v="83" actId="1076"/>
          <ac:spMkLst>
            <pc:docMk/>
            <pc:sldMk cId="3877082952" sldId="703"/>
            <ac:spMk id="33" creationId="{4A780B31-07C0-A041-A30A-8509F0C61B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yne Holloway" userId="acd824e0-849b-439c-b4c6-53770188c5fe" providerId="ADAL" clId="{44243F4B-1772-419E-850F-0D0851336DB2}" dt="2023-07-12T09:30:20.236" v="87"/>
              <pc2:cmMkLst xmlns:pc2="http://schemas.microsoft.com/office/powerpoint/2019/9/main/command">
                <pc:docMk/>
                <pc:sldMk cId="3877082952" sldId="703"/>
                <pc2:cmMk id="{2BFC2A2E-B6C1-465F-85E9-567BC9849943}"/>
              </pc2:cmMkLst>
            </pc226:cmChg>
          </p:ext>
        </pc:extLst>
      </pc:sldChg>
      <pc:sldChg chg="modSp mod delCm modCm">
        <pc:chgData name="Jayne Holloway" userId="acd824e0-849b-439c-b4c6-53770188c5fe" providerId="ADAL" clId="{44243F4B-1772-419E-850F-0D0851336DB2}" dt="2023-07-12T09:26:14.814" v="12"/>
        <pc:sldMkLst>
          <pc:docMk/>
          <pc:sldMk cId="3288212760" sldId="769"/>
        </pc:sldMkLst>
        <pc:picChg chg="mod">
          <ac:chgData name="Jayne Holloway" userId="acd824e0-849b-439c-b4c6-53770188c5fe" providerId="ADAL" clId="{44243F4B-1772-419E-850F-0D0851336DB2}" dt="2023-07-12T09:26:03.955" v="10" actId="14100"/>
          <ac:picMkLst>
            <pc:docMk/>
            <pc:sldMk cId="3288212760" sldId="769"/>
            <ac:picMk id="10" creationId="{73F1AE0A-D71A-44D4-9EAD-596A22231A15}"/>
          </ac:picMkLst>
        </pc:picChg>
        <pc:picChg chg="mod">
          <ac:chgData name="Jayne Holloway" userId="acd824e0-849b-439c-b4c6-53770188c5fe" providerId="ADAL" clId="{44243F4B-1772-419E-850F-0D0851336DB2}" dt="2023-07-12T09:25:51.673" v="9" actId="14100"/>
          <ac:picMkLst>
            <pc:docMk/>
            <pc:sldMk cId="3288212760" sldId="769"/>
            <ac:picMk id="14" creationId="{0A0AABEB-7B18-4DDC-B9F6-8F10267EFC02}"/>
          </ac:picMkLst>
        </pc:picChg>
        <pc:picChg chg="mod">
          <ac:chgData name="Jayne Holloway" userId="acd824e0-849b-439c-b4c6-53770188c5fe" providerId="ADAL" clId="{44243F4B-1772-419E-850F-0D0851336DB2}" dt="2023-07-12T09:25:35.479" v="6" actId="14100"/>
          <ac:picMkLst>
            <pc:docMk/>
            <pc:sldMk cId="3288212760" sldId="769"/>
            <ac:picMk id="15" creationId="{57AC165B-1C64-4091-8C48-A0AEC5739C3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yne Holloway" userId="acd824e0-849b-439c-b4c6-53770188c5fe" providerId="ADAL" clId="{44243F4B-1772-419E-850F-0D0851336DB2}" dt="2023-07-12T09:26:14.814" v="12"/>
              <pc2:cmMkLst xmlns:pc2="http://schemas.microsoft.com/office/powerpoint/2019/9/main/command">
                <pc:docMk/>
                <pc:sldMk cId="3288212760" sldId="769"/>
                <pc2:cmMk id="{F804B6AC-C703-413B-8DFE-6130A7EB56C6}"/>
              </pc2:cmMkLst>
            </pc226:cmChg>
          </p:ext>
        </pc:extLst>
      </pc:sldChg>
    </pc:docChg>
  </pc:docChgLst>
  <pc:docChgLst>
    <pc:chgData name="Grace Golf" userId="S::grace@colour-profiling.com::4dde5f68-09e9-4618-b964-3a36d85cd12f" providerId="AD" clId="Web-{4146F60B-688B-C8FD-7955-D4BE24425AEA}"/>
    <pc:docChg chg="mod modSld">
      <pc:chgData name="Grace Golf" userId="S::grace@colour-profiling.com::4dde5f68-09e9-4618-b964-3a36d85cd12f" providerId="AD" clId="Web-{4146F60B-688B-C8FD-7955-D4BE24425AEA}" dt="2023-07-05T15:49:09.878" v="7"/>
      <pc:docMkLst>
        <pc:docMk/>
      </pc:docMkLst>
      <pc:sldChg chg="addCm">
        <pc:chgData name="Grace Golf" userId="S::grace@colour-profiling.com::4dde5f68-09e9-4618-b964-3a36d85cd12f" providerId="AD" clId="Web-{4146F60B-688B-C8FD-7955-D4BE24425AEA}" dt="2023-07-05T15:48:57.487" v="6"/>
        <pc:sldMkLst>
          <pc:docMk/>
          <pc:sldMk cId="3233029707" sldId="6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ce Golf" userId="S::grace@colour-profiling.com::4dde5f68-09e9-4618-b964-3a36d85cd12f" providerId="AD" clId="Web-{4146F60B-688B-C8FD-7955-D4BE24425AEA}" dt="2023-07-05T15:48:57.487" v="6"/>
              <pc2:cmMkLst xmlns:pc2="http://schemas.microsoft.com/office/powerpoint/2019/9/main/command">
                <pc:docMk/>
                <pc:sldMk cId="3233029707" sldId="623"/>
                <pc2:cmMk id="{51701764-8F4C-4264-B6BE-5E1DD97966AE}"/>
              </pc2:cmMkLst>
            </pc226:cmChg>
          </p:ext>
        </pc:extLst>
      </pc:sldChg>
      <pc:sldChg chg="addCm">
        <pc:chgData name="Grace Golf" userId="S::grace@colour-profiling.com::4dde5f68-09e9-4618-b964-3a36d85cd12f" providerId="AD" clId="Web-{4146F60B-688B-C8FD-7955-D4BE24425AEA}" dt="2023-07-05T15:41:21.971" v="1"/>
        <pc:sldMkLst>
          <pc:docMk/>
          <pc:sldMk cId="3695264591" sldId="6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ce Golf" userId="S::grace@colour-profiling.com::4dde5f68-09e9-4618-b964-3a36d85cd12f" providerId="AD" clId="Web-{4146F60B-688B-C8FD-7955-D4BE24425AEA}" dt="2023-07-05T15:41:21.971" v="1"/>
              <pc2:cmMkLst xmlns:pc2="http://schemas.microsoft.com/office/powerpoint/2019/9/main/command">
                <pc:docMk/>
                <pc:sldMk cId="3695264591" sldId="682"/>
                <pc2:cmMk id="{9FAEDB0C-9E7D-443D-B5CD-215357676875}"/>
              </pc2:cmMkLst>
            </pc226:cmChg>
          </p:ext>
        </pc:extLst>
      </pc:sldChg>
      <pc:sldChg chg="addCm">
        <pc:chgData name="Grace Golf" userId="S::grace@colour-profiling.com::4dde5f68-09e9-4618-b964-3a36d85cd12f" providerId="AD" clId="Web-{4146F60B-688B-C8FD-7955-D4BE24425AEA}" dt="2023-07-05T15:43:01.537" v="2"/>
        <pc:sldMkLst>
          <pc:docMk/>
          <pc:sldMk cId="4101938446" sldId="6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ce Golf" userId="S::grace@colour-profiling.com::4dde5f68-09e9-4618-b964-3a36d85cd12f" providerId="AD" clId="Web-{4146F60B-688B-C8FD-7955-D4BE24425AEA}" dt="2023-07-05T15:43:01.537" v="2"/>
              <pc2:cmMkLst xmlns:pc2="http://schemas.microsoft.com/office/powerpoint/2019/9/main/command">
                <pc:docMk/>
                <pc:sldMk cId="4101938446" sldId="698"/>
                <pc2:cmMk id="{6D663484-B071-47A6-B144-0F5AB6E3AFB6}"/>
              </pc2:cmMkLst>
            </pc226:cmChg>
          </p:ext>
        </pc:extLst>
      </pc:sldChg>
      <pc:sldChg chg="addCm">
        <pc:chgData name="Grace Golf" userId="S::grace@colour-profiling.com::4dde5f68-09e9-4618-b964-3a36d85cd12f" providerId="AD" clId="Web-{4146F60B-688B-C8FD-7955-D4BE24425AEA}" dt="2023-07-05T15:49:09.878" v="7"/>
        <pc:sldMkLst>
          <pc:docMk/>
          <pc:sldMk cId="3877082952" sldId="7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ce Golf" userId="S::grace@colour-profiling.com::4dde5f68-09e9-4618-b964-3a36d85cd12f" providerId="AD" clId="Web-{4146F60B-688B-C8FD-7955-D4BE24425AEA}" dt="2023-07-05T15:49:09.878" v="7"/>
              <pc2:cmMkLst xmlns:pc2="http://schemas.microsoft.com/office/powerpoint/2019/9/main/command">
                <pc:docMk/>
                <pc:sldMk cId="3877082952" sldId="703"/>
                <pc2:cmMk id="{2BFC2A2E-B6C1-465F-85E9-567BC9849943}"/>
              </pc2:cmMkLst>
            </pc226:cmChg>
          </p:ext>
        </pc:extLst>
      </pc:sldChg>
      <pc:sldChg chg="mod modShow">
        <pc:chgData name="Grace Golf" userId="S::grace@colour-profiling.com::4dde5f68-09e9-4618-b964-3a36d85cd12f" providerId="AD" clId="Web-{4146F60B-688B-C8FD-7955-D4BE24425AEA}" dt="2023-07-05T15:44:29.790" v="4"/>
        <pc:sldMkLst>
          <pc:docMk/>
          <pc:sldMk cId="312342801" sldId="711"/>
        </pc:sldMkLst>
      </pc:sldChg>
      <pc:sldChg chg="mod modShow">
        <pc:chgData name="Grace Golf" userId="S::grace@colour-profiling.com::4dde5f68-09e9-4618-b964-3a36d85cd12f" providerId="AD" clId="Web-{4146F60B-688B-C8FD-7955-D4BE24425AEA}" dt="2023-07-05T15:44:27.712" v="3"/>
        <pc:sldMkLst>
          <pc:docMk/>
          <pc:sldMk cId="1291234032" sldId="740"/>
        </pc:sldMkLst>
      </pc:sldChg>
      <pc:sldChg chg="addCm">
        <pc:chgData name="Grace Golf" userId="S::grace@colour-profiling.com::4dde5f68-09e9-4618-b964-3a36d85cd12f" providerId="AD" clId="Web-{4146F60B-688B-C8FD-7955-D4BE24425AEA}" dt="2023-07-05T15:45:01.307" v="5"/>
        <pc:sldMkLst>
          <pc:docMk/>
          <pc:sldMk cId="3288212760" sldId="7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ce Golf" userId="S::grace@colour-profiling.com::4dde5f68-09e9-4618-b964-3a36d85cd12f" providerId="AD" clId="Web-{4146F60B-688B-C8FD-7955-D4BE24425AEA}" dt="2023-07-05T15:45:01.307" v="5"/>
              <pc2:cmMkLst xmlns:pc2="http://schemas.microsoft.com/office/powerpoint/2019/9/main/command">
                <pc:docMk/>
                <pc:sldMk cId="3288212760" sldId="769"/>
                <pc2:cmMk id="{F804B6AC-C703-413B-8DFE-6130A7EB56C6}"/>
              </pc2:cmMkLst>
            </pc226:cmChg>
          </p:ext>
        </pc:extLst>
      </pc:sldChg>
    </pc:docChg>
  </pc:docChgLst>
  <pc:docChgLst>
    <pc:chgData name="Jayne Holloway" userId="acd824e0-849b-439c-b4c6-53770188c5fe" providerId="ADAL" clId="{BAF0479F-C5F4-43DC-9FFF-3177A5307A80}"/>
    <pc:docChg chg="modSld">
      <pc:chgData name="Jayne Holloway" userId="acd824e0-849b-439c-b4c6-53770188c5fe" providerId="ADAL" clId="{BAF0479F-C5F4-43DC-9FFF-3177A5307A80}" dt="2023-06-21T16:38:44.003" v="0" actId="1076"/>
      <pc:docMkLst>
        <pc:docMk/>
      </pc:docMkLst>
      <pc:sldChg chg="modSp mod">
        <pc:chgData name="Jayne Holloway" userId="acd824e0-849b-439c-b4c6-53770188c5fe" providerId="ADAL" clId="{BAF0479F-C5F4-43DC-9FFF-3177A5307A80}" dt="2023-06-21T16:38:44.003" v="0" actId="1076"/>
        <pc:sldMkLst>
          <pc:docMk/>
          <pc:sldMk cId="207654932" sldId="697"/>
        </pc:sldMkLst>
        <pc:spChg chg="mod">
          <ac:chgData name="Jayne Holloway" userId="acd824e0-849b-439c-b4c6-53770188c5fe" providerId="ADAL" clId="{BAF0479F-C5F4-43DC-9FFF-3177A5307A80}" dt="2023-06-21T16:38:44.003" v="0" actId="1076"/>
          <ac:spMkLst>
            <pc:docMk/>
            <pc:sldMk cId="207654932" sldId="697"/>
            <ac:spMk id="12" creationId="{E9F0F3CD-BC5E-CA4B-8E15-8B81B4C813B9}"/>
          </ac:spMkLst>
        </pc:spChg>
      </pc:sldChg>
    </pc:docChg>
  </pc:docChgLst>
  <pc:docChgLst>
    <pc:chgData name="Emma Marshall" userId="a2b35d5f-839b-45d7-8609-6fea0563397b" providerId="ADAL" clId="{863E314D-D8A8-483D-A711-9A99589B0AB0}"/>
    <pc:docChg chg="custSel modSld">
      <pc:chgData name="Emma Marshall" userId="a2b35d5f-839b-45d7-8609-6fea0563397b" providerId="ADAL" clId="{863E314D-D8A8-483D-A711-9A99589B0AB0}" dt="2023-08-01T14:26:21.863" v="8" actId="14100"/>
      <pc:docMkLst>
        <pc:docMk/>
      </pc:docMkLst>
      <pc:sldChg chg="addSp delSp modSp mod">
        <pc:chgData name="Emma Marshall" userId="a2b35d5f-839b-45d7-8609-6fea0563397b" providerId="ADAL" clId="{863E314D-D8A8-483D-A711-9A99589B0AB0}" dt="2023-08-01T14:25:53.472" v="3" actId="1076"/>
        <pc:sldMkLst>
          <pc:docMk/>
          <pc:sldMk cId="455650252" sldId="647"/>
        </pc:sldMkLst>
        <pc:picChg chg="add mod">
          <ac:chgData name="Emma Marshall" userId="a2b35d5f-839b-45d7-8609-6fea0563397b" providerId="ADAL" clId="{863E314D-D8A8-483D-A711-9A99589B0AB0}" dt="2023-08-01T14:25:53.472" v="3" actId="1076"/>
          <ac:picMkLst>
            <pc:docMk/>
            <pc:sldMk cId="455650252" sldId="647"/>
            <ac:picMk id="4" creationId="{E4771E86-DF52-634C-96F1-14EA54C1C988}"/>
          </ac:picMkLst>
        </pc:picChg>
        <pc:picChg chg="del mod">
          <ac:chgData name="Emma Marshall" userId="a2b35d5f-839b-45d7-8609-6fea0563397b" providerId="ADAL" clId="{863E314D-D8A8-483D-A711-9A99589B0AB0}" dt="2023-08-01T14:25:49.784" v="1" actId="478"/>
          <ac:picMkLst>
            <pc:docMk/>
            <pc:sldMk cId="455650252" sldId="647"/>
            <ac:picMk id="5" creationId="{08913B37-B281-2A53-1233-721DE23D05DF}"/>
          </ac:picMkLst>
        </pc:picChg>
      </pc:sldChg>
      <pc:sldChg chg="addSp delSp modSp mod">
        <pc:chgData name="Emma Marshall" userId="a2b35d5f-839b-45d7-8609-6fea0563397b" providerId="ADAL" clId="{863E314D-D8A8-483D-A711-9A99589B0AB0}" dt="2023-08-01T14:26:21.863" v="8" actId="14100"/>
        <pc:sldMkLst>
          <pc:docMk/>
          <pc:sldMk cId="2929111742" sldId="753"/>
        </pc:sldMkLst>
        <pc:picChg chg="del">
          <ac:chgData name="Emma Marshall" userId="a2b35d5f-839b-45d7-8609-6fea0563397b" providerId="ADAL" clId="{863E314D-D8A8-483D-A711-9A99589B0AB0}" dt="2023-08-01T14:26:13.512" v="4" actId="478"/>
          <ac:picMkLst>
            <pc:docMk/>
            <pc:sldMk cId="2929111742" sldId="753"/>
            <ac:picMk id="2" creationId="{148C6F5A-2506-F5C1-552E-82BD45F504C4}"/>
          </ac:picMkLst>
        </pc:picChg>
        <pc:picChg chg="add mod">
          <ac:chgData name="Emma Marshall" userId="a2b35d5f-839b-45d7-8609-6fea0563397b" providerId="ADAL" clId="{863E314D-D8A8-483D-A711-9A99589B0AB0}" dt="2023-08-01T14:26:21.863" v="8" actId="14100"/>
          <ac:picMkLst>
            <pc:docMk/>
            <pc:sldMk cId="2929111742" sldId="753"/>
            <ac:picMk id="4" creationId="{0078248D-C89A-322F-4C14-46C0DC5DE5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924B4-CCC0-E6A9-B5F9-3116C14019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B69C2A44-7C5A-CA94-64B4-EE2EA6D4E3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1FD80B74-4ACC-E13E-98D3-351981FA9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CEE9116-6375-F8B1-1BC4-4155120F96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3B61F-E74A-435B-8F28-58D4DBCB24A8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11F11EEA-B1E1-D0CF-BEC5-70F9F2C04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CE36382-086F-A26D-3B9B-5A0C97AB9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A2D54-0E50-453A-B477-AD191ED8F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8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271C91D-5474-51D1-8C15-3DF50CC92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2292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Effective </a:t>
            </a:r>
            <a:r>
              <a:rPr lang="en-US" err="1"/>
              <a:t>Colour</a:t>
            </a:r>
            <a:r>
              <a:rPr lang="en-US"/>
              <a:t> Communication</a:t>
            </a:r>
          </a:p>
          <a:p>
            <a:endParaRPr lang="en-US"/>
          </a:p>
          <a:p>
            <a:r>
              <a:rPr lang="en-GB"/>
              <a:t>You may need these slides handy if you are running a workshop for people to refer to during exercises. </a:t>
            </a:r>
          </a:p>
          <a:p>
            <a:endParaRPr lang="en-GB"/>
          </a:p>
          <a:p>
            <a:r>
              <a:rPr lang="en-GB"/>
              <a:t>Colours have an influence both on what we do say but also on what we don’t say.</a:t>
            </a:r>
          </a:p>
          <a:p>
            <a:endParaRPr lang="en-US"/>
          </a:p>
          <a:p>
            <a:r>
              <a:rPr lang="en-US"/>
              <a:t>ACTION: </a:t>
            </a:r>
          </a:p>
          <a:p>
            <a:r>
              <a:rPr lang="en-US"/>
              <a:t>Identify your lowest 2 </a:t>
            </a:r>
            <a:r>
              <a:rPr lang="en-US" err="1"/>
              <a:t>colours</a:t>
            </a:r>
            <a:r>
              <a:rPr lang="en-US"/>
              <a:t>. Be aware that these will be other people’s highest </a:t>
            </a:r>
            <a:r>
              <a:rPr lang="en-US" err="1"/>
              <a:t>colours</a:t>
            </a:r>
            <a:r>
              <a:rPr lang="en-US"/>
              <a:t>. You may therefore need to flex your approach in order to communicate more effectively with them. </a:t>
            </a:r>
          </a:p>
          <a:p>
            <a:r>
              <a:rPr lang="en-US"/>
              <a:t>Pick 2/3 specific bullet points from your lowest </a:t>
            </a:r>
            <a:r>
              <a:rPr lang="en-US" err="1"/>
              <a:t>colour</a:t>
            </a:r>
            <a:r>
              <a:rPr lang="en-US"/>
              <a:t> that you want to try to put into practice.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27DE3F0C-6309-DEA3-CB4A-A17383B7C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9815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Ineffective Colour Communication</a:t>
            </a:r>
          </a:p>
          <a:p>
            <a:endParaRPr lang="en-US"/>
          </a:p>
          <a:p>
            <a:r>
              <a:rPr lang="en-US"/>
              <a:t>ACTION: Again, looking at your lowest 2 colours, identify 2/3 specific statements that you may need to avoid in order to communicate effectively with people of that colour preference. 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F3E6931F-3DBD-0C69-2891-EB3A1E100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0358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Pairs could be individuals with different </a:t>
            </a:r>
            <a:r>
              <a:rPr lang="en-US" err="1"/>
              <a:t>colour</a:t>
            </a:r>
            <a:r>
              <a:rPr lang="en-US"/>
              <a:t> preferences to </a:t>
            </a:r>
            <a:r>
              <a:rPr lang="en-US" err="1"/>
              <a:t>maximise</a:t>
            </a:r>
            <a:r>
              <a:rPr lang="en-US"/>
              <a:t> the value of this exercise</a:t>
            </a:r>
          </a:p>
          <a:p>
            <a:endParaRPr lang="en-US"/>
          </a:p>
          <a:p>
            <a:r>
              <a:rPr lang="en-US"/>
              <a:t>Explore – your own statements</a:t>
            </a:r>
          </a:p>
          <a:p>
            <a:r>
              <a:rPr lang="en-US"/>
              <a:t>Filter – Choose your statements for this time</a:t>
            </a:r>
          </a:p>
          <a:p>
            <a:r>
              <a:rPr lang="en-US"/>
              <a:t>Share – with a colleague with whom you work closely</a:t>
            </a:r>
          </a:p>
          <a:p>
            <a:r>
              <a:rPr lang="en-US"/>
              <a:t>Stop: Start: Continue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A19FD21-7832-BB7A-05EC-032F7EAF3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87498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Illustrate how teams can be proactive in being more effective in Communications.</a:t>
            </a:r>
          </a:p>
          <a:p>
            <a:endParaRPr lang="en-US" dirty="0"/>
          </a:p>
          <a:p>
            <a:r>
              <a:rPr lang="en-US" dirty="0"/>
              <a:t>Encourage the team to produce a similar grid for themselves, to help them share their communications DOs and DON’Ts:</a:t>
            </a:r>
          </a:p>
          <a:p>
            <a:endParaRPr lang="en-US" dirty="0"/>
          </a:p>
          <a:p>
            <a:r>
              <a:rPr lang="en-US" dirty="0"/>
              <a:t>See Accreditation Manual for template.</a:t>
            </a:r>
          </a:p>
          <a:p>
            <a:endParaRPr lang="en-US" dirty="0"/>
          </a:p>
          <a:p>
            <a:r>
              <a:rPr lang="en-US" dirty="0"/>
              <a:t>It includes a personalized C visual – a visual snapshot of a person’s </a:t>
            </a:r>
            <a:r>
              <a:rPr lang="en-US" dirty="0" err="1"/>
              <a:t>colour</a:t>
            </a:r>
            <a:r>
              <a:rPr lang="en-US" dirty="0"/>
              <a:t> preferences.</a:t>
            </a:r>
          </a:p>
          <a:p>
            <a:r>
              <a:rPr lang="en-US" dirty="0"/>
              <a:t>These can be included in email footers</a:t>
            </a:r>
          </a:p>
          <a:p>
            <a:r>
              <a:rPr lang="en-US" dirty="0"/>
              <a:t>Or on staff office doors</a:t>
            </a:r>
          </a:p>
          <a:p>
            <a:endParaRPr lang="en-US" dirty="0"/>
          </a:p>
          <a:p>
            <a:r>
              <a:rPr lang="en-US" dirty="0"/>
              <a:t>POSSIBLE ACTION:  </a:t>
            </a:r>
          </a:p>
          <a:p>
            <a:r>
              <a:rPr lang="en-US" dirty="0"/>
              <a:t>In the chat box/verbally - how could you use the C? </a:t>
            </a:r>
          </a:p>
          <a:p>
            <a:r>
              <a:rPr lang="en-US" dirty="0"/>
              <a:t>How would you use the effective comms grid?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4F070E0-B724-529E-2835-AA5AB5B92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00757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we like to talk to people?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A7382CD-1803-96B1-716E-1AF7C45B4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94623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Non-verbal communications too: Email</a:t>
            </a:r>
          </a:p>
          <a:p>
            <a:endParaRPr lang="en-US"/>
          </a:p>
          <a:p>
            <a:r>
              <a:rPr lang="en-US"/>
              <a:t>Applicable to:</a:t>
            </a:r>
          </a:p>
          <a:p>
            <a:r>
              <a:rPr lang="en-US"/>
              <a:t>How do I lay out the email?</a:t>
            </a:r>
          </a:p>
          <a:p>
            <a:r>
              <a:rPr lang="en-US"/>
              <a:t>Do I send a preparation document for them beforehand? Or with the email?</a:t>
            </a:r>
          </a:p>
          <a:p>
            <a:r>
              <a:rPr lang="en-US"/>
              <a:t>Do I need to follow-up with a phone call?</a:t>
            </a:r>
          </a:p>
          <a:p>
            <a:endParaRPr lang="en-US"/>
          </a:p>
          <a:p>
            <a:r>
              <a:rPr lang="en-US"/>
              <a:t>This is showing that C-me can be applied in a practical and tangible way.</a:t>
            </a:r>
          </a:p>
          <a:p>
            <a:endParaRPr lang="en-US"/>
          </a:p>
          <a:p>
            <a:r>
              <a:rPr lang="en-US"/>
              <a:t>Especially important at the moment with increased remote working – this is developed further in our ‘remote working’ webinar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A18BEC8-2216-31FA-BE89-C8A0B8338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66247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Set up the Exercise as per the slide</a:t>
            </a:r>
          </a:p>
          <a:p>
            <a:r>
              <a:rPr lang="en-US"/>
              <a:t>Work in small groups or Break Out Rooms (if remote delivery)</a:t>
            </a:r>
          </a:p>
          <a:p>
            <a:endParaRPr lang="en-US"/>
          </a:p>
          <a:p>
            <a:r>
              <a:rPr lang="en-US"/>
              <a:t>Facilitator: Suggest putting the 4 ‘things to consider’ in the chat for ease of reference? </a:t>
            </a:r>
          </a:p>
          <a:p>
            <a:endParaRPr lang="en-US"/>
          </a:p>
          <a:p>
            <a:r>
              <a:rPr lang="en-US"/>
              <a:t>Things to consider:</a:t>
            </a:r>
          </a:p>
          <a:p>
            <a:pPr lvl="1"/>
            <a:r>
              <a:rPr lang="en-US"/>
              <a:t>Layout</a:t>
            </a:r>
          </a:p>
          <a:p>
            <a:pPr lvl="1"/>
            <a:r>
              <a:rPr lang="en-US"/>
              <a:t>Type of information</a:t>
            </a:r>
          </a:p>
          <a:p>
            <a:pPr lvl="1"/>
            <a:r>
              <a:rPr lang="en-US"/>
              <a:t>Preparation</a:t>
            </a:r>
          </a:p>
          <a:p>
            <a:pPr lvl="1"/>
            <a:r>
              <a:rPr lang="en-US"/>
              <a:t>Follow up</a:t>
            </a:r>
          </a:p>
          <a:p>
            <a:pPr lvl="1"/>
            <a:endParaRPr lang="en-US"/>
          </a:p>
          <a:p>
            <a:r>
              <a:rPr lang="en-US"/>
              <a:t>Share emails afterwards and coach one another to fine tune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E58F874-2BB1-0BA9-05B8-B407CA525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0819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EXERCISE – as per the slide</a:t>
            </a:r>
          </a:p>
          <a:p>
            <a:endParaRPr lang="en-US"/>
          </a:p>
          <a:p>
            <a:r>
              <a:rPr lang="en-US"/>
              <a:t>Group discussion, Break Out Rooms or use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61EB6-8B17-994E-9757-DE0C96B588C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28632EA-0B7E-8038-CFA2-45FEF79BB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13541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Opportunity to reflect on individual </a:t>
            </a:r>
            <a:r>
              <a:rPr lang="en-US" err="1"/>
              <a:t>colour</a:t>
            </a:r>
            <a:r>
              <a:rPr lang="en-US"/>
              <a:t> preferences and the impact this can have on what they ‘see’ as effective feedback</a:t>
            </a:r>
          </a:p>
          <a:p>
            <a:endParaRPr lang="en-US"/>
          </a:p>
          <a:p>
            <a:r>
              <a:rPr lang="en-US"/>
              <a:t>NB</a:t>
            </a:r>
          </a:p>
          <a:p>
            <a:r>
              <a:rPr lang="en-US"/>
              <a:t>1st ‘C’ = Reflective preference</a:t>
            </a:r>
          </a:p>
          <a:p>
            <a:r>
              <a:rPr lang="en-US"/>
              <a:t>2nd ‘C’ = Extrovert preference</a:t>
            </a:r>
          </a:p>
          <a:p>
            <a:r>
              <a:rPr lang="en-US"/>
              <a:t>3rd ‘C’ = Feelings driven preference </a:t>
            </a:r>
          </a:p>
          <a:p>
            <a:r>
              <a:rPr lang="en-US"/>
              <a:t>4th ‘C’ = Thinking driven preference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61EB6-8B17-994E-9757-DE0C96B588C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9335B066-700A-DD22-57CB-377BEA14B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02906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660350" y="63688913"/>
            <a:ext cx="305460400" cy="1718230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73" y="4777195"/>
            <a:ext cx="5438139" cy="3908614"/>
          </a:xfrm>
          <a:prstGeom prst="rect">
            <a:avLst/>
          </a:prstGeom>
        </p:spPr>
        <p:txBody>
          <a:bodyPr/>
          <a:lstStyle/>
          <a:p>
            <a:endParaRPr lang="en-GB" b="0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8" cy="498054"/>
          </a:xfrm>
          <a:prstGeom prst="rect">
            <a:avLst/>
          </a:prstGeom>
        </p:spPr>
        <p:txBody>
          <a:bodyPr/>
          <a:lstStyle/>
          <a:p>
            <a:pPr defTabSz="454083">
              <a:defRPr/>
            </a:pPr>
            <a:fld id="{6D337A43-3954-4BA9-9BE3-818F1BA2279A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54083"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492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8AB7930-BF44-1524-FE1F-B34D0C900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39F6B7C-2CD0-96C6-C895-2A1CC64CF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73" y="4777195"/>
            <a:ext cx="5438139" cy="3908614"/>
          </a:xfrm>
          <a:prstGeom prst="rect">
            <a:avLst/>
          </a:prstGeom>
        </p:spPr>
        <p:txBody>
          <a:bodyPr/>
          <a:lstStyle/>
          <a:p>
            <a:r>
              <a:rPr lang="en-US" b="0" i="1">
                <a:latin typeface="Poppins" panose="00000500000000000000" pitchFamily="2" charset="0"/>
                <a:cs typeface="Poppins" panose="00000500000000000000" pitchFamily="2" charset="0"/>
              </a:rPr>
              <a:t>2 questions: revealed on each ‘click’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8" cy="498054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6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Animated to reveal consequence of Factor 1, then Factor 2 and it's consequence and so on.</a:t>
            </a:r>
          </a:p>
          <a:p>
            <a:endParaRPr lang="en-US"/>
          </a:p>
          <a:p>
            <a:r>
              <a:rPr lang="en-US"/>
              <a:t>Discussion starter:</a:t>
            </a:r>
          </a:p>
          <a:p>
            <a:r>
              <a:rPr lang="en-US"/>
              <a:t>When there are critical outcomes at stake, what might be the consequence if we </a:t>
            </a:r>
            <a:r>
              <a:rPr lang="en-US" err="1"/>
              <a:t>prioritise</a:t>
            </a:r>
            <a:r>
              <a:rPr lang="en-US"/>
              <a:t> the outcome above anything else?</a:t>
            </a:r>
          </a:p>
          <a:p>
            <a:r>
              <a:rPr lang="en-US"/>
              <a:t>What about when there are strong opinions in the mix?</a:t>
            </a:r>
          </a:p>
          <a:p>
            <a:r>
              <a:rPr lang="en-US"/>
              <a:t>High emotions?</a:t>
            </a:r>
          </a:p>
          <a:p>
            <a:r>
              <a:rPr lang="en-US"/>
              <a:t>How might our different </a:t>
            </a:r>
            <a:r>
              <a:rPr lang="en-US" err="1"/>
              <a:t>colour</a:t>
            </a:r>
            <a:r>
              <a:rPr lang="en-US"/>
              <a:t> preferences come into play here?  </a:t>
            </a:r>
          </a:p>
          <a:p>
            <a:endParaRPr lang="en-US"/>
          </a:p>
          <a:p>
            <a:r>
              <a:rPr lang="en-US"/>
              <a:t>The next slide may help this discussion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61EB6-8B17-994E-9757-DE0C96B588C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B3E8728-C6BF-70BE-2B8E-FF96D1005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76610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Difficult conversations can trigger two contrasting “safety issues”</a:t>
            </a:r>
            <a:endParaRPr lang="en-US"/>
          </a:p>
          <a:p>
            <a:endParaRPr lang="en-US"/>
          </a:p>
          <a:p>
            <a:r>
              <a:rPr lang="en-US"/>
              <a:t>REVEAL 1: Silence: Flight or freeze</a:t>
            </a:r>
          </a:p>
          <a:p>
            <a:endParaRPr lang="en-US"/>
          </a:p>
          <a:p>
            <a:r>
              <a:rPr lang="en-US"/>
              <a:t>REVEAL 2: Violence: Fight or deflect</a:t>
            </a:r>
          </a:p>
          <a:p>
            <a:endParaRPr lang="en-US"/>
          </a:p>
          <a:p>
            <a:r>
              <a:rPr lang="en-US"/>
              <a:t>REVEAL 3: C-me wheel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61EB6-8B17-994E-9757-DE0C96B588C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5F666A7-09FF-43D5-0DE2-8FD0D6CA4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07434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CLICK – These "Bad day " </a:t>
            </a:r>
            <a:r>
              <a:rPr lang="en-US" err="1"/>
              <a:t>behaviours</a:t>
            </a:r>
            <a:r>
              <a:rPr lang="en-US"/>
              <a:t> for each </a:t>
            </a:r>
            <a:r>
              <a:rPr lang="en-US" err="1"/>
              <a:t>Colour</a:t>
            </a:r>
            <a:r>
              <a:rPr lang="en-US"/>
              <a:t> Preference can be negative contributors to effective communication.  They may be some of the causes of challenging conversations and could also be the outcome of challenging conversations. </a:t>
            </a:r>
          </a:p>
          <a:p>
            <a:r>
              <a:rPr lang="en-US"/>
              <a:t>Invite comments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FD6F05A5-C774-0396-9A07-A96991F13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47464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Animated to reveal each </a:t>
            </a:r>
            <a:r>
              <a:rPr lang="en-US" err="1"/>
              <a:t>colour</a:t>
            </a:r>
            <a:r>
              <a:rPr lang="en-US"/>
              <a:t> quadrant</a:t>
            </a:r>
          </a:p>
          <a:p>
            <a:endParaRPr lang="en-US"/>
          </a:p>
          <a:p>
            <a:r>
              <a:rPr lang="en-US"/>
              <a:t>These "Good day " </a:t>
            </a:r>
            <a:r>
              <a:rPr lang="en-US" err="1"/>
              <a:t>behaviours</a:t>
            </a:r>
            <a:r>
              <a:rPr lang="en-US"/>
              <a:t> for each </a:t>
            </a:r>
            <a:r>
              <a:rPr lang="en-US" err="1"/>
              <a:t>colour</a:t>
            </a:r>
            <a:r>
              <a:rPr lang="en-US"/>
              <a:t> preference can be positive contributors to effective communication.  </a:t>
            </a:r>
          </a:p>
          <a:p>
            <a:r>
              <a:rPr lang="en-US"/>
              <a:t>We can flex our </a:t>
            </a:r>
            <a:r>
              <a:rPr lang="en-US" err="1"/>
              <a:t>behaviours</a:t>
            </a:r>
            <a:r>
              <a:rPr lang="en-US"/>
              <a:t> to the other person's </a:t>
            </a:r>
            <a:r>
              <a:rPr lang="en-US" err="1"/>
              <a:t>colour</a:t>
            </a:r>
            <a:r>
              <a:rPr lang="en-US"/>
              <a:t> preference in order to help ease tensions.  </a:t>
            </a:r>
          </a:p>
          <a:p>
            <a:r>
              <a:rPr lang="en-US"/>
              <a:t>In a group challenging conversation, all 4 </a:t>
            </a:r>
            <a:r>
              <a:rPr lang="en-US" err="1"/>
              <a:t>colour</a:t>
            </a:r>
            <a:r>
              <a:rPr lang="en-US"/>
              <a:t> preferences need to be represented for the best outcome, so we need everyone to bring their natural resilient strengths to the conversation.</a:t>
            </a:r>
          </a:p>
          <a:p>
            <a:endParaRPr lang="en-US"/>
          </a:p>
          <a:p>
            <a:r>
              <a:rPr lang="en-US"/>
              <a:t>Discuss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24495C9-7C81-224C-1531-064E746F7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60432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for guesses for each quadrant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96562046-8973-EE6C-53A9-49765EFCF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4507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we listen impacts crucial conversations.  Each </a:t>
            </a:r>
            <a:r>
              <a:rPr lang="en-US" err="1"/>
              <a:t>colour</a:t>
            </a:r>
            <a:r>
              <a:rPr lang="en-US"/>
              <a:t> will have different listening priorities.  It is good to be aware of our own </a:t>
            </a:r>
            <a:r>
              <a:rPr lang="en-US" err="1"/>
              <a:t>colour</a:t>
            </a:r>
            <a:r>
              <a:rPr lang="en-US"/>
              <a:t> preferences and then those of the other person in terms of their own priorities. </a:t>
            </a:r>
          </a:p>
          <a:p>
            <a:endParaRPr lang="en-US"/>
          </a:p>
          <a:p>
            <a:r>
              <a:rPr lang="en-US"/>
              <a:t>Discuss</a:t>
            </a:r>
          </a:p>
          <a:p>
            <a:r>
              <a:rPr lang="en-US"/>
              <a:t>All of the statements are positive but some are nuanced as they potentially could have a flip side to watch!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66D8B0E-00D5-838D-50E8-89F9BC447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0154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Aim of healthy conflict: to help both sides grow, find a positive outcome, see progression</a:t>
            </a:r>
          </a:p>
          <a:p>
            <a:endParaRPr lang="en-US"/>
          </a:p>
          <a:p>
            <a:r>
              <a:rPr lang="en-US"/>
              <a:t>Relationships between ”MY NEEDS” and “YOUR NEEDS”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8D95F6BE-9767-5CE0-95DC-9ACFB9930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07763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through the slide, describing the relationship between “My Needs” and “Your Needs”</a:t>
            </a:r>
          </a:p>
          <a:p>
            <a:endParaRPr lang="en-US"/>
          </a:p>
          <a:p>
            <a:r>
              <a:rPr lang="en-US"/>
              <a:t>1. My needs low/Your needs low  = AVOID conflict = Lose-Lose (neither party can grow)</a:t>
            </a:r>
          </a:p>
          <a:p>
            <a:r>
              <a:rPr lang="en-US"/>
              <a:t>2. My needs high/Your needs low = COMPETE in conflict = Win-Lose (I get my way and you lose out)</a:t>
            </a:r>
          </a:p>
          <a:p>
            <a:r>
              <a:rPr lang="en-US"/>
              <a:t>3. My needs low/Your needs high = ACCOMODATE in conflict = Lose-Win (I let you have your way but issues not dealt with)</a:t>
            </a:r>
          </a:p>
          <a:p>
            <a:r>
              <a:rPr lang="en-US"/>
              <a:t>4. My needs medium/Your needs medium = COMPROMISE in conflict = Low form of win (Meet in the middle/agree to disagree)</a:t>
            </a:r>
          </a:p>
          <a:p>
            <a:r>
              <a:rPr lang="en-US"/>
              <a:t>5. My needs high/Your needs high = COLLABORATE in conflict = Win-Win (Find the best way forward, with honesty and integrity)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7B04CBD-2759-6B1A-6102-0A633C8D7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2906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Chance to explore these questions in the group and allow for reflection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A625745-5BAF-4C93-0103-4F9C8827D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5314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delivering remotely: </a:t>
            </a:r>
          </a:p>
          <a:p>
            <a:r>
              <a:rPr lang="en-GB"/>
              <a:t>WELCOME everyone on grid view (share slides later).</a:t>
            </a:r>
          </a:p>
          <a:p>
            <a:endParaRPr lang="en-GB"/>
          </a:p>
          <a:p>
            <a:r>
              <a:rPr lang="en-GB"/>
              <a:t>Give a very brief personal introduction</a:t>
            </a:r>
          </a:p>
          <a:p>
            <a:r>
              <a:rPr lang="en-GB"/>
              <a:t>PURPOSE: The purpose of this workshop is ……</a:t>
            </a:r>
          </a:p>
          <a:p>
            <a:r>
              <a:rPr lang="en-GB"/>
              <a:t>PROGRAMME: The timeline for today is ….</a:t>
            </a:r>
          </a:p>
          <a:p>
            <a:endParaRPr lang="en-GB"/>
          </a:p>
          <a:p>
            <a:r>
              <a:rPr lang="en-GB"/>
              <a:t>If RECORDING SESSION: Let the clients know at the start. 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00D2D0C-20CD-D675-6F9A-669305FEE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8820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this report section with regards to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3A7A920-112F-E618-9358-BF97BFA47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91681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360 card game</a:t>
            </a:r>
          </a:p>
          <a:p>
            <a:endParaRPr lang="en-GB"/>
          </a:p>
          <a:p>
            <a:r>
              <a:rPr lang="en-GB"/>
              <a:t>Good exercise to start discussion on how we’re perceived by others in the team</a:t>
            </a:r>
          </a:p>
          <a:p>
            <a:endParaRPr lang="en-GB"/>
          </a:p>
          <a:p>
            <a:r>
              <a:rPr lang="en-GB"/>
              <a:t>Select one person in the group</a:t>
            </a:r>
          </a:p>
          <a:p>
            <a:r>
              <a:rPr lang="en-GB"/>
              <a:t>The rest of the group then pick 2/3 cards which they feel best describe that person. </a:t>
            </a:r>
          </a:p>
          <a:p>
            <a:r>
              <a:rPr lang="en-GB"/>
              <a:t>The selected person then gives some feedback about the cards that the rest of the group selected for them. </a:t>
            </a:r>
          </a:p>
          <a:p>
            <a:r>
              <a:rPr lang="en-GB"/>
              <a:t>Each person in the group has a go. </a:t>
            </a:r>
          </a:p>
          <a:p>
            <a:endParaRPr lang="en-GB"/>
          </a:p>
          <a:p>
            <a:r>
              <a:rPr lang="en-GB"/>
              <a:t>ACTION: Ask people to guess statements for one of the facilitators.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24EBB0E8-19D9-4971-4D19-C93B8FE5C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02367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Opportunity for PERSONAL and TEAM Reflection – vital to help embed the learning from this workshop</a:t>
            </a:r>
          </a:p>
          <a:p>
            <a:endParaRPr lang="en-GB"/>
          </a:p>
          <a:p>
            <a:r>
              <a:rPr lang="en-GB"/>
              <a:t>Encouragement to reflect on behaviours through the lens of all 4 colours (Whilst we have a behavioural preference, we are all a blend of all 4 colours) for Action Plans that are more thorough.</a:t>
            </a:r>
          </a:p>
          <a:p>
            <a:endParaRPr lang="en-GB"/>
          </a:p>
          <a:p>
            <a:r>
              <a:rPr lang="en-GB"/>
              <a:t>STOP/START/CONTINUE: a helpful structure for reflection.  What will you Start doing? Stop doing? Continue doing?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C me Company Overview</a:t>
            </a: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8A3D7EF2-5491-9A6F-54C0-5CF68A4C5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03382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Opportunity for TEAM Reflection – vital to help embed the learning from this workshop in a collective way.</a:t>
            </a:r>
          </a:p>
          <a:p>
            <a:endParaRPr lang="en-GB"/>
          </a:p>
          <a:p>
            <a:r>
              <a:rPr lang="en-GB"/>
              <a:t>Encouragement to reflect on team group behaviours through the lens of all 4 colours (whilst we have a behavioural preference, we are all a blend of all 4 colours).</a:t>
            </a:r>
          </a:p>
          <a:p>
            <a:endParaRPr lang="en-GB"/>
          </a:p>
          <a:p>
            <a:r>
              <a:rPr lang="en-GB"/>
              <a:t>STOP/START/CONTINUE: a helpful structure for reflection.</a:t>
            </a:r>
          </a:p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C me Company Overview</a:t>
            </a: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2FC9F9E-70DE-1693-618C-85E3168F2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43455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to thank your guests.</a:t>
            </a:r>
          </a:p>
          <a:p>
            <a:endParaRPr lang="en-US" dirty="0"/>
          </a:p>
          <a:p>
            <a:r>
              <a:rPr lang="en-GB" dirty="0"/>
              <a:t>INSERT YOUR OWN LINKS HERE ON THIS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133B4B9-8D8F-2942-7214-4BF7A2519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0007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these aims are appropriate for your clients and tailor if necessary</a:t>
            </a:r>
          </a:p>
          <a:p>
            <a:endParaRPr lang="en-US"/>
          </a:p>
          <a:p>
            <a:r>
              <a:rPr lang="en-US"/>
              <a:t>You may want to ask them their aims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A1310FAF-1706-C91B-9C2E-4FB3E778C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6969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questions: revealed on each ‘click’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91C9F76F-21E6-9CAC-81B4-AE4D21E7A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493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Reminder of C-me Axes from Foundation Workshop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D1EE4-F3DF-4FAC-B26B-1B39488B130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7EDC23A-CE72-9A35-8992-C616EAD86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9783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Recap of </a:t>
            </a:r>
            <a:r>
              <a:rPr lang="en-US" err="1"/>
              <a:t>Colour</a:t>
            </a:r>
            <a:r>
              <a:rPr lang="en-US"/>
              <a:t> Wheel</a:t>
            </a:r>
          </a:p>
          <a:p>
            <a:r>
              <a:rPr lang="en-US"/>
              <a:t>Blended Wheel</a:t>
            </a:r>
          </a:p>
          <a:p>
            <a:r>
              <a:rPr lang="en-US"/>
              <a:t>Similar </a:t>
            </a:r>
            <a:r>
              <a:rPr lang="en-US" err="1"/>
              <a:t>behaviours</a:t>
            </a:r>
            <a:r>
              <a:rPr lang="en-US"/>
              <a:t> are grouped into the same </a:t>
            </a:r>
            <a:r>
              <a:rPr lang="en-US" err="1"/>
              <a:t>colour</a:t>
            </a:r>
            <a:r>
              <a:rPr lang="en-US"/>
              <a:t> quadrant</a:t>
            </a:r>
          </a:p>
          <a:p>
            <a:r>
              <a:rPr lang="en-US"/>
              <a:t>Importance of understanding self and others</a:t>
            </a:r>
          </a:p>
          <a:p>
            <a:r>
              <a:rPr lang="en-US"/>
              <a:t>Opportunity to flex</a:t>
            </a:r>
          </a:p>
          <a:p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B6BBF4B-B8F0-953B-EDA5-31328D9E7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3825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Reflect on team wheel</a:t>
            </a:r>
          </a:p>
          <a:p>
            <a:endParaRPr lang="en-GB"/>
          </a:p>
          <a:p>
            <a:r>
              <a:rPr lang="en-GB"/>
              <a:t>Questions to get discussion going:</a:t>
            </a:r>
          </a:p>
          <a:p>
            <a:r>
              <a:rPr lang="en-GB"/>
              <a:t>What are the strengths of this team?</a:t>
            </a:r>
          </a:p>
          <a:p>
            <a:r>
              <a:rPr lang="en-GB"/>
              <a:t>What observations do you have of our team wheel?</a:t>
            </a:r>
          </a:p>
          <a:p>
            <a:r>
              <a:rPr lang="en-GB"/>
              <a:t>How do our colour preferences impact our communication?</a:t>
            </a:r>
          </a:p>
          <a:p>
            <a:r>
              <a:rPr lang="en-GB"/>
              <a:t>How do you see this playing out?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C me Company Overview</a:t>
            </a: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245A577-C823-FE12-B3A4-328904AC4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9169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Reflect on team wheel</a:t>
            </a:r>
          </a:p>
          <a:p>
            <a:endParaRPr lang="en-GB"/>
          </a:p>
          <a:p>
            <a:r>
              <a:rPr lang="en-GB"/>
              <a:t>Questions to get discussion going:</a:t>
            </a:r>
          </a:p>
          <a:p>
            <a:r>
              <a:rPr lang="en-GB"/>
              <a:t>What are the strengths of this team?</a:t>
            </a:r>
          </a:p>
          <a:p>
            <a:r>
              <a:rPr lang="en-GB"/>
              <a:t>What observations do you have of our team wheel?</a:t>
            </a:r>
          </a:p>
          <a:p>
            <a:r>
              <a:rPr lang="en-GB"/>
              <a:t>How do our colour preferences impact our communication?</a:t>
            </a:r>
          </a:p>
          <a:p>
            <a:r>
              <a:rPr lang="en-GB"/>
              <a:t>How do you see this playing out?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C me Company Overview</a:t>
            </a: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1C88E1BD-6236-7D61-C8FD-BBFC5D6CA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1870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FBC6-99AE-A3D6-F2A5-658978795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87532-6783-CE1F-45CE-FB5842FAD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9522-69B7-1C96-96E2-4008891E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0F198-35E1-68CF-EC2B-323E1B78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E0960-0CC7-5174-81FB-4260F49E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4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A76E-DFEE-778A-A676-5BAEEAEB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C9C47-20B9-A89C-3C42-DFF4E817C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7F4DF-8431-6D83-0041-A853948C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901F2-5405-4B24-CEE3-D2F005B8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C42E8-5252-AD6D-A146-715A883B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1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22406-0D14-B993-6627-BA85F63ED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D727A-DEE0-49B0-903D-3F7842861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E06AB-57AD-516E-09C1-30E3FA14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8E0E1-135C-5B36-F672-9A6D0634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DA0E6-B09E-516D-7CC8-D509D9ED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7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7DC5-D808-1BEB-00C4-92670F4D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127D-C26A-966F-44A6-F1EA94538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BD33A-0B40-5AE6-6B94-FE0BDF84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58F5A-8B14-0F49-365E-2F4B1289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27562-6478-327D-3E1C-7A3D5DDE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6DE6-B6CB-66DF-B49F-A5C51721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820CD-600B-8815-E591-3D7F39678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4C64-FA00-9440-DEE8-CE40AE4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5E189-F677-1ACC-268D-0D6B421F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72A19-15D4-13B1-B047-E6035865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2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CCEC-9815-B59D-44B7-3420F601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E2813-3ABD-C6EC-C0AD-88AF15311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EB82E-C106-9C19-F6BC-2E61414C4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AB96F-5C14-F27A-7D0F-DE99309C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EBEE0-AF55-488C-D0A3-962060C9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515F7-131D-CD59-8B76-837F74EF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3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144B-3AC6-D84A-4D54-83C65A82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40B7-CA66-BBC0-1281-F68D9747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E85A7-3241-F25E-0F30-F850F50D9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4D50B-7026-D8B6-C082-B28FF578E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2CEB4-A37D-089A-4A09-0D550AB5F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6702F-B57C-83FD-2842-A620EF3F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255FC-8902-1330-10A5-34DC3210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C3DAD-D9CF-5FCC-186D-6C06D6D2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C745-0F2B-B466-C059-56E38D5B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803BE-10B6-AF59-6B68-8271C93F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B50CD-F16A-C092-9A87-40A8B603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C2EC5-5507-ABEE-FBEE-ACBFF0BC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E3B4B-3489-0D84-E845-34B30D2A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95EE1-500F-F57C-FC1C-199E4CF0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76D1A-DD22-5744-27E0-046C4209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0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A3EE-7E49-CAA4-5EA1-A9AB0BD6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2A70-9743-A3EC-A1BA-1DE048362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00E1C-AF52-FB5D-E480-36CA24A40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F98CA-4863-1FB6-22AC-FB99303C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F95D1-32B0-B91D-F351-858BEFA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7C376-F61F-0E95-2A69-0B884930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73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EE20-66D7-057D-BAA2-D9A33E04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2DAF4-E29B-4BEC-7302-1DF785B01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DAB4E-2DE1-CD73-0E1B-753DF66E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21D1E-6AB8-CDEA-D59D-0963FE5D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473CB-BF42-3E85-B7B5-0C5F7B03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D482-B0EE-0EF3-A663-BBE58FB3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6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EFC8E-653E-75EB-1DF7-CF43213B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8D864-E0C7-8717-9379-82FADD527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50AB6-3A24-4694-37BB-12F7B5B3F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921A-E380-4D27-805F-A2234141B9D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CA3C-9376-7A70-2DBC-98A2A55CB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7E9CA-F9CA-C6B1-11AF-0EF2B0197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5EB3-E08D-4F6E-BCDD-9AFC3480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9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1358993" y="76411"/>
            <a:ext cx="9761397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28265B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Preparing for your C-me session</a:t>
            </a:r>
            <a:endParaRPr lang="en-US" dirty="0">
              <a:solidFill>
                <a:srgbClr val="28265B"/>
              </a:solidFill>
              <a:latin typeface="Poppins" panose="00000500000000000000" pitchFamily="2" charset="0"/>
              <a:ea typeface="+mn-lt"/>
              <a:cs typeface="Poppins" panose="00000500000000000000" pitchFamily="2" charset="0"/>
            </a:endParaRPr>
          </a:p>
          <a:p>
            <a:pPr algn="ctr"/>
            <a:endParaRPr lang="en-US" sz="1000" b="1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.B. Certain slides can be hidden (right click ‘Hide Slide’) depending on session needs N.B. Certain slides will need editing for EVERY different delivery (see below)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D7D4C97-D797-E54A-859D-C6CD58693F0A}"/>
              </a:ext>
            </a:extLst>
          </p:cNvPr>
          <p:cNvSpPr txBox="1"/>
          <p:nvPr/>
        </p:nvSpPr>
        <p:spPr>
          <a:xfrm>
            <a:off x="441158" y="1826878"/>
            <a:ext cx="11540310" cy="332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CHECKLIST</a:t>
            </a:r>
          </a:p>
          <a:p>
            <a:endParaRPr lang="en-GB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Home Slide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Option to add Client’s logo/brand Slide 3</a:t>
            </a:r>
          </a:p>
          <a:p>
            <a:pPr marL="342900" indent="-342900">
              <a:buFont typeface="Arial"/>
              <a:buChar char="•"/>
            </a:pPr>
            <a:endParaRPr lang="en-GB" sz="20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Aims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Adjust session Aims as appropriate for Client Slide 4</a:t>
            </a:r>
          </a:p>
          <a:p>
            <a:pPr marL="342900" indent="-342900">
              <a:buFont typeface="Arial"/>
              <a:buChar char="•"/>
            </a:pPr>
            <a:endParaRPr lang="en-GB" sz="20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Insert Team Wheel</a:t>
            </a:r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Slides 8 &amp; 33 and </a:t>
            </a:r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Graphs 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Slide 9</a:t>
            </a:r>
          </a:p>
          <a:p>
            <a:pPr marL="342900" indent="-342900">
              <a:buFont typeface="Arial"/>
              <a:buChar char="•"/>
            </a:pPr>
            <a:endParaRPr lang="en-GB" sz="20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HP report or Core Report</a:t>
            </a:r>
            <a:endParaRPr lang="en-GB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endParaRPr lang="en-GB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54666-B251-4A2C-9A7F-6A7FBE9DD23D}"/>
              </a:ext>
            </a:extLst>
          </p:cNvPr>
          <p:cNvSpPr txBox="1"/>
          <p:nvPr/>
        </p:nvSpPr>
        <p:spPr>
          <a:xfrm>
            <a:off x="68826" y="6519979"/>
            <a:ext cx="4208206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www.colour-profiling.com</a:t>
            </a:r>
            <a:endParaRPr lang="en-GB" sz="11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6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Demonstrate conviction…"/>
          <p:cNvSpPr txBox="1"/>
          <p:nvPr/>
        </p:nvSpPr>
        <p:spPr>
          <a:xfrm>
            <a:off x="13135481" y="2134108"/>
            <a:ext cx="3267633" cy="446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>
                <a:solidFill>
                  <a:srgbClr val="0D3E56"/>
                </a:solidFill>
              </a:defRPr>
            </a:pPr>
            <a:endParaRPr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5" name="Allow time for discussion…"/>
          <p:cNvSpPr txBox="1"/>
          <p:nvPr/>
        </p:nvSpPr>
        <p:spPr>
          <a:xfrm>
            <a:off x="-4172462" y="3771833"/>
            <a:ext cx="3458233" cy="446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>
                <a:solidFill>
                  <a:srgbClr val="0D3E56"/>
                </a:solidFill>
              </a:defRPr>
            </a:pPr>
            <a:endParaRPr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7" name="Be interactive and friendly…"/>
          <p:cNvSpPr txBox="1"/>
          <p:nvPr/>
        </p:nvSpPr>
        <p:spPr>
          <a:xfrm>
            <a:off x="12192000" y="4642583"/>
            <a:ext cx="3580278" cy="443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999" tIns="89999" rIns="89999" bIns="8999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>
                <a:solidFill>
                  <a:srgbClr val="0D3E56"/>
                </a:solidFill>
              </a:defRPr>
            </a:pPr>
            <a:endParaRPr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87A3F-B17D-3E44-9A1A-A2EA2375A34F}"/>
              </a:ext>
            </a:extLst>
          </p:cNvPr>
          <p:cNvSpPr txBox="1"/>
          <p:nvPr/>
        </p:nvSpPr>
        <p:spPr>
          <a:xfrm>
            <a:off x="2857307" y="590712"/>
            <a:ext cx="70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Effective Colour Communication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18D956-C126-D48F-4CE6-A789AA6DF11D}"/>
              </a:ext>
            </a:extLst>
          </p:cNvPr>
          <p:cNvGrpSpPr/>
          <p:nvPr/>
        </p:nvGrpSpPr>
        <p:grpSpPr>
          <a:xfrm>
            <a:off x="2839285" y="1442210"/>
            <a:ext cx="6985214" cy="4659246"/>
            <a:chOff x="2872890" y="1476068"/>
            <a:chExt cx="6985214" cy="4659246"/>
          </a:xfrm>
        </p:grpSpPr>
        <p:pic>
          <p:nvPicPr>
            <p:cNvPr id="3" name="Picture 5" descr="Picture 5">
              <a:extLst>
                <a:ext uri="{FF2B5EF4-FFF2-40B4-BE49-F238E27FC236}">
                  <a16:creationId xmlns:a16="http://schemas.microsoft.com/office/drawing/2014/main" id="{83738362-43A8-9C27-F1A9-3AAB55CB2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537308" y="1964357"/>
              <a:ext cx="3735835" cy="373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F6B35FE1-487D-83B6-B475-C6E8A63A4087}"/>
                </a:ext>
              </a:extLst>
            </p:cNvPr>
            <p:cNvSpPr/>
            <p:nvPr/>
          </p:nvSpPr>
          <p:spPr>
            <a:xfrm>
              <a:off x="2872890" y="1476068"/>
              <a:ext cx="3223110" cy="2208627"/>
            </a:xfrm>
            <a:prstGeom prst="roundRect">
              <a:avLst>
                <a:gd name="adj" fmla="val 17137"/>
              </a:avLst>
            </a:prstGeom>
            <a:solidFill>
              <a:srgbClr val="FFFFFF">
                <a:alpha val="50196"/>
              </a:srgbClr>
            </a:solidFill>
            <a:ln w="25400">
              <a:solidFill>
                <a:srgbClr val="00A4ED"/>
              </a:solidFill>
              <a:miter/>
            </a:ln>
          </p:spPr>
          <p:txBody>
            <a:bodyPr lIns="45719" tIns="144000" rIns="45719"/>
            <a:lstStyle/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Give facts, ideally in writing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rational and practical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Ask for their questions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Define the process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logical and thorough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Listen carefully to questions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Allow time to prepare</a:t>
              </a:r>
            </a:p>
          </p:txBody>
        </p:sp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0DFA5BAE-974E-E799-BE01-053BD86CF372}"/>
                </a:ext>
              </a:extLst>
            </p:cNvPr>
            <p:cNvSpPr/>
            <p:nvPr/>
          </p:nvSpPr>
          <p:spPr>
            <a:xfrm>
              <a:off x="6688183" y="1495990"/>
              <a:ext cx="3169920" cy="2221924"/>
            </a:xfrm>
            <a:prstGeom prst="roundRect">
              <a:avLst>
                <a:gd name="adj" fmla="val 19844"/>
              </a:avLst>
            </a:prstGeom>
            <a:solidFill>
              <a:srgbClr val="FFFFFF">
                <a:alpha val="50196"/>
              </a:srgbClr>
            </a:solidFill>
            <a:ln w="25400">
              <a:solidFill>
                <a:srgbClr val="FF0000"/>
              </a:solidFill>
              <a:miter/>
            </a:ln>
          </p:spPr>
          <p:txBody>
            <a:bodyPr lIns="45719" tIns="144000" rIns="45719"/>
            <a:lstStyle/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Demonstrate conviction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Identify their role quickly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direct and action-focused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Present options 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Focus on success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brief and clear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Refer early to the objective</a:t>
              </a:r>
            </a:p>
          </p:txBody>
        </p:sp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3D86AFFD-8784-D2A8-B62F-E8AACC5EF6BC}"/>
                </a:ext>
              </a:extLst>
            </p:cNvPr>
            <p:cNvSpPr/>
            <p:nvPr/>
          </p:nvSpPr>
          <p:spPr>
            <a:xfrm>
              <a:off x="2872890" y="3928975"/>
              <a:ext cx="3223110" cy="2206339"/>
            </a:xfrm>
            <a:prstGeom prst="roundRect">
              <a:avLst>
                <a:gd name="adj" fmla="val 17928"/>
              </a:avLst>
            </a:prstGeom>
            <a:solidFill>
              <a:srgbClr val="FFFFFF">
                <a:alpha val="50196"/>
              </a:srgbClr>
            </a:solidFill>
            <a:ln w="25400">
              <a:solidFill>
                <a:srgbClr val="73C619">
                  <a:alpha val="44692"/>
                </a:srgbClr>
              </a:solidFill>
              <a:miter/>
            </a:ln>
          </p:spPr>
          <p:txBody>
            <a:bodyPr lIns="45719" tIns="144000" rIns="45719"/>
            <a:lstStyle/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Allow time for discussion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patient and sincere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Show genuine interest 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generous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polite and courteous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Consider their opinions 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Progress at their relaxed pace</a:t>
              </a:r>
            </a:p>
          </p:txBody>
        </p:sp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44BC33B2-ABDC-D3EA-D608-8365B36BE017}"/>
                </a:ext>
              </a:extLst>
            </p:cNvPr>
            <p:cNvSpPr/>
            <p:nvPr/>
          </p:nvSpPr>
          <p:spPr>
            <a:xfrm>
              <a:off x="6688185" y="3944625"/>
              <a:ext cx="3169919" cy="2190689"/>
            </a:xfrm>
            <a:prstGeom prst="roundRect">
              <a:avLst>
                <a:gd name="adj" fmla="val 17870"/>
              </a:avLst>
            </a:prstGeom>
            <a:solidFill>
              <a:srgbClr val="FFFFFF">
                <a:alpha val="49804"/>
              </a:srgbClr>
            </a:solidFill>
            <a:ln w="25400">
              <a:solidFill>
                <a:srgbClr val="E8BA00">
                  <a:alpha val="50000"/>
                </a:srgbClr>
              </a:solidFill>
              <a:miter/>
            </a:ln>
          </p:spPr>
          <p:txBody>
            <a:bodyPr lIns="45719" tIns="144000" rIns="45719"/>
            <a:lstStyle/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interactive and friendly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Use visuals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Make it fun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 light and fast paced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Make direct eye contact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Seek their views and ideas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Allow for an open discussion</a:t>
              </a:r>
            </a:p>
          </p:txBody>
        </p:sp>
      </p:grp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06D08E-798B-4DCB-813E-BA3E591226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9" name="Picture 8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88CDC1F3-A581-2324-4E15-53E48CEA37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1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03570EC-C32F-9743-8FF7-76CEB571B3B0}"/>
              </a:ext>
            </a:extLst>
          </p:cNvPr>
          <p:cNvSpPr txBox="1"/>
          <p:nvPr/>
        </p:nvSpPr>
        <p:spPr>
          <a:xfrm>
            <a:off x="2556551" y="604378"/>
            <a:ext cx="745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Ineffective Colour Communication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EF6CA6-7AFA-435D-7729-DAD636705CB7}"/>
              </a:ext>
            </a:extLst>
          </p:cNvPr>
          <p:cNvGrpSpPr/>
          <p:nvPr/>
        </p:nvGrpSpPr>
        <p:grpSpPr>
          <a:xfrm>
            <a:off x="2716468" y="1493246"/>
            <a:ext cx="7136419" cy="4640624"/>
            <a:chOff x="2787730" y="1481523"/>
            <a:chExt cx="7136419" cy="4640624"/>
          </a:xfrm>
        </p:grpSpPr>
        <p:pic>
          <p:nvPicPr>
            <p:cNvPr id="18" name="Picture 5" descr="Picture 5">
              <a:extLst>
                <a:ext uri="{FF2B5EF4-FFF2-40B4-BE49-F238E27FC236}">
                  <a16:creationId xmlns:a16="http://schemas.microsoft.com/office/drawing/2014/main" id="{295823E5-2482-11ED-3EC2-52AFDCE5E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488022" y="1923298"/>
              <a:ext cx="3735835" cy="373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9" name="Rounded Rectangle">
              <a:extLst>
                <a:ext uri="{FF2B5EF4-FFF2-40B4-BE49-F238E27FC236}">
                  <a16:creationId xmlns:a16="http://schemas.microsoft.com/office/drawing/2014/main" id="{DB7359D5-157C-66BC-D2DA-186B65AF659F}"/>
                </a:ext>
              </a:extLst>
            </p:cNvPr>
            <p:cNvSpPr/>
            <p:nvPr/>
          </p:nvSpPr>
          <p:spPr>
            <a:xfrm>
              <a:off x="2787730" y="1481523"/>
              <a:ext cx="3308270" cy="2205220"/>
            </a:xfrm>
            <a:prstGeom prst="roundRect">
              <a:avLst>
                <a:gd name="adj" fmla="val 17137"/>
              </a:avLst>
            </a:prstGeom>
            <a:solidFill>
              <a:srgbClr val="FFFFFF">
                <a:alpha val="50196"/>
              </a:srgbClr>
            </a:solidFill>
            <a:ln w="25400">
              <a:solidFill>
                <a:srgbClr val="00A4ED"/>
              </a:solidFill>
              <a:miter/>
            </a:ln>
          </p:spPr>
          <p:txBody>
            <a:bodyPr lIns="45719" rIns="45719" anchor="ctr" anchorCtr="0"/>
            <a:lstStyle/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Interrupting their thinking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Being unrealistic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Leaving things unfinished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Being flippant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Straying from the agenda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Skipping over the facts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Poorly evidenced conclusions</a:t>
              </a:r>
            </a:p>
          </p:txBody>
        </p:sp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FF6F4E97-18AD-AB93-CCC4-1BA4F6186E08}"/>
                </a:ext>
              </a:extLst>
            </p:cNvPr>
            <p:cNvSpPr/>
            <p:nvPr/>
          </p:nvSpPr>
          <p:spPr>
            <a:xfrm>
              <a:off x="6615879" y="1481523"/>
              <a:ext cx="3308270" cy="2205220"/>
            </a:xfrm>
            <a:prstGeom prst="roundRect">
              <a:avLst>
                <a:gd name="adj" fmla="val 18443"/>
              </a:avLst>
            </a:prstGeom>
            <a:solidFill>
              <a:srgbClr val="FFFFFF">
                <a:alpha val="50196"/>
              </a:srgbClr>
            </a:solidFill>
            <a:ln w="25400">
              <a:solidFill>
                <a:srgbClr val="FF0000"/>
              </a:solidFill>
              <a:miter/>
            </a:ln>
          </p:spPr>
          <p:txBody>
            <a:bodyPr lIns="45719" rIns="45719" anchor="ctr" anchorCtr="0"/>
            <a:lstStyle/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Impatience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Belittling accomplishments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Procrastination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Attempts to direct or overpower them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Focusing on too much detail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Slowing down the pace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Repetition</a:t>
              </a:r>
            </a:p>
          </p:txBody>
        </p:sp>
        <p:sp>
          <p:nvSpPr>
            <p:cNvPr id="21" name="Rounded Rectangle">
              <a:extLst>
                <a:ext uri="{FF2B5EF4-FFF2-40B4-BE49-F238E27FC236}">
                  <a16:creationId xmlns:a16="http://schemas.microsoft.com/office/drawing/2014/main" id="{0E3BE5A7-109E-8B7E-A444-438CA8D6D463}"/>
                </a:ext>
              </a:extLst>
            </p:cNvPr>
            <p:cNvSpPr/>
            <p:nvPr/>
          </p:nvSpPr>
          <p:spPr>
            <a:xfrm>
              <a:off x="2816484" y="3893678"/>
              <a:ext cx="3279516" cy="2228469"/>
            </a:xfrm>
            <a:prstGeom prst="roundRect">
              <a:avLst>
                <a:gd name="adj" fmla="val 17928"/>
              </a:avLst>
            </a:prstGeom>
            <a:solidFill>
              <a:srgbClr val="FFFFFF">
                <a:alpha val="50196"/>
              </a:srgbClr>
            </a:solidFill>
            <a:ln w="25400">
              <a:solidFill>
                <a:srgbClr val="73C619">
                  <a:alpha val="44692"/>
                </a:srgbClr>
              </a:solidFill>
              <a:miter/>
            </a:ln>
          </p:spPr>
          <p:txBody>
            <a:bodyPr lIns="45719" rIns="45719" anchor="ctr" anchorCtr="0"/>
            <a:lstStyle/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Expecting an instant decision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Being abrupt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Open criticism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Ruining team harmony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Being overly competitive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Talking over them</a:t>
              </a:r>
            </a:p>
            <a:p>
              <a:pPr>
                <a:spcBef>
                  <a:spcPts val="200"/>
                </a:spcBef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Rushing them</a:t>
              </a:r>
            </a:p>
          </p:txBody>
        </p:sp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5B641F17-62F7-3B48-ED3E-F4452EC96FE1}"/>
                </a:ext>
              </a:extLst>
            </p:cNvPr>
            <p:cNvSpPr/>
            <p:nvPr/>
          </p:nvSpPr>
          <p:spPr>
            <a:xfrm>
              <a:off x="6615878" y="3893678"/>
              <a:ext cx="3308271" cy="2228469"/>
            </a:xfrm>
            <a:prstGeom prst="roundRect">
              <a:avLst>
                <a:gd name="adj" fmla="val 17870"/>
              </a:avLst>
            </a:prstGeom>
            <a:solidFill>
              <a:srgbClr val="FFFFFF">
                <a:alpha val="49804"/>
              </a:srgbClr>
            </a:solidFill>
            <a:ln w="25400">
              <a:solidFill>
                <a:srgbClr val="E8BA00">
                  <a:alpha val="50000"/>
                </a:srgbClr>
              </a:solidFill>
              <a:miter/>
            </a:ln>
          </p:spPr>
          <p:txBody>
            <a:bodyPr lIns="45719" rIns="45719" anchor="ctr" anchorCtr="0"/>
            <a:lstStyle/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Preventing them dreaming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Cutting them off mid-flow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Restraining their ideas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Overwhelming with detail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Assuming they’re listening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Forcing them to follow process</a:t>
              </a:r>
            </a:p>
            <a:p>
              <a:pPr>
                <a:defRPr sz="1400">
                  <a:solidFill>
                    <a:srgbClr val="0D3E56"/>
                  </a:solidFill>
                </a:defRPr>
              </a:pPr>
              <a:r>
                <a:rPr lang="en-GB" sz="15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Expected adherence to rigid timescales</a:t>
              </a:r>
            </a:p>
          </p:txBody>
        </p:sp>
      </p:grp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01B7D0-18BA-A56E-216A-FCA1A9D46F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A19203AD-9EAA-CE23-8D58-8092B33BA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3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5">
            <a:extLst>
              <a:ext uri="{FF2B5EF4-FFF2-40B4-BE49-F238E27FC236}">
                <a16:creationId xmlns:a16="http://schemas.microsoft.com/office/drawing/2014/main" id="{F1026DD4-72F1-48ED-A8D8-CC545E353472}"/>
              </a:ext>
            </a:extLst>
          </p:cNvPr>
          <p:cNvSpPr txBox="1"/>
          <p:nvPr/>
        </p:nvSpPr>
        <p:spPr>
          <a:xfrm>
            <a:off x="434782" y="489563"/>
            <a:ext cx="11322433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10765">
              <a:defRPr sz="3600" b="1">
                <a:solidFill>
                  <a:srgbClr val="0D3E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n-GB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3: </a:t>
            </a:r>
            <a:br>
              <a:rPr lang="en-GB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Effective &amp; ineffective communication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ADDE799C-7F0B-44E6-BF69-6880A2D423B3}"/>
              </a:ext>
            </a:extLst>
          </p:cNvPr>
          <p:cNvSpPr txBox="1"/>
          <p:nvPr/>
        </p:nvSpPr>
        <p:spPr>
          <a:xfrm>
            <a:off x="1768554" y="2044265"/>
            <a:ext cx="6114043" cy="28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10765">
              <a:defRPr sz="1200" b="1">
                <a:solidFill>
                  <a:srgbClr val="0D3E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4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B9864C-7185-4F10-AAC9-AE0264E49AF2}"/>
              </a:ext>
            </a:extLst>
          </p:cNvPr>
          <p:cNvSpPr txBox="1"/>
          <p:nvPr/>
        </p:nvSpPr>
        <p:spPr>
          <a:xfrm>
            <a:off x="632169" y="2192135"/>
            <a:ext cx="693763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 to your HP report: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4E3EF-90BD-4394-9128-62DA2AA89A03}"/>
              </a:ext>
            </a:extLst>
          </p:cNvPr>
          <p:cNvSpPr txBox="1"/>
          <p:nvPr/>
        </p:nvSpPr>
        <p:spPr>
          <a:xfrm>
            <a:off x="622495" y="2757586"/>
            <a:ext cx="1094700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Look at the effective and ineffective ways to communicate with you.</a:t>
            </a: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3 statements for each, most resonate at this time?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 in pairs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could you adjust in your approach to communication with the other person? </a:t>
            </a: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DACCA7D-68B7-DD37-D584-983588BFEA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F8398741-14DB-EBB7-30DA-A252AADDE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4161FA3-200C-9C43-9281-796D20A64483}"/>
              </a:ext>
            </a:extLst>
          </p:cNvPr>
          <p:cNvSpPr txBox="1"/>
          <p:nvPr/>
        </p:nvSpPr>
        <p:spPr>
          <a:xfrm>
            <a:off x="1276250" y="879020"/>
            <a:ext cx="11061290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Effective communications with Teams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294F1E4-FDDD-48F2-BDA2-28A544BBAAF6}"/>
              </a:ext>
            </a:extLst>
          </p:cNvPr>
          <p:cNvGraphicFramePr>
            <a:graphicFrameLocks noGrp="1"/>
          </p:cNvGraphicFramePr>
          <p:nvPr/>
        </p:nvGraphicFramePr>
        <p:xfrm>
          <a:off x="1136469" y="1763486"/>
          <a:ext cx="9653451" cy="39373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3773">
                  <a:extLst>
                    <a:ext uri="{9D8B030D-6E8A-4147-A177-3AD203B41FA5}">
                      <a16:colId xmlns:a16="http://schemas.microsoft.com/office/drawing/2014/main" val="1198920294"/>
                    </a:ext>
                  </a:extLst>
                </a:gridCol>
                <a:gridCol w="1015680">
                  <a:extLst>
                    <a:ext uri="{9D8B030D-6E8A-4147-A177-3AD203B41FA5}">
                      <a16:colId xmlns:a16="http://schemas.microsoft.com/office/drawing/2014/main" val="2291753312"/>
                    </a:ext>
                  </a:extLst>
                </a:gridCol>
                <a:gridCol w="3648966">
                  <a:extLst>
                    <a:ext uri="{9D8B030D-6E8A-4147-A177-3AD203B41FA5}">
                      <a16:colId xmlns:a16="http://schemas.microsoft.com/office/drawing/2014/main" val="4044823302"/>
                    </a:ext>
                  </a:extLst>
                </a:gridCol>
                <a:gridCol w="3565032">
                  <a:extLst>
                    <a:ext uri="{9D8B030D-6E8A-4147-A177-3AD203B41FA5}">
                      <a16:colId xmlns:a16="http://schemas.microsoft.com/office/drawing/2014/main" val="1897417386"/>
                    </a:ext>
                  </a:extLst>
                </a:gridCol>
              </a:tblGrid>
              <a:tr h="736367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Don’t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843846"/>
                  </a:ext>
                </a:extLst>
              </a:tr>
              <a:tr h="1092433">
                <a:tc>
                  <a:txBody>
                    <a:bodyPr/>
                    <a:lstStyle/>
                    <a:p>
                      <a:r>
                        <a:rPr lang="en-GB"/>
                        <a:t>Jonny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Get people involved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Value their opinion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Direct eye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Make them follow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Return to the rule book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Restrict free flowing ideas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5540"/>
                  </a:ext>
                </a:extLst>
              </a:tr>
              <a:tr h="1054281">
                <a:tc>
                  <a:txBody>
                    <a:bodyPr/>
                    <a:lstStyle/>
                    <a:p>
                      <a:r>
                        <a:rPr lang="en-GB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Provide detail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Be polite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Keep timescale relaxed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Be overly competitive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Stick coldly to the task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Give vague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76531"/>
                  </a:ext>
                </a:extLst>
              </a:tr>
              <a:tr h="1054281">
                <a:tc>
                  <a:txBody>
                    <a:bodyPr/>
                    <a:lstStyle/>
                    <a:p>
                      <a:r>
                        <a:rPr lang="en-GB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Presents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Ask their advice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Stick to matter in hand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Show frustration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Focus on personal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Delay conclusions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24620"/>
                  </a:ext>
                </a:extLst>
              </a:tr>
            </a:tbl>
          </a:graphicData>
        </a:graphic>
      </p:graphicFrame>
      <p:pic>
        <p:nvPicPr>
          <p:cNvPr id="15" name="Picture 14" descr="Screen Shot 2017-11-30 at 16.01.46.png">
            <a:extLst>
              <a:ext uri="{FF2B5EF4-FFF2-40B4-BE49-F238E27FC236}">
                <a16:creationId xmlns:a16="http://schemas.microsoft.com/office/drawing/2014/main" id="{57AC165B-1C64-4091-8C48-A0AEC5739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73" y="2640668"/>
            <a:ext cx="972000" cy="767567"/>
          </a:xfrm>
          <a:prstGeom prst="rect">
            <a:avLst/>
          </a:prstGeom>
        </p:spPr>
      </p:pic>
      <p:pic>
        <p:nvPicPr>
          <p:cNvPr id="10" name="Picture 9" descr="Screen Shot 2017-11-30 at 15.49.09.png">
            <a:extLst>
              <a:ext uri="{FF2B5EF4-FFF2-40B4-BE49-F238E27FC236}">
                <a16:creationId xmlns:a16="http://schemas.microsoft.com/office/drawing/2014/main" id="{73F1AE0A-D71A-44D4-9EAD-596A22231A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56" r="-1573" b="-1570"/>
          <a:stretch/>
        </p:blipFill>
        <p:spPr>
          <a:xfrm>
            <a:off x="2577873" y="3701213"/>
            <a:ext cx="929918" cy="855603"/>
          </a:xfrm>
          <a:prstGeom prst="rect">
            <a:avLst/>
          </a:prstGeom>
        </p:spPr>
      </p:pic>
      <p:pic>
        <p:nvPicPr>
          <p:cNvPr id="14" name="Picture 13" descr="Screen Shot 2017-11-30 at 15.50.18.png">
            <a:extLst>
              <a:ext uri="{FF2B5EF4-FFF2-40B4-BE49-F238E27FC236}">
                <a16:creationId xmlns:a16="http://schemas.microsoft.com/office/drawing/2014/main" id="{0A0AABEB-7B18-4DDC-B9F6-8F10267E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73" y="4845812"/>
            <a:ext cx="929918" cy="767567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D383FE-233F-4C89-5670-B687A9AF96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2" name="Picture 1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9BA9012-B664-609E-5751-E8D7FC43F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1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AA5728-7F98-0140-BDF5-0764F4DC3D02}"/>
              </a:ext>
            </a:extLst>
          </p:cNvPr>
          <p:cNvSpPr/>
          <p:nvPr/>
        </p:nvSpPr>
        <p:spPr>
          <a:xfrm>
            <a:off x="632169" y="261043"/>
            <a:ext cx="11101387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b="1" dirty="0">
                <a:solidFill>
                  <a:srgbClr val="28265B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Verbal Style</a:t>
            </a:r>
          </a:p>
          <a:p>
            <a:pPr algn="ctr"/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can you learn about a colour preference different to your own?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061281-522C-91D2-F456-95DBC9A0B862}"/>
              </a:ext>
            </a:extLst>
          </p:cNvPr>
          <p:cNvGrpSpPr/>
          <p:nvPr/>
        </p:nvGrpSpPr>
        <p:grpSpPr>
          <a:xfrm>
            <a:off x="2605177" y="1240270"/>
            <a:ext cx="6981647" cy="5084434"/>
            <a:chOff x="2605028" y="1282166"/>
            <a:chExt cx="6981647" cy="5084434"/>
          </a:xfrm>
        </p:grpSpPr>
        <p:pic>
          <p:nvPicPr>
            <p:cNvPr id="3" name="Picture 5" descr="Picture 5">
              <a:extLst>
                <a:ext uri="{FF2B5EF4-FFF2-40B4-BE49-F238E27FC236}">
                  <a16:creationId xmlns:a16="http://schemas.microsoft.com/office/drawing/2014/main" id="{7B0111A1-6F87-28EF-2CAA-B6E8BC48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625356" y="2348068"/>
              <a:ext cx="2941287" cy="293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4" name="Text Box 29">
              <a:extLst>
                <a:ext uri="{FF2B5EF4-FFF2-40B4-BE49-F238E27FC236}">
                  <a16:creationId xmlns:a16="http://schemas.microsoft.com/office/drawing/2014/main" id="{9AE37829-BBF5-E483-1131-257D66B62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028" y="4123072"/>
              <a:ext cx="2783409" cy="2243528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 w="25400">
              <a:solidFill>
                <a:srgbClr val="92D05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Collaborative</a:t>
              </a:r>
              <a:endParaRPr lang="en-GB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Diplomatic</a:t>
              </a: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Thoughtful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Active listening</a:t>
              </a: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Non-judgemental</a:t>
              </a: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Empathetic</a:t>
              </a: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Meaningful</a:t>
              </a:r>
              <a:endParaRPr lang="en-GB">
                <a:solidFill>
                  <a:srgbClr val="28265B"/>
                </a:solidFill>
                <a:effectLst/>
                <a:latin typeface="Poppins" panose="00000500000000000000" pitchFamily="2" charset="0"/>
                <a:ea typeface="Times New Roman"/>
                <a:cs typeface="Poppins" panose="00000500000000000000" pitchFamily="2" charset="0"/>
              </a:endParaRPr>
            </a:p>
          </p:txBody>
        </p:sp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A75A6F56-FD6A-6883-57AD-F2605C57A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265" y="4110146"/>
              <a:ext cx="2783409" cy="2243529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 w="25400">
              <a:solidFill>
                <a:srgbClr val="FFD3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Dynamic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 Persuasive 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 Spontaneous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 Expressive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 Positive possibilities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 Energetic 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 Personal</a:t>
              </a:r>
            </a:p>
            <a:p>
              <a:pPr marL="28575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GB" sz="1600">
                <a:solidFill>
                  <a:srgbClr val="28265B"/>
                </a:solidFill>
                <a:effectLst/>
                <a:latin typeface="Poppins" panose="00000500000000000000" pitchFamily="2" charset="0"/>
                <a:ea typeface="Times New Roman"/>
                <a:cs typeface="Poppins" panose="00000500000000000000" pitchFamily="2" charset="0"/>
              </a:endParaRPr>
            </a:p>
          </p:txBody>
        </p:sp>
        <p:sp>
          <p:nvSpPr>
            <p:cNvPr id="6" name="Text Box 31">
              <a:extLst>
                <a:ext uri="{FF2B5EF4-FFF2-40B4-BE49-F238E27FC236}">
                  <a16:creationId xmlns:a16="http://schemas.microsoft.com/office/drawing/2014/main" id="{BCB5E68E-C994-D067-A225-4F3E4F645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028" y="1282166"/>
              <a:ext cx="2783409" cy="2243528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 w="38100" cap="flat" cmpd="sng" algn="ctr">
              <a:solidFill>
                <a:srgbClr val="3FA5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Pragmatic</a:t>
              </a: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Structured</a:t>
              </a: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Prepared</a:t>
              </a: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Questioning </a:t>
              </a:r>
              <a:endParaRPr lang="en-GB">
                <a:solidFill>
                  <a:srgbClr val="28265B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</a:endParaRP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Analytical</a:t>
              </a: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Professional</a:t>
              </a:r>
              <a:endParaRPr lang="en-GB">
                <a:solidFill>
                  <a:srgbClr val="28265B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</a:endParaRPr>
            </a:p>
            <a:p>
              <a:pPr>
                <a:spcAft>
                  <a:spcPts val="0"/>
                </a:spcAft>
              </a:pP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Focused on detail</a:t>
              </a:r>
            </a:p>
          </p:txBody>
        </p:sp>
        <p:sp>
          <p:nvSpPr>
            <p:cNvPr id="8" name="Text Box 28">
              <a:extLst>
                <a:ext uri="{FF2B5EF4-FFF2-40B4-BE49-F238E27FC236}">
                  <a16:creationId xmlns:a16="http://schemas.microsoft.com/office/drawing/2014/main" id="{D6530B65-55BF-4A66-E61F-FED9A52D1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266" y="1282166"/>
              <a:ext cx="2783409" cy="2243528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 </a:t>
              </a:r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Authoritative</a:t>
              </a: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	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 </a:t>
              </a: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Direct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 </a:t>
              </a: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Fast paced	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 </a:t>
              </a: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Responds quickly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 </a:t>
              </a: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Unambiguous 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 Forthright</a:t>
              </a:r>
            </a:p>
            <a:p>
              <a:r>
                <a:rPr lang="en-GB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 </a:t>
              </a:r>
              <a:r>
                <a:rPr lang="en-GB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Assured</a:t>
              </a:r>
            </a:p>
          </p:txBody>
        </p:sp>
      </p:grp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652190-C207-EA7C-B060-7D10601DAE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9" name="Picture 8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48B554B2-A8F2-61FF-70A9-C27CF11780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95CE0C-37DA-BA4D-9D72-A56EDCA3A5B6}"/>
              </a:ext>
            </a:extLst>
          </p:cNvPr>
          <p:cNvSpPr/>
          <p:nvPr/>
        </p:nvSpPr>
        <p:spPr>
          <a:xfrm>
            <a:off x="2271500" y="694198"/>
            <a:ext cx="764899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b="1">
                <a:solidFill>
                  <a:srgbClr val="28265B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Effective Communication by Email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550897-E23E-7DB6-AAD6-BFF5041804FE}"/>
              </a:ext>
            </a:extLst>
          </p:cNvPr>
          <p:cNvGrpSpPr/>
          <p:nvPr/>
        </p:nvGrpSpPr>
        <p:grpSpPr>
          <a:xfrm>
            <a:off x="1742825" y="1579880"/>
            <a:ext cx="8782610" cy="4513267"/>
            <a:chOff x="1742825" y="1561287"/>
            <a:chExt cx="8782610" cy="4513267"/>
          </a:xfrm>
        </p:grpSpPr>
        <p:pic>
          <p:nvPicPr>
            <p:cNvPr id="3" name="Picture 5" descr="Picture 5">
              <a:extLst>
                <a:ext uri="{FF2B5EF4-FFF2-40B4-BE49-F238E27FC236}">
                  <a16:creationId xmlns:a16="http://schemas.microsoft.com/office/drawing/2014/main" id="{2C07F468-324B-4817-70DA-343072924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625356" y="2348068"/>
              <a:ext cx="2941287" cy="293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4" name="Text Box 58">
              <a:extLst>
                <a:ext uri="{FF2B5EF4-FFF2-40B4-BE49-F238E27FC236}">
                  <a16:creationId xmlns:a16="http://schemas.microsoft.com/office/drawing/2014/main" id="{F52D8CDB-EF65-D12E-1160-599E0311C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1254" y="1561287"/>
              <a:ext cx="3874181" cy="2004806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 w="38100">
              <a:solidFill>
                <a:srgbClr val="D9251A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Maintain focus</a:t>
              </a:r>
            </a:p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Use bullet points</a:t>
              </a:r>
            </a:p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Quickly outline the objective</a:t>
              </a:r>
            </a:p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Be succinct</a:t>
              </a:r>
            </a:p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Detail action needed</a:t>
              </a:r>
            </a:p>
          </p:txBody>
        </p:sp>
        <p:sp>
          <p:nvSpPr>
            <p:cNvPr id="5" name="Text Box 60">
              <a:extLst>
                <a:ext uri="{FF2B5EF4-FFF2-40B4-BE49-F238E27FC236}">
                  <a16:creationId xmlns:a16="http://schemas.microsoft.com/office/drawing/2014/main" id="{CC5B09FB-2EE1-6CE9-071E-5AD99A1EA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825" y="4076457"/>
              <a:ext cx="3874181" cy="1998097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 w="38100">
              <a:solidFill>
                <a:srgbClr val="73C619"/>
              </a:solidFill>
              <a:miter lim="800000"/>
              <a:headEnd/>
              <a:tailEnd/>
            </a:ln>
          </p:spPr>
          <p:txBody>
            <a:bodyPr rot="0" vert="horz" wrap="square" lIns="91440" tIns="72000" rIns="91440" bIns="0" anchor="ctr" anchorCtr="0" upright="1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Enquire about them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Be collaborative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Show you value them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Be pragmatic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Give them time to reflect and respond</a:t>
              </a:r>
            </a:p>
          </p:txBody>
        </p:sp>
        <p:sp>
          <p:nvSpPr>
            <p:cNvPr id="7" name="Text Box 59">
              <a:extLst>
                <a:ext uri="{FF2B5EF4-FFF2-40B4-BE49-F238E27FC236}">
                  <a16:creationId xmlns:a16="http://schemas.microsoft.com/office/drawing/2014/main" id="{0958E734-687C-6BD8-3A43-D465D5AFF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656" y="4069747"/>
              <a:ext cx="3874181" cy="2004807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 w="38100">
              <a:solidFill>
                <a:srgbClr val="E8BA00"/>
              </a:solidFill>
              <a:miter lim="800000"/>
              <a:headEnd/>
              <a:tailEnd/>
            </a:ln>
          </p:spPr>
          <p:txBody>
            <a:bodyPr rot="0" vert="horz" wrap="square" lIns="91440" tIns="108000" rIns="91440" bIns="9144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Be personal and engaging</a:t>
              </a:r>
            </a:p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Include visuals</a:t>
              </a:r>
            </a:p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Avoid too much detail</a:t>
              </a:r>
            </a:p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Ask for their feedback and ideas</a:t>
              </a:r>
            </a:p>
            <a:p>
              <a:pPr>
                <a:spcAft>
                  <a:spcPts val="600"/>
                </a:spcAft>
              </a:pPr>
              <a:r>
                <a:rPr lang="en-GB" sz="1600">
                  <a:solidFill>
                    <a:srgbClr val="28265B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A call is preferable when possible</a:t>
              </a:r>
            </a:p>
          </p:txBody>
        </p:sp>
      </p:grpSp>
      <p:sp>
        <p:nvSpPr>
          <p:cNvPr id="9" name="Text Box 58">
            <a:extLst>
              <a:ext uri="{FF2B5EF4-FFF2-40B4-BE49-F238E27FC236}">
                <a16:creationId xmlns:a16="http://schemas.microsoft.com/office/drawing/2014/main" id="{93907395-6DB5-E759-D0DB-F7246CBBF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162" y="1551633"/>
            <a:ext cx="3874181" cy="1998097"/>
          </a:xfrm>
          <a:prstGeom prst="roundRect">
            <a:avLst/>
          </a:prstGeom>
          <a:solidFill>
            <a:srgbClr val="FFFFFF">
              <a:alpha val="50196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216000" rIns="91440" bIns="91440" anchor="t" anchorCtr="0" upright="1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 clear and succinct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Include all necessary detail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Include an agenda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Schedule any follow up in advance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 context and expectations for a response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1B79BC-32B3-510F-9613-2F501E7C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8" name="Picture 7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C32AD8EC-03B5-6278-A367-17A0EE143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E2E176E-51F5-46D2-9AF4-3C79E25F55E9}"/>
              </a:ext>
            </a:extLst>
          </p:cNvPr>
          <p:cNvSpPr/>
          <p:nvPr/>
        </p:nvSpPr>
        <p:spPr>
          <a:xfrm>
            <a:off x="1334156" y="507071"/>
            <a:ext cx="931165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rgbClr val="28265B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Exercise 5: Effective Communication by Email</a:t>
            </a:r>
            <a:endParaRPr lang="en-GB" sz="3600" b="1" u="sng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26BFE-EBE3-433D-85CC-731B6294A6F2}"/>
              </a:ext>
            </a:extLst>
          </p:cNvPr>
          <p:cNvSpPr txBox="1"/>
          <p:nvPr/>
        </p:nvSpPr>
        <p:spPr>
          <a:xfrm>
            <a:off x="755919" y="2069073"/>
            <a:ext cx="10767488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Scenario: 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Arranging a meeting to discuss a project</a:t>
            </a:r>
          </a:p>
          <a:p>
            <a:endParaRPr lang="en-US" sz="2000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Compose an email, flexing to a colour preference different from your own</a:t>
            </a: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2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Things to consider: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Layout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 of information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Preparation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 up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2B12DA7-714C-1532-2910-77F0DB80C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06C1D636-56C8-F942-3DBD-3E17D6DC3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4E30C8-C64C-D14E-8A41-6F3027F07269}"/>
              </a:ext>
            </a:extLst>
          </p:cNvPr>
          <p:cNvSpPr txBox="1"/>
          <p:nvPr/>
        </p:nvSpPr>
        <p:spPr>
          <a:xfrm>
            <a:off x="1214667" y="1263722"/>
            <a:ext cx="101274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Reflection: personal experience of feedback</a:t>
            </a:r>
          </a:p>
          <a:p>
            <a:endParaRPr lang="en-GB" sz="3200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 of a </a:t>
            </a:r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good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experience you have had of receiving feedback</a:t>
            </a:r>
          </a:p>
          <a:p>
            <a:endParaRPr lang="en-US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was the impact?</a:t>
            </a:r>
          </a:p>
          <a:p>
            <a:endParaRPr lang="en-US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 of a </a:t>
            </a:r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bad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experience you have had of receiving feedback</a:t>
            </a:r>
          </a:p>
          <a:p>
            <a:endParaRPr lang="en-US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was the impact?</a:t>
            </a:r>
          </a:p>
          <a:p>
            <a:endParaRPr lang="en-US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18DB33-38AC-C663-B636-3BEE66B87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AB193429-DE07-EC24-65EE-EEB0C8D7C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4161FA3-200C-9C43-9281-796D20A64483}"/>
              </a:ext>
            </a:extLst>
          </p:cNvPr>
          <p:cNvSpPr txBox="1"/>
          <p:nvPr/>
        </p:nvSpPr>
        <p:spPr>
          <a:xfrm>
            <a:off x="1918330" y="839393"/>
            <a:ext cx="8149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might your experience of feedback relate to </a:t>
            </a:r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</a:t>
            </a:r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 preference?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6983F0-70D8-774D-B68E-9DA2AA1C6695}"/>
              </a:ext>
            </a:extLst>
          </p:cNvPr>
          <p:cNvSpPr txBox="1"/>
          <p:nvPr/>
        </p:nvSpPr>
        <p:spPr>
          <a:xfrm>
            <a:off x="8078237" y="6073915"/>
            <a:ext cx="13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037B7-ECF8-674F-892A-AC568AE0A40D}"/>
              </a:ext>
            </a:extLst>
          </p:cNvPr>
          <p:cNvGrpSpPr/>
          <p:nvPr/>
        </p:nvGrpSpPr>
        <p:grpSpPr>
          <a:xfrm>
            <a:off x="2072826" y="2618390"/>
            <a:ext cx="7995381" cy="1831530"/>
            <a:chOff x="2072826" y="2618390"/>
            <a:chExt cx="7995381" cy="18315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4E6798F-0768-9646-85C3-2FA6461D4463}"/>
                </a:ext>
              </a:extLst>
            </p:cNvPr>
            <p:cNvGrpSpPr/>
            <p:nvPr/>
          </p:nvGrpSpPr>
          <p:grpSpPr>
            <a:xfrm>
              <a:off x="2072826" y="2618390"/>
              <a:ext cx="5855254" cy="1831530"/>
              <a:chOff x="1125518" y="2430949"/>
              <a:chExt cx="5855254" cy="1831530"/>
            </a:xfrm>
          </p:grpSpPr>
          <p:pic>
            <p:nvPicPr>
              <p:cNvPr id="4" name="Picture 3" descr="A picture containing graphics, clock&#10;&#10;Description automatically generated">
                <a:extLst>
                  <a:ext uri="{FF2B5EF4-FFF2-40B4-BE49-F238E27FC236}">
                    <a16:creationId xmlns:a16="http://schemas.microsoft.com/office/drawing/2014/main" id="{BAC5BDA7-45A6-403B-971E-29001E5C3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5518" y="2430949"/>
                <a:ext cx="1575000" cy="1831530"/>
              </a:xfrm>
              <a:prstGeom prst="rect">
                <a:avLst/>
              </a:prstGeom>
              <a:ln>
                <a:solidFill>
                  <a:srgbClr val="4186A2"/>
                </a:solidFill>
              </a:ln>
            </p:spPr>
          </p:pic>
          <p:pic>
            <p:nvPicPr>
              <p:cNvPr id="7" name="Picture 6" descr="A picture containing umbrella&#10;&#10;Description automatically generated">
                <a:extLst>
                  <a:ext uri="{FF2B5EF4-FFF2-40B4-BE49-F238E27FC236}">
                    <a16:creationId xmlns:a16="http://schemas.microsoft.com/office/drawing/2014/main" id="{788D33B9-18F8-437F-A011-08321BA2D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8056" y="2430949"/>
                <a:ext cx="1602589" cy="1831530"/>
              </a:xfrm>
              <a:prstGeom prst="rect">
                <a:avLst/>
              </a:prstGeom>
              <a:ln>
                <a:solidFill>
                  <a:srgbClr val="4186A2"/>
                </a:solidFill>
              </a:ln>
            </p:spPr>
          </p:pic>
          <p:pic>
            <p:nvPicPr>
              <p:cNvPr id="18" name="Picture 17" descr="A close up of graphics&#10;&#10;Description automatically generated">
                <a:extLst>
                  <a:ext uri="{FF2B5EF4-FFF2-40B4-BE49-F238E27FC236}">
                    <a16:creationId xmlns:a16="http://schemas.microsoft.com/office/drawing/2014/main" id="{625737D9-2483-49C7-A74D-9069D9F08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8183" y="2430949"/>
                <a:ext cx="1602589" cy="1831530"/>
              </a:xfrm>
              <a:prstGeom prst="rect">
                <a:avLst/>
              </a:prstGeom>
              <a:ln>
                <a:solidFill>
                  <a:srgbClr val="4186A2"/>
                </a:solidFill>
              </a:ln>
            </p:spPr>
          </p:pic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70AC0AE9-17ED-1A41-9628-CA49643B9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8" y="2618390"/>
              <a:ext cx="1602589" cy="1831530"/>
            </a:xfrm>
            <a:prstGeom prst="rect">
              <a:avLst/>
            </a:prstGeom>
            <a:ln>
              <a:solidFill>
                <a:srgbClr val="4186A2"/>
              </a:solidFill>
            </a:ln>
          </p:spPr>
        </p:pic>
      </p:grp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32486A-0690-A93B-0A33-A4F65ECD90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8" name="Picture 7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ED42771F-3E2F-09B8-1959-74B6714B8E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75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764C6-26E2-7744-B07A-F58044F5E6CC}"/>
              </a:ext>
            </a:extLst>
          </p:cNvPr>
          <p:cNvSpPr/>
          <p:nvPr/>
        </p:nvSpPr>
        <p:spPr>
          <a:xfrm rot="21270023">
            <a:off x="-193184" y="1880062"/>
            <a:ext cx="12569731" cy="2930035"/>
          </a:xfrm>
          <a:prstGeom prst="rect">
            <a:avLst/>
          </a:prstGeom>
          <a:gradFill>
            <a:gsLst>
              <a:gs pos="0">
                <a:srgbClr val="18AAE2"/>
              </a:gs>
              <a:gs pos="100000">
                <a:srgbClr val="92D050">
                  <a:alpha val="6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TextBox 10"/>
          <p:cNvSpPr txBox="1"/>
          <p:nvPr/>
        </p:nvSpPr>
        <p:spPr>
          <a:xfrm>
            <a:off x="4350891" y="2990895"/>
            <a:ext cx="3515330" cy="1433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0" marR="0" lvl="0" indent="0" algn="l" defTabSz="321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>
                <a:ln>
                  <a:noFill/>
                </a:ln>
                <a:solidFill>
                  <a:srgbClr val="28265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Franklin Gothic Medium"/>
              </a:rPr>
              <a:t>Break Time</a:t>
            </a:r>
          </a:p>
          <a:p>
            <a:pPr marL="0" marR="0" lvl="0" indent="0" algn="l" defTabSz="321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1" i="0" u="none" strike="noStrike" kern="1200" cap="none" spc="0" normalizeH="0" baseline="0" noProof="0">
              <a:ln>
                <a:noFill/>
              </a:ln>
              <a:solidFill>
                <a:srgbClr val="28265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  <a:sym typeface="Franklin Gothic Medium"/>
            </a:endParaRPr>
          </a:p>
        </p:txBody>
      </p:sp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4C5519E4-D0E2-7BF6-656E-118D04868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6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1746584" y="457323"/>
            <a:ext cx="869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Session Delivery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336602" y="1727695"/>
            <a:ext cx="11518793" cy="265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Maximum benefit for this workshop will be gained by using an </a:t>
            </a:r>
            <a:r>
              <a:rPr lang="en-GB" sz="24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HP report</a:t>
            </a:r>
          </a:p>
          <a:p>
            <a:endParaRPr lang="en-GB" sz="24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encourage you to </a:t>
            </a:r>
            <a:r>
              <a:rPr lang="en-GB" sz="24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run through </a:t>
            </a: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the slides ahead of delivering them in slideshow mode. Some slides are </a:t>
            </a:r>
            <a:r>
              <a:rPr lang="en-GB" sz="24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static</a:t>
            </a: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others include </a:t>
            </a:r>
            <a:r>
              <a:rPr lang="en-GB" sz="24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animations</a:t>
            </a: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 Please check that these animations work.</a:t>
            </a:r>
          </a:p>
          <a:p>
            <a:endParaRPr lang="en-GB" sz="24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Brief </a:t>
            </a:r>
            <a:r>
              <a:rPr lang="en-GB" sz="24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notes</a:t>
            </a: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provided below each slide to give delivery guidance.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B3D97-8044-1346-995A-88CE8E945D4B}"/>
              </a:ext>
            </a:extLst>
          </p:cNvPr>
          <p:cNvSpPr txBox="1"/>
          <p:nvPr/>
        </p:nvSpPr>
        <p:spPr>
          <a:xfrm>
            <a:off x="7647709" y="683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4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1584130" y="851532"/>
            <a:ext cx="9641645" cy="448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6: Challenging Conversations</a:t>
            </a:r>
          </a:p>
          <a:p>
            <a:pPr lvl="0"/>
            <a:endParaRPr lang="en-US" sz="28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endParaRPr lang="en-US" sz="28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a challenging conversation that you have had. What did you learn from it?</a:t>
            </a:r>
          </a:p>
          <a:p>
            <a:pPr marL="514350" lvl="0" indent="-514350">
              <a:buFont typeface="+mj-lt"/>
              <a:buAutoNum type="arabicPeriod"/>
            </a:pPr>
            <a:endParaRPr lang="en-GB" sz="28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When have you needed to have a challenging conversation but pulled out? What stopped you? What were the consequences?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B0D8A01-B7E7-124F-A9DD-97D5EE6F166A}"/>
              </a:ext>
            </a:extLst>
          </p:cNvPr>
          <p:cNvSpPr txBox="1"/>
          <p:nvPr/>
        </p:nvSpPr>
        <p:spPr>
          <a:xfrm>
            <a:off x="434007" y="3549931"/>
            <a:ext cx="9641645" cy="47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D9598DA-658C-A846-85F1-6D7D60548253}"/>
              </a:ext>
            </a:extLst>
          </p:cNvPr>
          <p:cNvSpPr txBox="1"/>
          <p:nvPr/>
        </p:nvSpPr>
        <p:spPr>
          <a:xfrm>
            <a:off x="434007" y="4750263"/>
            <a:ext cx="10685750" cy="47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lvl="0"/>
            <a:r>
              <a:rPr lang="en-US" sz="28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373F9D-FDB7-CE53-D8A2-F33B7D90F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C9DF05F1-1DCC-64EF-D174-E4DD3247D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D4DA5756-D048-E74F-AA3E-553812DFFE67}"/>
              </a:ext>
            </a:extLst>
          </p:cNvPr>
          <p:cNvSpPr txBox="1"/>
          <p:nvPr/>
        </p:nvSpPr>
        <p:spPr>
          <a:xfrm>
            <a:off x="2517913" y="537204"/>
            <a:ext cx="6678140" cy="84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Challenging Conversations</a:t>
            </a:r>
          </a:p>
          <a:p>
            <a:pPr algn="ctr"/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Contributors and Consequences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DBB290-EBB7-F145-8932-020A9A454E99}"/>
              </a:ext>
            </a:extLst>
          </p:cNvPr>
          <p:cNvSpPr txBox="1"/>
          <p:nvPr/>
        </p:nvSpPr>
        <p:spPr>
          <a:xfrm>
            <a:off x="873539" y="4999532"/>
            <a:ext cx="1068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might different colour preferences respond to these factors?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BC5E-9ADF-3743-8C4A-2103F06FAAFD}"/>
              </a:ext>
            </a:extLst>
          </p:cNvPr>
          <p:cNvSpPr txBox="1"/>
          <p:nvPr/>
        </p:nvSpPr>
        <p:spPr>
          <a:xfrm>
            <a:off x="5105335" y="3297409"/>
            <a:ext cx="6452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Prioritising opinion over attentive listening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9FF9D-1ED1-5043-9257-60EFB3A4C52D}"/>
              </a:ext>
            </a:extLst>
          </p:cNvPr>
          <p:cNvSpPr txBox="1"/>
          <p:nvPr/>
        </p:nvSpPr>
        <p:spPr>
          <a:xfrm>
            <a:off x="5105335" y="4100736"/>
            <a:ext cx="630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Prioritising feelings over careful thinking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5105E-ADDC-7841-8C7A-79320FC1E8F9}"/>
              </a:ext>
            </a:extLst>
          </p:cNvPr>
          <p:cNvSpPr txBox="1"/>
          <p:nvPr/>
        </p:nvSpPr>
        <p:spPr>
          <a:xfrm>
            <a:off x="5105335" y="2599603"/>
            <a:ext cx="630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Prioritising outcomes over relationship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886B68-D732-B343-9C01-C5DF71BB3AAC}"/>
              </a:ext>
            </a:extLst>
          </p:cNvPr>
          <p:cNvSpPr txBox="1"/>
          <p:nvPr/>
        </p:nvSpPr>
        <p:spPr>
          <a:xfrm>
            <a:off x="733107" y="1897390"/>
            <a:ext cx="9207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Three factors that can contribute to challenging conversations: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D4AC3A-21E0-2047-90C5-26BF8B4EA537}"/>
              </a:ext>
            </a:extLst>
          </p:cNvPr>
          <p:cNvSpPr txBox="1"/>
          <p:nvPr/>
        </p:nvSpPr>
        <p:spPr>
          <a:xfrm>
            <a:off x="1170298" y="2584521"/>
            <a:ext cx="316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Critical outcomes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A4E7D1-D605-8A4C-93FC-53AE11C36CE7}"/>
              </a:ext>
            </a:extLst>
          </p:cNvPr>
          <p:cNvSpPr txBox="1"/>
          <p:nvPr/>
        </p:nvSpPr>
        <p:spPr>
          <a:xfrm>
            <a:off x="1170298" y="3309719"/>
            <a:ext cx="316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Strong opinions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E2412-0AF3-6F40-ABDA-4F5133B1E7CA}"/>
              </a:ext>
            </a:extLst>
          </p:cNvPr>
          <p:cNvSpPr txBox="1"/>
          <p:nvPr/>
        </p:nvSpPr>
        <p:spPr>
          <a:xfrm>
            <a:off x="1170298" y="4034918"/>
            <a:ext cx="316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High emotions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876F675-1C38-0CA9-2340-C9C468FDF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4E9F703-399C-06F3-3AC5-5C5D18DD5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2CCDA4-0880-5E46-88F9-8864D375E412}"/>
              </a:ext>
            </a:extLst>
          </p:cNvPr>
          <p:cNvSpPr txBox="1"/>
          <p:nvPr/>
        </p:nvSpPr>
        <p:spPr>
          <a:xfrm>
            <a:off x="2186895" y="3393440"/>
            <a:ext cx="233903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en-US" sz="2000" b="1" i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Silence</a:t>
            </a:r>
            <a:r>
              <a:rPr lang="en-US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</a:t>
            </a:r>
          </a:p>
          <a:p>
            <a:pPr algn="ctr"/>
            <a:r>
              <a:rPr lang="en-US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Flight (freeze)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71816-5922-134C-9767-09BFF9EEE4DC}"/>
              </a:ext>
            </a:extLst>
          </p:cNvPr>
          <p:cNvSpPr txBox="1"/>
          <p:nvPr/>
        </p:nvSpPr>
        <p:spPr>
          <a:xfrm>
            <a:off x="7665322" y="3353040"/>
            <a:ext cx="233903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en-US" sz="2000" b="1" i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Violence</a:t>
            </a:r>
            <a:r>
              <a:rPr lang="en-US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</a:t>
            </a:r>
          </a:p>
          <a:p>
            <a:pPr algn="ctr"/>
            <a:r>
              <a:rPr lang="en-US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Fight (deflect)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B635E0-86F9-4340-A337-2F527FDE6C39}"/>
              </a:ext>
            </a:extLst>
          </p:cNvPr>
          <p:cNvGrpSpPr/>
          <p:nvPr/>
        </p:nvGrpSpPr>
        <p:grpSpPr>
          <a:xfrm>
            <a:off x="4525930" y="1804483"/>
            <a:ext cx="3173886" cy="3613347"/>
            <a:chOff x="4526304" y="2029925"/>
            <a:chExt cx="3173886" cy="3613347"/>
          </a:xfrm>
        </p:grpSpPr>
        <p:pic>
          <p:nvPicPr>
            <p:cNvPr id="9" name="Picture 5" descr="Picture 5">
              <a:extLst>
                <a:ext uri="{FF2B5EF4-FFF2-40B4-BE49-F238E27FC236}">
                  <a16:creationId xmlns:a16="http://schemas.microsoft.com/office/drawing/2014/main" id="{386E21DC-64E7-8F49-95C5-602FB035F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526304" y="2282880"/>
              <a:ext cx="3173886" cy="317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7442E7-8150-A94E-AD35-00919A37EB74}"/>
                </a:ext>
              </a:extLst>
            </p:cNvPr>
            <p:cNvCxnSpPr>
              <a:cxnSpLocks/>
            </p:cNvCxnSpPr>
            <p:nvPr/>
          </p:nvCxnSpPr>
          <p:spPr>
            <a:xfrm>
              <a:off x="6116483" y="2029925"/>
              <a:ext cx="0" cy="3613347"/>
            </a:xfrm>
            <a:prstGeom prst="line">
              <a:avLst/>
            </a:prstGeom>
            <a:ln w="41275">
              <a:solidFill>
                <a:srgbClr val="418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0">
            <a:extLst>
              <a:ext uri="{FF2B5EF4-FFF2-40B4-BE49-F238E27FC236}">
                <a16:creationId xmlns:a16="http://schemas.microsoft.com/office/drawing/2014/main" id="{26581CCD-99D7-8C4B-A8DB-8202C4B3C93E}"/>
              </a:ext>
            </a:extLst>
          </p:cNvPr>
          <p:cNvSpPr txBox="1"/>
          <p:nvPr/>
        </p:nvSpPr>
        <p:spPr>
          <a:xfrm>
            <a:off x="2628648" y="632327"/>
            <a:ext cx="6968449" cy="84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Challenging Conversations</a:t>
            </a:r>
          </a:p>
          <a:p>
            <a:pPr algn="ctr"/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Self-protective Responses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7549F0-209A-E521-F22B-EE3E31507E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EB51C199-B62A-9A01-7FB7-4FE09182C9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Picture 5">
            <a:extLst>
              <a:ext uri="{FF2B5EF4-FFF2-40B4-BE49-F238E27FC236}">
                <a16:creationId xmlns:a16="http://schemas.microsoft.com/office/drawing/2014/main" id="{9F20357A-D22D-A945-9CF5-F3AE13FEA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" t="999" r="952" b="999"/>
          <a:stretch>
            <a:fillRect/>
          </a:stretch>
        </p:blipFill>
        <p:spPr>
          <a:xfrm>
            <a:off x="4227981" y="1943150"/>
            <a:ext cx="3735835" cy="373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90BBC35A-081C-C64E-9720-A006899BAC2B}"/>
              </a:ext>
            </a:extLst>
          </p:cNvPr>
          <p:cNvSpPr/>
          <p:nvPr/>
        </p:nvSpPr>
        <p:spPr>
          <a:xfrm rot="2404986">
            <a:off x="7122619" y="4774275"/>
            <a:ext cx="822960" cy="568036"/>
          </a:xfrm>
          <a:prstGeom prst="rightArrow">
            <a:avLst>
              <a:gd name="adj1" fmla="val 28863"/>
              <a:gd name="adj2" fmla="val 46288"/>
            </a:avLst>
          </a:prstGeom>
          <a:solidFill>
            <a:srgbClr val="0E3D56"/>
          </a:solidFill>
          <a:ln>
            <a:solidFill>
              <a:srgbClr val="0E3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4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9C8FB2CE-81C0-E346-B332-02646AFBC3CB}"/>
              </a:ext>
            </a:extLst>
          </p:cNvPr>
          <p:cNvSpPr/>
          <p:nvPr/>
        </p:nvSpPr>
        <p:spPr>
          <a:xfrm rot="18925528">
            <a:off x="7124407" y="2322432"/>
            <a:ext cx="822960" cy="568036"/>
          </a:xfrm>
          <a:prstGeom prst="rightArrow">
            <a:avLst>
              <a:gd name="adj1" fmla="val 28863"/>
              <a:gd name="adj2" fmla="val 46288"/>
            </a:avLst>
          </a:prstGeom>
          <a:solidFill>
            <a:srgbClr val="0E3D56"/>
          </a:solidFill>
          <a:ln>
            <a:solidFill>
              <a:srgbClr val="0E3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4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ABBB5F7-0584-DB40-BD21-392FBBFA803F}"/>
              </a:ext>
            </a:extLst>
          </p:cNvPr>
          <p:cNvSpPr/>
          <p:nvPr/>
        </p:nvSpPr>
        <p:spPr>
          <a:xfrm rot="13349729">
            <a:off x="4252012" y="2273317"/>
            <a:ext cx="799214" cy="572919"/>
          </a:xfrm>
          <a:prstGeom prst="rightArrow">
            <a:avLst>
              <a:gd name="adj1" fmla="val 28863"/>
              <a:gd name="adj2" fmla="val 46288"/>
            </a:avLst>
          </a:prstGeom>
          <a:solidFill>
            <a:srgbClr val="0E3D56"/>
          </a:solidFill>
          <a:ln>
            <a:solidFill>
              <a:srgbClr val="0E3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4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0F4847B-3E26-6D41-93E6-5A864334FA22}"/>
              </a:ext>
            </a:extLst>
          </p:cNvPr>
          <p:cNvSpPr/>
          <p:nvPr/>
        </p:nvSpPr>
        <p:spPr>
          <a:xfrm rot="8124173">
            <a:off x="4235881" y="4854665"/>
            <a:ext cx="822960" cy="568036"/>
          </a:xfrm>
          <a:prstGeom prst="rightArrow">
            <a:avLst>
              <a:gd name="adj1" fmla="val 28863"/>
              <a:gd name="adj2" fmla="val 46288"/>
            </a:avLst>
          </a:prstGeom>
          <a:solidFill>
            <a:srgbClr val="0E3D56"/>
          </a:solidFill>
          <a:ln>
            <a:solidFill>
              <a:srgbClr val="0E3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4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ounded Rectangle">
            <a:extLst>
              <a:ext uri="{FF2B5EF4-FFF2-40B4-BE49-F238E27FC236}">
                <a16:creationId xmlns:a16="http://schemas.microsoft.com/office/drawing/2014/main" id="{A8E86741-5756-8B45-89D8-7CED5E3D2962}"/>
              </a:ext>
            </a:extLst>
          </p:cNvPr>
          <p:cNvSpPr/>
          <p:nvPr/>
        </p:nvSpPr>
        <p:spPr>
          <a:xfrm>
            <a:off x="189485" y="5275964"/>
            <a:ext cx="3946703" cy="1173965"/>
          </a:xfrm>
          <a:prstGeom prst="roundRect">
            <a:avLst>
              <a:gd name="adj" fmla="val 14520"/>
            </a:avLst>
          </a:prstGeom>
          <a:solidFill>
            <a:schemeClr val="bg1">
              <a:alpha val="35000"/>
            </a:schemeClr>
          </a:solidFill>
          <a:ln w="50800">
            <a:solidFill>
              <a:srgbClr val="6AB050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Silent treatment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Holds back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Avoids difficult conversations</a:t>
            </a:r>
          </a:p>
        </p:txBody>
      </p:sp>
      <p:sp>
        <p:nvSpPr>
          <p:cNvPr id="31" name="Rounded Rectangle">
            <a:extLst>
              <a:ext uri="{FF2B5EF4-FFF2-40B4-BE49-F238E27FC236}">
                <a16:creationId xmlns:a16="http://schemas.microsoft.com/office/drawing/2014/main" id="{9816B755-8C6E-BB44-9A39-E4798B98D95D}"/>
              </a:ext>
            </a:extLst>
          </p:cNvPr>
          <p:cNvSpPr/>
          <p:nvPr/>
        </p:nvSpPr>
        <p:spPr>
          <a:xfrm>
            <a:off x="8028334" y="1223666"/>
            <a:ext cx="4017890" cy="1173965"/>
          </a:xfrm>
          <a:prstGeom prst="roundRect">
            <a:avLst>
              <a:gd name="adj" fmla="val 14520"/>
            </a:avLst>
          </a:prstGeom>
          <a:solidFill>
            <a:schemeClr val="bg1">
              <a:alpha val="35000"/>
            </a:schemeClr>
          </a:solidFill>
          <a:ln w="50800">
            <a:solidFill>
              <a:srgbClr val="FF0000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be intimidating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Unable to suspend judgement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Lacks filters</a:t>
            </a:r>
          </a:p>
        </p:txBody>
      </p:sp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4237EC6-1649-3E40-A6AD-CE5FA6693CA3}"/>
              </a:ext>
            </a:extLst>
          </p:cNvPr>
          <p:cNvSpPr/>
          <p:nvPr/>
        </p:nvSpPr>
        <p:spPr>
          <a:xfrm>
            <a:off x="8028334" y="5288201"/>
            <a:ext cx="3972421" cy="1160630"/>
          </a:xfrm>
          <a:prstGeom prst="roundRect">
            <a:avLst>
              <a:gd name="adj" fmla="val 14520"/>
            </a:avLst>
          </a:prstGeom>
          <a:solidFill>
            <a:schemeClr val="bg1">
              <a:alpha val="35000"/>
            </a:schemeClr>
          </a:solidFill>
          <a:ln w="50800">
            <a:solidFill>
              <a:srgbClr val="FFD300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Avoids discomfort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Settles for ‘cheap’ resolution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play down issues</a:t>
            </a:r>
          </a:p>
        </p:txBody>
      </p:sp>
      <p:sp>
        <p:nvSpPr>
          <p:cNvPr id="33" name="Rounded Rectangle">
            <a:extLst>
              <a:ext uri="{FF2B5EF4-FFF2-40B4-BE49-F238E27FC236}">
                <a16:creationId xmlns:a16="http://schemas.microsoft.com/office/drawing/2014/main" id="{4A780B31-07C0-A041-A30A-8509F0C61B8C}"/>
              </a:ext>
            </a:extLst>
          </p:cNvPr>
          <p:cNvSpPr/>
          <p:nvPr/>
        </p:nvSpPr>
        <p:spPr>
          <a:xfrm>
            <a:off x="202288" y="1245779"/>
            <a:ext cx="3946703" cy="1173965"/>
          </a:xfrm>
          <a:prstGeom prst="roundRect">
            <a:avLst>
              <a:gd name="adj" fmla="val 14520"/>
            </a:avLst>
          </a:prstGeom>
          <a:solidFill>
            <a:schemeClr val="bg1">
              <a:alpha val="35000"/>
            </a:schemeClr>
          </a:solidFill>
          <a:ln w="50800">
            <a:solidFill>
              <a:srgbClr val="16AFE5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Overly focuses on problem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Withdraws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Goes quiet</a:t>
            </a:r>
            <a:endParaRPr sz="19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361E09AB-43B0-704A-B9F0-04C8BFB0AF64}"/>
              </a:ext>
            </a:extLst>
          </p:cNvPr>
          <p:cNvSpPr txBox="1"/>
          <p:nvPr/>
        </p:nvSpPr>
        <p:spPr>
          <a:xfrm>
            <a:off x="3381499" y="215029"/>
            <a:ext cx="5668780" cy="84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34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Likely Responses</a:t>
            </a:r>
          </a:p>
          <a:p>
            <a:pPr algn="ctr"/>
            <a:r>
              <a:rPr lang="en-US" sz="1800" u="sng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Bad Day</a:t>
            </a:r>
            <a:r>
              <a:rPr lang="en-US" sz="18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Behaviours</a:t>
            </a:r>
            <a:endParaRPr lang="en-US" sz="18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8101A3-F8D1-E834-B336-55FEC00CE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2926A07B-2B83-C6E3-5E06-03E41D30D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Picture 5">
            <a:extLst>
              <a:ext uri="{FF2B5EF4-FFF2-40B4-BE49-F238E27FC236}">
                <a16:creationId xmlns:a16="http://schemas.microsoft.com/office/drawing/2014/main" id="{9F20357A-D22D-A945-9CF5-F3AE13FEA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" t="999" r="952" b="999"/>
          <a:stretch>
            <a:fillRect/>
          </a:stretch>
        </p:blipFill>
        <p:spPr>
          <a:xfrm>
            <a:off x="4227981" y="1943150"/>
            <a:ext cx="3735835" cy="373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90BBC35A-081C-C64E-9720-A006899BAC2B}"/>
              </a:ext>
            </a:extLst>
          </p:cNvPr>
          <p:cNvSpPr/>
          <p:nvPr/>
        </p:nvSpPr>
        <p:spPr>
          <a:xfrm rot="13520521">
            <a:off x="7047176" y="4823725"/>
            <a:ext cx="822960" cy="568036"/>
          </a:xfrm>
          <a:prstGeom prst="rightArrow">
            <a:avLst>
              <a:gd name="adj1" fmla="val 28863"/>
              <a:gd name="adj2" fmla="val 46288"/>
            </a:avLst>
          </a:prstGeom>
          <a:solidFill>
            <a:srgbClr val="0E3D56"/>
          </a:solidFill>
          <a:ln>
            <a:solidFill>
              <a:srgbClr val="0E3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9C8FB2CE-81C0-E346-B332-02646AFBC3CB}"/>
              </a:ext>
            </a:extLst>
          </p:cNvPr>
          <p:cNvSpPr/>
          <p:nvPr/>
        </p:nvSpPr>
        <p:spPr>
          <a:xfrm rot="8433016">
            <a:off x="7054134" y="2257555"/>
            <a:ext cx="822960" cy="568036"/>
          </a:xfrm>
          <a:prstGeom prst="rightArrow">
            <a:avLst>
              <a:gd name="adj1" fmla="val 28863"/>
              <a:gd name="adj2" fmla="val 46288"/>
            </a:avLst>
          </a:prstGeom>
          <a:solidFill>
            <a:srgbClr val="0E3D56"/>
          </a:solidFill>
          <a:ln>
            <a:solidFill>
              <a:srgbClr val="0E3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ABBB5F7-0584-DB40-BD21-392FBBFA803F}"/>
              </a:ext>
            </a:extLst>
          </p:cNvPr>
          <p:cNvSpPr/>
          <p:nvPr/>
        </p:nvSpPr>
        <p:spPr>
          <a:xfrm rot="2479812">
            <a:off x="4302177" y="2291436"/>
            <a:ext cx="837807" cy="530085"/>
          </a:xfrm>
          <a:prstGeom prst="rightArrow">
            <a:avLst>
              <a:gd name="adj1" fmla="val 28863"/>
              <a:gd name="adj2" fmla="val 46288"/>
            </a:avLst>
          </a:prstGeom>
          <a:solidFill>
            <a:srgbClr val="0E3D56"/>
          </a:solidFill>
          <a:ln>
            <a:solidFill>
              <a:srgbClr val="0E3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0F4847B-3E26-6D41-93E6-5A864334FA22}"/>
              </a:ext>
            </a:extLst>
          </p:cNvPr>
          <p:cNvSpPr/>
          <p:nvPr/>
        </p:nvSpPr>
        <p:spPr>
          <a:xfrm rot="19022732">
            <a:off x="4304500" y="4819666"/>
            <a:ext cx="822960" cy="568036"/>
          </a:xfrm>
          <a:prstGeom prst="rightArrow">
            <a:avLst>
              <a:gd name="adj1" fmla="val 28863"/>
              <a:gd name="adj2" fmla="val 46288"/>
            </a:avLst>
          </a:prstGeom>
          <a:solidFill>
            <a:srgbClr val="0E3D56"/>
          </a:solidFill>
          <a:ln>
            <a:solidFill>
              <a:srgbClr val="0E3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ounded Rectangle">
            <a:extLst>
              <a:ext uri="{FF2B5EF4-FFF2-40B4-BE49-F238E27FC236}">
                <a16:creationId xmlns:a16="http://schemas.microsoft.com/office/drawing/2014/main" id="{A8E86741-5756-8B45-89D8-7CED5E3D2962}"/>
              </a:ext>
            </a:extLst>
          </p:cNvPr>
          <p:cNvSpPr/>
          <p:nvPr/>
        </p:nvSpPr>
        <p:spPr>
          <a:xfrm>
            <a:off x="233516" y="5266259"/>
            <a:ext cx="3936308" cy="1146585"/>
          </a:xfrm>
          <a:prstGeom prst="roundRect">
            <a:avLst>
              <a:gd name="adj" fmla="val 14520"/>
            </a:avLst>
          </a:prstGeom>
          <a:solidFill>
            <a:schemeClr val="bg1">
              <a:alpha val="35000"/>
            </a:schemeClr>
          </a:solidFill>
          <a:ln w="50800">
            <a:solidFill>
              <a:srgbClr val="6AB050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empathetic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slow to react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Explore different views</a:t>
            </a:r>
          </a:p>
        </p:txBody>
      </p:sp>
      <p:sp>
        <p:nvSpPr>
          <p:cNvPr id="31" name="Rounded Rectangle">
            <a:extLst>
              <a:ext uri="{FF2B5EF4-FFF2-40B4-BE49-F238E27FC236}">
                <a16:creationId xmlns:a16="http://schemas.microsoft.com/office/drawing/2014/main" id="{9816B755-8C6E-BB44-9A39-E4798B98D95D}"/>
              </a:ext>
            </a:extLst>
          </p:cNvPr>
          <p:cNvSpPr/>
          <p:nvPr/>
        </p:nvSpPr>
        <p:spPr>
          <a:xfrm>
            <a:off x="8029625" y="1410076"/>
            <a:ext cx="4034896" cy="1146585"/>
          </a:xfrm>
          <a:prstGeom prst="roundRect">
            <a:avLst>
              <a:gd name="adj" fmla="val 14520"/>
            </a:avLst>
          </a:prstGeom>
          <a:solidFill>
            <a:schemeClr val="bg1">
              <a:alpha val="35000"/>
            </a:schemeClr>
          </a:solidFill>
          <a:ln w="50800">
            <a:solidFill>
              <a:srgbClr val="FF0000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clear about goals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 the uncomfortable truth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straight-up and honest</a:t>
            </a:r>
          </a:p>
        </p:txBody>
      </p:sp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4237EC6-1649-3E40-A6AD-CE5FA6693CA3}"/>
              </a:ext>
            </a:extLst>
          </p:cNvPr>
          <p:cNvSpPr/>
          <p:nvPr/>
        </p:nvSpPr>
        <p:spPr>
          <a:xfrm>
            <a:off x="8021973" y="5390312"/>
            <a:ext cx="3924909" cy="1133561"/>
          </a:xfrm>
          <a:prstGeom prst="roundRect">
            <a:avLst>
              <a:gd name="adj" fmla="val 14520"/>
            </a:avLst>
          </a:prstGeom>
          <a:solidFill>
            <a:schemeClr val="bg1">
              <a:alpha val="35000"/>
            </a:schemeClr>
          </a:solidFill>
          <a:ln w="50800">
            <a:solidFill>
              <a:srgbClr val="FFD300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Articulate issues clearly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 optimism about future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Aim for a win-win solution</a:t>
            </a:r>
          </a:p>
        </p:txBody>
      </p:sp>
      <p:sp>
        <p:nvSpPr>
          <p:cNvPr id="33" name="Rounded Rectangle">
            <a:extLst>
              <a:ext uri="{FF2B5EF4-FFF2-40B4-BE49-F238E27FC236}">
                <a16:creationId xmlns:a16="http://schemas.microsoft.com/office/drawing/2014/main" id="{4A780B31-07C0-A041-A30A-8509F0C61B8C}"/>
              </a:ext>
            </a:extLst>
          </p:cNvPr>
          <p:cNvSpPr/>
          <p:nvPr/>
        </p:nvSpPr>
        <p:spPr>
          <a:xfrm>
            <a:off x="225872" y="1409893"/>
            <a:ext cx="3899189" cy="1146585"/>
          </a:xfrm>
          <a:prstGeom prst="roundRect">
            <a:avLst>
              <a:gd name="adj" fmla="val 14520"/>
            </a:avLst>
          </a:prstGeom>
          <a:solidFill>
            <a:schemeClr val="bg1">
              <a:alpha val="35000"/>
            </a:schemeClr>
          </a:solidFill>
          <a:ln w="50800">
            <a:solidFill>
              <a:srgbClr val="16AFE5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specific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reasonable</a:t>
            </a:r>
          </a:p>
          <a:p>
            <a:pPr defTabSz="321468">
              <a:buSzPct val="100000"/>
              <a:defRPr sz="1400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 pragmatism</a:t>
            </a:r>
            <a:endParaRPr sz="19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F699DA12-D810-AE49-9E20-18CF4DF213FF}"/>
              </a:ext>
            </a:extLst>
          </p:cNvPr>
          <p:cNvSpPr txBox="1"/>
          <p:nvPr/>
        </p:nvSpPr>
        <p:spPr>
          <a:xfrm>
            <a:off x="3381499" y="285757"/>
            <a:ext cx="5668780" cy="84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Likely Responses</a:t>
            </a:r>
          </a:p>
          <a:p>
            <a:pPr algn="ctr"/>
            <a:r>
              <a:rPr lang="en-US" sz="2000" u="sng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Good Day</a:t>
            </a:r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Behaviours</a:t>
            </a:r>
            <a:endParaRPr lang="en-US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335ECF1-7B62-AE46-4702-222FF27AFB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1BC67B54-03D0-428D-1622-86682359DC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C1F7D-B07B-2746-955F-AEA424B242DC}"/>
              </a:ext>
            </a:extLst>
          </p:cNvPr>
          <p:cNvGrpSpPr/>
          <p:nvPr/>
        </p:nvGrpSpPr>
        <p:grpSpPr>
          <a:xfrm>
            <a:off x="609102" y="2060891"/>
            <a:ext cx="11043313" cy="3964944"/>
            <a:chOff x="609102" y="2060891"/>
            <a:chExt cx="11043313" cy="3964944"/>
          </a:xfrm>
        </p:grpSpPr>
        <p:pic>
          <p:nvPicPr>
            <p:cNvPr id="10" name="Picture 5" descr="Picture 5">
              <a:extLst>
                <a:ext uri="{FF2B5EF4-FFF2-40B4-BE49-F238E27FC236}">
                  <a16:creationId xmlns:a16="http://schemas.microsoft.com/office/drawing/2014/main" id="{1F41B7EA-2FE0-2C43-8D2B-C75058A9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112461" y="2060891"/>
              <a:ext cx="3967077" cy="396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609102" y="4785778"/>
              <a:ext cx="4427671" cy="1191398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5400">
              <a:solidFill>
                <a:srgbClr val="92D050"/>
              </a:solidFill>
              <a:miter lim="800000"/>
              <a:headEnd/>
              <a:tailEnd/>
            </a:ln>
          </p:spPr>
          <p:txBody>
            <a:bodyPr rot="0" vert="horz" wrap="none" lIns="91440" tIns="360000" rIns="91440" bIns="45720" anchor="ctr" anchorCtr="0" upright="1">
              <a:noAutofit/>
            </a:bodyPr>
            <a:lstStyle/>
            <a:p>
              <a:pPr marL="285750" indent="-28575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endParaRPr lang="en-GB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endParaRP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Dislikes direct challenge</a:t>
              </a: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May take things personally</a:t>
              </a: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Able to see both sides</a:t>
              </a:r>
            </a:p>
            <a:p>
              <a:pPr marL="285750" indent="-28575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endParaRPr lang="en-GB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endParaRPr>
            </a:p>
            <a:p>
              <a:pPr marL="28575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GB">
                <a:solidFill>
                  <a:srgbClr val="28265B"/>
                </a:solidFill>
                <a:effectLst/>
                <a:latin typeface="Poppins" panose="00000500000000000000" pitchFamily="2" charset="0"/>
                <a:ea typeface="Times New Roman"/>
                <a:cs typeface="Poppins" panose="00000500000000000000" pitchFamily="2" charset="0"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7195768" y="4785778"/>
              <a:ext cx="4427671" cy="1191398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5400">
              <a:solidFill>
                <a:srgbClr val="FFD3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396000" anchor="ctr" anchorCtr="0" upright="1">
              <a:noAutofit/>
            </a:bodyPr>
            <a:lstStyle/>
            <a:p>
              <a:pPr marL="285750" indent="-28575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endParaRPr lang="en-GB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endParaRP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Can get demoralised</a:t>
              </a: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Looks for positives</a:t>
              </a:r>
            </a:p>
            <a:p>
              <a:pPr>
                <a:spcAft>
                  <a:spcPts val="0"/>
                </a:spcAft>
              </a:pPr>
              <a:r>
                <a:rPr lang="en-GB" sz="1900">
                  <a:solidFill>
                    <a:srgbClr val="28265B"/>
                  </a:solidFill>
                  <a:effectLst/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Plays down challenge to diffuse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731740" y="2111417"/>
              <a:ext cx="4305033" cy="1191398"/>
            </a:xfrm>
            <a:prstGeom prst="roundRect">
              <a:avLst/>
            </a:prstGeom>
            <a:solidFill>
              <a:srgbClr val="FFFFFF">
                <a:alpha val="81176"/>
              </a:srgbClr>
            </a:solidFill>
            <a:ln w="38100" cap="flat" cmpd="sng" algn="ctr">
              <a:solidFill>
                <a:srgbClr val="3FA5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ot="0" vert="horz" wrap="square" lIns="91440" tIns="39600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Checks details and facts</a:t>
              </a: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Can withdraw</a:t>
              </a: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Responds with a logical answer </a:t>
              </a:r>
            </a:p>
            <a:p>
              <a:pPr marL="28575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GB">
                <a:solidFill>
                  <a:srgbClr val="28265B"/>
                </a:solidFill>
                <a:effectLst/>
                <a:latin typeface="Poppins" panose="00000500000000000000" pitchFamily="2" charset="0"/>
                <a:ea typeface="Times New Roman"/>
                <a:cs typeface="Poppins" panose="00000500000000000000" pitchFamily="2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7224745" y="2129019"/>
              <a:ext cx="4427670" cy="1191398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108000" tIns="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Times New Roman"/>
                  <a:cs typeface="Poppins" panose="00000500000000000000" pitchFamily="2" charset="0"/>
                </a:rPr>
                <a:t>Will look to respond quickly</a:t>
              </a: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Moves on fast</a:t>
              </a:r>
            </a:p>
            <a:p>
              <a:pPr>
                <a:lnSpc>
                  <a:spcPct val="115000"/>
                </a:lnSpc>
              </a:pPr>
              <a:r>
                <a:rPr lang="en-GB" sz="190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May become confrontational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50888B-7F44-FF48-9A65-5AB01A91A165}"/>
              </a:ext>
            </a:extLst>
          </p:cNvPr>
          <p:cNvSpPr txBox="1"/>
          <p:nvPr/>
        </p:nvSpPr>
        <p:spPr>
          <a:xfrm>
            <a:off x="1007827" y="591352"/>
            <a:ext cx="106156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Response to being challenged</a:t>
            </a:r>
          </a:p>
          <a:p>
            <a:pPr algn="ctr"/>
            <a:r>
              <a:rPr lang="en-US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each </a:t>
            </a:r>
            <a:r>
              <a:rPr lang="en-US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 is likely to respond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247FB8-22C9-5686-9E1C-A1AEE54A9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CDCAF56C-5BF6-CF37-B369-318A3F9599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78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80958" y="590050"/>
            <a:ext cx="10615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Listening priorities</a:t>
            </a:r>
          </a:p>
          <a:p>
            <a:pPr algn="ctr"/>
            <a:r>
              <a:rPr lang="en-US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 diversity</a:t>
            </a:r>
          </a:p>
        </p:txBody>
      </p:sp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11741EF5-ECE3-7C40-9132-C4E2EBEA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" t="999" r="952" b="999"/>
          <a:stretch>
            <a:fillRect/>
          </a:stretch>
        </p:blipFill>
        <p:spPr>
          <a:xfrm>
            <a:off x="4112461" y="2060891"/>
            <a:ext cx="3967077" cy="396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32169" y="4644824"/>
            <a:ext cx="4566764" cy="1235264"/>
          </a:xfrm>
          <a:prstGeom prst="roundRect">
            <a:avLst/>
          </a:prstGeom>
          <a:solidFill>
            <a:srgbClr val="FFFFFF">
              <a:alpha val="70000"/>
            </a:srgbClr>
          </a:solidFill>
          <a:ln w="50800">
            <a:solidFill>
              <a:srgbClr val="92D050"/>
            </a:solidFill>
            <a:miter lim="800000"/>
            <a:headEnd/>
            <a:tailEnd/>
          </a:ln>
        </p:spPr>
        <p:txBody>
          <a:bodyPr rot="0" vert="horz" wrap="none" lIns="91440" tIns="0" rIns="91440" bIns="360000" anchor="ctr" anchorCtr="0" upright="1">
            <a:no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Recognises complexity</a:t>
            </a: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Is attuned to emotions</a:t>
            </a: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Helps people feel at ease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6960393" y="4644824"/>
            <a:ext cx="4715890" cy="1235265"/>
          </a:xfrm>
          <a:prstGeom prst="roundRect">
            <a:avLst/>
          </a:prstGeom>
          <a:solidFill>
            <a:srgbClr val="FFFFFF">
              <a:alpha val="70000"/>
            </a:srgbClr>
          </a:solidFill>
          <a:ln w="50800">
            <a:solidFill>
              <a:srgbClr val="FFD300"/>
            </a:solidFill>
            <a:miter lim="800000"/>
            <a:headEnd/>
            <a:tailEnd/>
          </a:ln>
        </p:spPr>
        <p:txBody>
          <a:bodyPr rot="0" vert="horz" wrap="square" lIns="91440" tIns="360000" rIns="91440" bIns="45720" anchor="ctr" anchorCtr="0" upright="1">
            <a:no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Seeks positives &amp; opportunities</a:t>
            </a: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Aims to be encouraging</a:t>
            </a: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Looks to find common ground </a:t>
            </a:r>
          </a:p>
          <a:p>
            <a:pPr>
              <a:lnSpc>
                <a:spcPct val="115000"/>
              </a:lnSpc>
            </a:pPr>
            <a:endParaRPr lang="en-GB" sz="190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>
              <a:solidFill>
                <a:srgbClr val="28265B"/>
              </a:solidFill>
              <a:effectLst/>
              <a:latin typeface="Poppins" panose="00000500000000000000" pitchFamily="2" charset="0"/>
              <a:ea typeface="Times New Roman"/>
              <a:cs typeface="Poppins" panose="00000500000000000000" pitchFamily="2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32169" y="2190466"/>
            <a:ext cx="4566764" cy="1235264"/>
          </a:xfrm>
          <a:prstGeom prst="roundRect">
            <a:avLst/>
          </a:prstGeom>
          <a:solidFill>
            <a:srgbClr val="FFFFFF">
              <a:alpha val="81176"/>
            </a:srgbClr>
          </a:solidFill>
          <a:ln w="50800" cap="flat" cmpd="sng" algn="ctr">
            <a:solidFill>
              <a:srgbClr val="3FA5E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vert="horz" wrap="square" lIns="91440" tIns="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Appreciates logical process</a:t>
            </a: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Seeks clarification of detail</a:t>
            </a: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hear and recall detail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960394" y="2117594"/>
            <a:ext cx="4715889" cy="1235264"/>
          </a:xfrm>
          <a:prstGeom prst="roundRect">
            <a:avLst/>
          </a:prstGeom>
          <a:solidFill>
            <a:srgbClr val="FFFFFF">
              <a:alpha val="7000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Appreciates clarity and brevity</a:t>
            </a: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Listens for progress</a:t>
            </a:r>
          </a:p>
          <a:p>
            <a:pPr>
              <a:lnSpc>
                <a:spcPct val="115000"/>
              </a:lnSpc>
            </a:pPr>
            <a:r>
              <a:rPr lang="en-GB" sz="19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Keen to contribute a solution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8DBBD8-970A-A38B-C9BC-7C6BAA793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C2C51499-45D1-9706-6FFD-ECDC11E68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6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5FCCF2-EF45-2C4E-B631-211F6733B8E6}"/>
              </a:ext>
            </a:extLst>
          </p:cNvPr>
          <p:cNvSpPr txBox="1"/>
          <p:nvPr/>
        </p:nvSpPr>
        <p:spPr>
          <a:xfrm>
            <a:off x="4208088" y="540149"/>
            <a:ext cx="377582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Healthy conflict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789807-4F85-3A4F-9E8F-EB04B4DB6BB8}"/>
              </a:ext>
            </a:extLst>
          </p:cNvPr>
          <p:cNvCxnSpPr/>
          <p:nvPr/>
        </p:nvCxnSpPr>
        <p:spPr>
          <a:xfrm>
            <a:off x="2200275" y="1704623"/>
            <a:ext cx="0" cy="3914775"/>
          </a:xfrm>
          <a:prstGeom prst="line">
            <a:avLst/>
          </a:prstGeom>
          <a:ln w="38100">
            <a:solidFill>
              <a:srgbClr val="1A4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AF932B-9FC2-1945-BEF3-508076D5FE61}"/>
              </a:ext>
            </a:extLst>
          </p:cNvPr>
          <p:cNvCxnSpPr>
            <a:cxnSpLocks/>
          </p:cNvCxnSpPr>
          <p:nvPr/>
        </p:nvCxnSpPr>
        <p:spPr>
          <a:xfrm flipH="1">
            <a:off x="2200275" y="5619398"/>
            <a:ext cx="6591300" cy="0"/>
          </a:xfrm>
          <a:prstGeom prst="line">
            <a:avLst/>
          </a:prstGeom>
          <a:ln w="38100">
            <a:solidFill>
              <a:srgbClr val="1A4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BF112E-8637-E44C-8E8A-328A0A574657}"/>
              </a:ext>
            </a:extLst>
          </p:cNvPr>
          <p:cNvSpPr txBox="1"/>
          <p:nvPr/>
        </p:nvSpPr>
        <p:spPr>
          <a:xfrm rot="16200000">
            <a:off x="928447" y="3228944"/>
            <a:ext cx="155575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My needs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EC3C3-3D35-2143-BC2F-C1D8AE8C9299}"/>
              </a:ext>
            </a:extLst>
          </p:cNvPr>
          <p:cNvSpPr txBox="1"/>
          <p:nvPr/>
        </p:nvSpPr>
        <p:spPr>
          <a:xfrm>
            <a:off x="4865902" y="5843387"/>
            <a:ext cx="178427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needs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C10469-064C-1203-2ECE-459C7F33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9643E5D4-F9D0-534B-D037-5F782EE0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77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789807-4F85-3A4F-9E8F-EB04B4DB6BB8}"/>
              </a:ext>
            </a:extLst>
          </p:cNvPr>
          <p:cNvCxnSpPr/>
          <p:nvPr/>
        </p:nvCxnSpPr>
        <p:spPr>
          <a:xfrm>
            <a:off x="2200275" y="1704623"/>
            <a:ext cx="0" cy="3914775"/>
          </a:xfrm>
          <a:prstGeom prst="line">
            <a:avLst/>
          </a:prstGeom>
          <a:ln w="38100">
            <a:solidFill>
              <a:srgbClr val="1A4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AF932B-9FC2-1945-BEF3-508076D5FE61}"/>
              </a:ext>
            </a:extLst>
          </p:cNvPr>
          <p:cNvCxnSpPr>
            <a:cxnSpLocks/>
          </p:cNvCxnSpPr>
          <p:nvPr/>
        </p:nvCxnSpPr>
        <p:spPr>
          <a:xfrm flipH="1">
            <a:off x="2200275" y="5619398"/>
            <a:ext cx="6591300" cy="0"/>
          </a:xfrm>
          <a:prstGeom prst="line">
            <a:avLst/>
          </a:prstGeom>
          <a:ln w="38100">
            <a:solidFill>
              <a:srgbClr val="1A4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F039D7-0D5B-5449-933D-8069498CCA33}"/>
              </a:ext>
            </a:extLst>
          </p:cNvPr>
          <p:cNvSpPr txBox="1"/>
          <p:nvPr/>
        </p:nvSpPr>
        <p:spPr>
          <a:xfrm>
            <a:off x="1468867" y="1039186"/>
            <a:ext cx="14628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Compete</a:t>
            </a:r>
          </a:p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Win – Lose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A265C-F61E-DB4B-9FE4-B58751CF9566}"/>
              </a:ext>
            </a:extLst>
          </p:cNvPr>
          <p:cNvSpPr txBox="1"/>
          <p:nvPr/>
        </p:nvSpPr>
        <p:spPr>
          <a:xfrm>
            <a:off x="1506270" y="5688932"/>
            <a:ext cx="14628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</a:t>
            </a:r>
          </a:p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Lose - Lose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A7A97-ADAC-394D-AD40-BDFA03ACE887}"/>
              </a:ext>
            </a:extLst>
          </p:cNvPr>
          <p:cNvSpPr txBox="1"/>
          <p:nvPr/>
        </p:nvSpPr>
        <p:spPr>
          <a:xfrm>
            <a:off x="7888992" y="5688932"/>
            <a:ext cx="184408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Accommodate</a:t>
            </a:r>
          </a:p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Lose - Win</a:t>
            </a:r>
          </a:p>
          <a:p>
            <a:pPr algn="ctr"/>
            <a:endParaRPr lang="en-US" sz="1600" b="1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A60A4-EFCD-EF43-8C94-7164B2B751D6}"/>
              </a:ext>
            </a:extLst>
          </p:cNvPr>
          <p:cNvSpPr txBox="1"/>
          <p:nvPr/>
        </p:nvSpPr>
        <p:spPr>
          <a:xfrm>
            <a:off x="4454195" y="2828834"/>
            <a:ext cx="208346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Compromise</a:t>
            </a:r>
          </a:p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Low form of </a:t>
            </a:r>
          </a:p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Win - Win</a:t>
            </a:r>
          </a:p>
          <a:p>
            <a:pPr algn="ctr"/>
            <a:endParaRPr lang="en-US" sz="1600" b="1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3EB018-28F4-F948-B9ED-C62BAA88F457}"/>
              </a:ext>
            </a:extLst>
          </p:cNvPr>
          <p:cNvSpPr txBox="1"/>
          <p:nvPr/>
        </p:nvSpPr>
        <p:spPr>
          <a:xfrm>
            <a:off x="8169462" y="1117211"/>
            <a:ext cx="208346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Collaborate</a:t>
            </a:r>
          </a:p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Finding a creative 3</a:t>
            </a:r>
            <a:r>
              <a:rPr lang="en-US" sz="1600" baseline="30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rd</a:t>
            </a:r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way</a:t>
            </a:r>
          </a:p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Win - Win</a:t>
            </a:r>
          </a:p>
          <a:p>
            <a:pPr algn="ctr"/>
            <a:endParaRPr lang="en-US" sz="1600" b="1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4F36C-54C5-BC4C-8CDD-BC1C8210D079}"/>
              </a:ext>
            </a:extLst>
          </p:cNvPr>
          <p:cNvSpPr txBox="1"/>
          <p:nvPr/>
        </p:nvSpPr>
        <p:spPr>
          <a:xfrm rot="16200000">
            <a:off x="928447" y="3228944"/>
            <a:ext cx="155575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My needs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CF7D05-7522-5F41-ADE9-A7DAC77F853B}"/>
              </a:ext>
            </a:extLst>
          </p:cNvPr>
          <p:cNvSpPr txBox="1"/>
          <p:nvPr/>
        </p:nvSpPr>
        <p:spPr>
          <a:xfrm>
            <a:off x="4865902" y="5843387"/>
            <a:ext cx="178427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needs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630593-EDEA-8140-9A97-8541B94DEF9B}"/>
              </a:ext>
            </a:extLst>
          </p:cNvPr>
          <p:cNvSpPr txBox="1"/>
          <p:nvPr/>
        </p:nvSpPr>
        <p:spPr>
          <a:xfrm>
            <a:off x="4113170" y="454411"/>
            <a:ext cx="377582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Healthy conflict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A73C62-CBD7-0C09-EFA3-46F43D1E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260328E-7709-B89C-6AF5-98C3B00E48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3349603" y="718068"/>
            <a:ext cx="6212119" cy="54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7: Healthy conflict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B0D8A01-B7E7-124F-A9DD-97D5EE6F166A}"/>
              </a:ext>
            </a:extLst>
          </p:cNvPr>
          <p:cNvSpPr txBox="1"/>
          <p:nvPr/>
        </p:nvSpPr>
        <p:spPr>
          <a:xfrm>
            <a:off x="522474" y="1652170"/>
            <a:ext cx="11408588" cy="41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24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 – COMPETE – ACCOMMODATE – COMPROMISE - COLLABORATE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D9598DA-658C-A846-85F1-6D7D60548253}"/>
              </a:ext>
            </a:extLst>
          </p:cNvPr>
          <p:cNvSpPr txBox="1"/>
          <p:nvPr/>
        </p:nvSpPr>
        <p:spPr>
          <a:xfrm>
            <a:off x="751371" y="2463162"/>
            <a:ext cx="10685750" cy="3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word best describes how you tend to tackle conflict?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60C96-8E7A-2740-8B32-EC89BCC55492}"/>
              </a:ext>
            </a:extLst>
          </p:cNvPr>
          <p:cNvSpPr txBox="1"/>
          <p:nvPr/>
        </p:nvSpPr>
        <p:spPr>
          <a:xfrm>
            <a:off x="751371" y="3373627"/>
            <a:ext cx="10685750" cy="3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does your approach to conflict change in different scenarios?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C19C4-D4C7-164E-B177-CF45CDDA12A1}"/>
              </a:ext>
            </a:extLst>
          </p:cNvPr>
          <p:cNvSpPr txBox="1"/>
          <p:nvPr/>
        </p:nvSpPr>
        <p:spPr>
          <a:xfrm>
            <a:off x="751371" y="4284092"/>
            <a:ext cx="10685750" cy="3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does this reflect your colour preference?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97923-6732-4743-85E6-B9AD4BBB93FB}"/>
              </a:ext>
            </a:extLst>
          </p:cNvPr>
          <p:cNvSpPr txBox="1"/>
          <p:nvPr/>
        </p:nvSpPr>
        <p:spPr>
          <a:xfrm>
            <a:off x="751370" y="5194557"/>
            <a:ext cx="11408587" cy="3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action would you like to take to </a:t>
            </a:r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COLLABORATE</a:t>
            </a:r>
            <a:r>
              <a:rPr lang="en-GB" sz="20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better? 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4BAB39-3F89-B6E8-9DF2-CA2786200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27284BA1-C385-0D62-BDA6-E91019CBF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9986B7-D4E7-604D-B06B-A19520E9B312}"/>
              </a:ext>
            </a:extLst>
          </p:cNvPr>
          <p:cNvSpPr txBox="1"/>
          <p:nvPr/>
        </p:nvSpPr>
        <p:spPr>
          <a:xfrm>
            <a:off x="865235" y="1205433"/>
            <a:ext cx="10461522" cy="809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500" b="1" dirty="0">
                <a:solidFill>
                  <a:srgbClr val="28265B"/>
                </a:solidFill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&amp; Conflict</a:t>
            </a:r>
            <a:endParaRPr lang="en-GB" sz="4500" b="1" dirty="0">
              <a:solidFill>
                <a:srgbClr val="28265B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99E50-05D4-9B45-9AB3-3DAEF99FC08E}"/>
              </a:ext>
            </a:extLst>
          </p:cNvPr>
          <p:cNvSpPr txBox="1"/>
          <p:nvPr/>
        </p:nvSpPr>
        <p:spPr>
          <a:xfrm>
            <a:off x="3242992" y="4971294"/>
            <a:ext cx="5706008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8265B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Building high performing </a:t>
            </a:r>
            <a:r>
              <a:rPr lang="en-GB" dirty="0">
                <a:solidFill>
                  <a:srgbClr val="28265B"/>
                </a:solidFill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 and teams</a:t>
            </a:r>
            <a:endParaRPr lang="en-GB" sz="1800" dirty="0">
              <a:solidFill>
                <a:srgbClr val="2826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0F7226-AEF9-B1C2-6509-BB72E6D00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4" y="6609773"/>
            <a:ext cx="12192001" cy="2656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DE575A-5893-4BCD-AC5A-0FBE406A5606}"/>
              </a:ext>
            </a:extLst>
          </p:cNvPr>
          <p:cNvSpPr txBox="1"/>
          <p:nvPr/>
        </p:nvSpPr>
        <p:spPr>
          <a:xfrm>
            <a:off x="1" y="6609773"/>
            <a:ext cx="1219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C-me, 124 Wells Road, Bath, BA2 3AH </a:t>
            </a:r>
            <a:r>
              <a:rPr lang="en-GB" altLang="en-US" sz="9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							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	e: contact@colour-profiling.com    t: 01225 721971           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colorful circle with a black background&#10;&#10;Description automatically generated">
            <a:extLst>
              <a:ext uri="{FF2B5EF4-FFF2-40B4-BE49-F238E27FC236}">
                <a16:creationId xmlns:a16="http://schemas.microsoft.com/office/drawing/2014/main" id="{0078248D-C89A-322F-4C14-46C0DC5DE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1" r="7941" b="16649"/>
          <a:stretch/>
        </p:blipFill>
        <p:spPr bwMode="auto">
          <a:xfrm>
            <a:off x="4386321" y="1946882"/>
            <a:ext cx="3777965" cy="2859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111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359836" y="1468128"/>
            <a:ext cx="5924758" cy="103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8: Diffusing Tension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60C96-8E7A-2740-8B32-EC89BCC55492}"/>
              </a:ext>
            </a:extLst>
          </p:cNvPr>
          <p:cNvSpPr txBox="1"/>
          <p:nvPr/>
        </p:nvSpPr>
        <p:spPr>
          <a:xfrm>
            <a:off x="941719" y="3563536"/>
            <a:ext cx="10685750" cy="152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Referring  to your HP report: </a:t>
            </a:r>
          </a:p>
          <a:p>
            <a:endParaRPr lang="en-GB" sz="24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 of a relationship where there is tension. Considering both of your colour preferences, how is this impacting the tension?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C19C4-D4C7-164E-B177-CF45CDDA12A1}"/>
              </a:ext>
            </a:extLst>
          </p:cNvPr>
          <p:cNvSpPr txBox="1"/>
          <p:nvPr/>
        </p:nvSpPr>
        <p:spPr>
          <a:xfrm>
            <a:off x="753124" y="3966175"/>
            <a:ext cx="10685750" cy="41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4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97923-6732-4743-85E6-B9AD4BBB93FB}"/>
              </a:ext>
            </a:extLst>
          </p:cNvPr>
          <p:cNvSpPr txBox="1"/>
          <p:nvPr/>
        </p:nvSpPr>
        <p:spPr>
          <a:xfrm>
            <a:off x="941719" y="5283181"/>
            <a:ext cx="11408587" cy="41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actions could you flex towards in order to diffuse the tension?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A0895B0-85C1-DF46-B193-575EC4427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74948"/>
            <a:ext cx="5180402" cy="3484227"/>
          </a:xfrm>
          <a:prstGeom prst="rect">
            <a:avLst/>
          </a:prstGeom>
        </p:spPr>
      </p:pic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A3446D5-3353-C0BF-A902-A4862DB9A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CAAE8561-84E3-5816-8AD1-BEF8DDAA8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8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5">
            <a:extLst>
              <a:ext uri="{FF2B5EF4-FFF2-40B4-BE49-F238E27FC236}">
                <a16:creationId xmlns:a16="http://schemas.microsoft.com/office/drawing/2014/main" id="{F1026DD4-72F1-48ED-A8D8-CC545E353472}"/>
              </a:ext>
            </a:extLst>
          </p:cNvPr>
          <p:cNvSpPr txBox="1"/>
          <p:nvPr/>
        </p:nvSpPr>
        <p:spPr>
          <a:xfrm>
            <a:off x="-7795" y="2765836"/>
            <a:ext cx="3204129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10765">
              <a:defRPr sz="3600" b="1">
                <a:solidFill>
                  <a:srgbClr val="0D3E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C-me</a:t>
            </a:r>
            <a:r>
              <a:rPr lang="en-GB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360 </a:t>
            </a:r>
          </a:p>
          <a:p>
            <a:pPr algn="ctr"/>
            <a:r>
              <a:rPr lang="en-GB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card game</a:t>
            </a:r>
            <a:endParaRPr lang="en-US" sz="32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ADDE799C-7F0B-44E6-BF69-6880A2D423B3}"/>
              </a:ext>
            </a:extLst>
          </p:cNvPr>
          <p:cNvSpPr txBox="1"/>
          <p:nvPr/>
        </p:nvSpPr>
        <p:spPr>
          <a:xfrm>
            <a:off x="3497342" y="1843319"/>
            <a:ext cx="6114043" cy="28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10765">
              <a:defRPr sz="1200" b="1">
                <a:solidFill>
                  <a:srgbClr val="0D3E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4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54332-9E3D-478F-814B-981F2396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549" y="677039"/>
            <a:ext cx="1826957" cy="2558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DD311A-2FC2-4693-BB45-EBEAFD7842AB}"/>
              </a:ext>
            </a:extLst>
          </p:cNvPr>
          <p:cNvSpPr txBox="1"/>
          <p:nvPr/>
        </p:nvSpPr>
        <p:spPr>
          <a:xfrm>
            <a:off x="4306804" y="307706"/>
            <a:ext cx="39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0CF31A-50C2-4277-9A03-175FEE348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109" y="675487"/>
            <a:ext cx="1831381" cy="2558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2A0A46-8347-4007-B37A-A95FEC358097}"/>
              </a:ext>
            </a:extLst>
          </p:cNvPr>
          <p:cNvSpPr txBox="1"/>
          <p:nvPr/>
        </p:nvSpPr>
        <p:spPr>
          <a:xfrm>
            <a:off x="6471821" y="298311"/>
            <a:ext cx="39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E3B1BE-CBCD-4AB9-89BD-88623F8CF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668" y="667468"/>
            <a:ext cx="1826980" cy="2559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3B9D8-DB78-4505-8B41-75BA9A27809E}"/>
              </a:ext>
            </a:extLst>
          </p:cNvPr>
          <p:cNvSpPr txBox="1"/>
          <p:nvPr/>
        </p:nvSpPr>
        <p:spPr>
          <a:xfrm>
            <a:off x="8800138" y="311079"/>
            <a:ext cx="39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F9ACC4-1CEC-4CA2-A2DF-425F9A989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2229" y="669895"/>
            <a:ext cx="1827523" cy="2556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356A42-FE90-4A0B-94E1-CF09F7702414}"/>
              </a:ext>
            </a:extLst>
          </p:cNvPr>
          <p:cNvSpPr txBox="1"/>
          <p:nvPr/>
        </p:nvSpPr>
        <p:spPr>
          <a:xfrm>
            <a:off x="10853086" y="306154"/>
            <a:ext cx="39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1D3607-7C19-44A3-ADAB-3410CC31B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8548" y="3618863"/>
            <a:ext cx="1825566" cy="256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1C8D30-EA72-4C6F-B7ED-22ED8E9DDDDB}"/>
              </a:ext>
            </a:extLst>
          </p:cNvPr>
          <p:cNvSpPr txBox="1"/>
          <p:nvPr/>
        </p:nvSpPr>
        <p:spPr>
          <a:xfrm>
            <a:off x="4341949" y="3283681"/>
            <a:ext cx="39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979716-5186-425D-8FFB-4C377D4FD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108" y="3618862"/>
            <a:ext cx="1824030" cy="256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AAB7A9-101A-4466-AD6C-7339755A4164}"/>
              </a:ext>
            </a:extLst>
          </p:cNvPr>
          <p:cNvSpPr txBox="1"/>
          <p:nvPr/>
        </p:nvSpPr>
        <p:spPr>
          <a:xfrm>
            <a:off x="6465314" y="3289901"/>
            <a:ext cx="39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0A3224-7A73-4C3C-883A-2D4F2D9940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7669" y="3616143"/>
            <a:ext cx="1821047" cy="2568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99F9DE-F8BB-4038-A91F-8DE6E8E15533}"/>
              </a:ext>
            </a:extLst>
          </p:cNvPr>
          <p:cNvSpPr txBox="1"/>
          <p:nvPr/>
        </p:nvSpPr>
        <p:spPr>
          <a:xfrm>
            <a:off x="8758605" y="3289901"/>
            <a:ext cx="39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8C5B68-AD6F-439D-BA42-2135750CE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2228" y="3619597"/>
            <a:ext cx="1826724" cy="2532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8E0D1D-5E88-41FA-9FE3-95B5664B9BA4}"/>
              </a:ext>
            </a:extLst>
          </p:cNvPr>
          <p:cNvSpPr txBox="1"/>
          <p:nvPr/>
        </p:nvSpPr>
        <p:spPr>
          <a:xfrm>
            <a:off x="10866928" y="3294348"/>
            <a:ext cx="39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1CDFC7-4269-4E9E-A5B5-73B5B1C70788}"/>
              </a:ext>
            </a:extLst>
          </p:cNvPr>
          <p:cNvSpPr/>
          <p:nvPr/>
        </p:nvSpPr>
        <p:spPr>
          <a:xfrm>
            <a:off x="3617545" y="682527"/>
            <a:ext cx="1824337" cy="25486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70A00A-4FDF-4C7D-94C0-071C2FF0B8B7}"/>
              </a:ext>
            </a:extLst>
          </p:cNvPr>
          <p:cNvSpPr/>
          <p:nvPr/>
        </p:nvSpPr>
        <p:spPr>
          <a:xfrm>
            <a:off x="7999045" y="3616227"/>
            <a:ext cx="1824337" cy="25676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AB18259-ACB3-4EED-948B-57D5CA14D9D1}"/>
              </a:ext>
            </a:extLst>
          </p:cNvPr>
          <p:cNvSpPr/>
          <p:nvPr/>
        </p:nvSpPr>
        <p:spPr>
          <a:xfrm>
            <a:off x="5817724" y="680634"/>
            <a:ext cx="1828638" cy="255814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6A8E920-AF9B-4D5C-A2A8-2C46543F9D56}"/>
              </a:ext>
            </a:extLst>
          </p:cNvPr>
          <p:cNvSpPr/>
          <p:nvPr/>
        </p:nvSpPr>
        <p:spPr>
          <a:xfrm>
            <a:off x="3626974" y="3623859"/>
            <a:ext cx="1828638" cy="255814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8D2AAD-E296-439F-A157-507EE45AE230}"/>
              </a:ext>
            </a:extLst>
          </p:cNvPr>
          <p:cNvSpPr/>
          <p:nvPr/>
        </p:nvSpPr>
        <p:spPr>
          <a:xfrm>
            <a:off x="7996434" y="678393"/>
            <a:ext cx="1828639" cy="25541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2B1BD04-1E38-429C-B6B4-1060478B15BE}"/>
              </a:ext>
            </a:extLst>
          </p:cNvPr>
          <p:cNvSpPr/>
          <p:nvPr/>
        </p:nvSpPr>
        <p:spPr>
          <a:xfrm>
            <a:off x="5815209" y="3631143"/>
            <a:ext cx="1828639" cy="25541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BE77955-4D9E-45B6-8677-EECEEF9FA628}"/>
              </a:ext>
            </a:extLst>
          </p:cNvPr>
          <p:cNvSpPr/>
          <p:nvPr/>
        </p:nvSpPr>
        <p:spPr>
          <a:xfrm>
            <a:off x="10201430" y="686353"/>
            <a:ext cx="1824030" cy="253909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A042E4E-058C-450B-8B25-176175835450}"/>
              </a:ext>
            </a:extLst>
          </p:cNvPr>
          <p:cNvSpPr/>
          <p:nvPr/>
        </p:nvSpPr>
        <p:spPr>
          <a:xfrm>
            <a:off x="10201430" y="3620053"/>
            <a:ext cx="1824030" cy="255814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E0A9C7-8655-38E0-805C-0017AE78D03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2255220E-99E5-09B5-421A-6601A4424E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2C1A0C8-11C1-4940-A73D-3B3537091F33}"/>
              </a:ext>
            </a:extLst>
          </p:cNvPr>
          <p:cNvSpPr txBox="1"/>
          <p:nvPr/>
        </p:nvSpPr>
        <p:spPr>
          <a:xfrm>
            <a:off x="433336" y="1233495"/>
            <a:ext cx="483335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 Reflection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67BE8-1381-4CDC-A957-C28A30F96C33}"/>
              </a:ext>
            </a:extLst>
          </p:cNvPr>
          <p:cNvSpPr/>
          <p:nvPr/>
        </p:nvSpPr>
        <p:spPr>
          <a:xfrm>
            <a:off x="433336" y="2074135"/>
            <a:ext cx="4833358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all 4 </a:t>
            </a:r>
            <a:r>
              <a:rPr lang="en-US" sz="20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colours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reflect on what you have learnt today. </a:t>
            </a:r>
            <a:endParaRPr lang="en-US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you want to commit to Stop, Start and Continue?</a:t>
            </a:r>
          </a:p>
          <a:p>
            <a:pPr marL="628650" lvl="4"/>
            <a:endParaRPr lang="en-US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85850" lvl="4" indent="-457200"/>
            <a:endParaRPr lang="en-US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1B28716B-009F-4685-A55D-B7DD6510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50" y="487302"/>
            <a:ext cx="6438181" cy="5567094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5B2FE10-3904-1FBD-07B7-3DBCE55D9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6E0FFA-9C2D-8BED-9E9A-E3ABF0771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27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2C1A0C8-11C1-4940-A73D-3B3537091F33}"/>
              </a:ext>
            </a:extLst>
          </p:cNvPr>
          <p:cNvSpPr txBox="1"/>
          <p:nvPr/>
        </p:nvSpPr>
        <p:spPr>
          <a:xfrm>
            <a:off x="434008" y="982143"/>
            <a:ext cx="429039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Reflection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67BE8-1381-4CDC-A957-C28A30F96C33}"/>
              </a:ext>
            </a:extLst>
          </p:cNvPr>
          <p:cNvSpPr/>
          <p:nvPr/>
        </p:nvSpPr>
        <p:spPr>
          <a:xfrm>
            <a:off x="434008" y="1790716"/>
            <a:ext cx="4694583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what you have learnt today through the lens of all 4 colours. </a:t>
            </a:r>
            <a:endParaRPr lang="en-US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a team, what do you want to</a:t>
            </a:r>
            <a:endParaRPr lang="en-US" sz="3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0F3CD-BC5E-CA4B-8E15-8B81B4C813B9}"/>
              </a:ext>
            </a:extLst>
          </p:cNvPr>
          <p:cNvSpPr/>
          <p:nvPr/>
        </p:nvSpPr>
        <p:spPr>
          <a:xfrm>
            <a:off x="434008" y="3882222"/>
            <a:ext cx="1818976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Stop?</a:t>
            </a:r>
            <a:endParaRPr lang="en-US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Start?</a:t>
            </a:r>
          </a:p>
          <a:p>
            <a:endParaRPr lang="en-US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Continue?</a:t>
            </a:r>
            <a:endParaRPr lang="en-US" sz="3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6F10F-A7AB-844B-AEEB-5C9622FE60AD}"/>
              </a:ext>
            </a:extLst>
          </p:cNvPr>
          <p:cNvSpPr txBox="1"/>
          <p:nvPr/>
        </p:nvSpPr>
        <p:spPr>
          <a:xfrm>
            <a:off x="6093593" y="2760212"/>
            <a:ext cx="3887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8265B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Wheel Here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0F3C23-973B-50AC-95B3-FDD780C1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901EA3F-BBE5-1C32-D990-6D251BBBC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4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9ADB07-AC85-9B49-9111-18C5D5E125C1}"/>
              </a:ext>
            </a:extLst>
          </p:cNvPr>
          <p:cNvGrpSpPr/>
          <p:nvPr/>
        </p:nvGrpSpPr>
        <p:grpSpPr>
          <a:xfrm>
            <a:off x="6638983" y="1273209"/>
            <a:ext cx="4377568" cy="3930342"/>
            <a:chOff x="4950894" y="1114660"/>
            <a:chExt cx="4377568" cy="3930342"/>
          </a:xfrm>
        </p:grpSpPr>
        <p:pic>
          <p:nvPicPr>
            <p:cNvPr id="10" name="Picture 9" descr="A picture containing text, dark&#10;&#10;Description automatically generated">
              <a:extLst>
                <a:ext uri="{FF2B5EF4-FFF2-40B4-BE49-F238E27FC236}">
                  <a16:creationId xmlns:a16="http://schemas.microsoft.com/office/drawing/2014/main" id="{47EF0657-F7F9-6F47-978E-93ED9B610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2726084"/>
              <a:ext cx="677984" cy="677984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C49944B0-15D8-4A46-9996-949FAAF4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894" y="1905617"/>
              <a:ext cx="677984" cy="677984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35196C52-6AB0-F346-B92B-92F8630E8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4367018"/>
              <a:ext cx="677984" cy="677984"/>
            </a:xfrm>
            <a:prstGeom prst="rect">
              <a:avLst/>
            </a:prstGeom>
          </p:spPr>
        </p:pic>
        <p:pic>
          <p:nvPicPr>
            <p:cNvPr id="18" name="Picture 1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BFE998AF-9876-DD4F-98B9-1526CB8AF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3546551"/>
              <a:ext cx="677984" cy="677984"/>
            </a:xfrm>
            <a:prstGeom prst="rect">
              <a:avLst/>
            </a:prstGeom>
          </p:spPr>
        </p:pic>
        <p:pic>
          <p:nvPicPr>
            <p:cNvPr id="20" name="Picture 19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7E357006-3EDC-5B4E-9F99-C1F0B0DC1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1114660"/>
              <a:ext cx="644912" cy="65318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E34F98-794A-6947-BCE5-0D05997B5798}"/>
                </a:ext>
              </a:extLst>
            </p:cNvPr>
            <p:cNvSpPr/>
            <p:nvPr/>
          </p:nvSpPr>
          <p:spPr>
            <a:xfrm>
              <a:off x="6122760" y="1210417"/>
              <a:ext cx="28536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err="1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Colour-profiling.com</a:t>
              </a:r>
              <a:endParaRPr lang="en-US" sz="200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5A3A9-BBC5-444F-9910-380C0D21EB27}"/>
                </a:ext>
              </a:extLst>
            </p:cNvPr>
            <p:cNvSpPr/>
            <p:nvPr/>
          </p:nvSpPr>
          <p:spPr>
            <a:xfrm>
              <a:off x="6117327" y="2013776"/>
              <a:ext cx="22910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</a:t>
              </a:r>
              <a:r>
                <a:rPr lang="en-US" sz="2000" err="1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colourprofiling</a:t>
              </a:r>
              <a:endParaRPr lang="en-US" sz="200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16036C-3FE0-314B-9B24-E04F06F76A9C}"/>
                </a:ext>
              </a:extLst>
            </p:cNvPr>
            <p:cNvSpPr/>
            <p:nvPr/>
          </p:nvSpPr>
          <p:spPr>
            <a:xfrm>
              <a:off x="6117327" y="2834243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</a:t>
              </a:r>
              <a:r>
                <a:rPr lang="en-US" sz="2000" err="1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cmeprofiling</a:t>
              </a:r>
              <a:endParaRPr lang="en-US" sz="200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E3AC4E-87AB-284B-94A5-67CB87B79470}"/>
                </a:ext>
              </a:extLst>
            </p:cNvPr>
            <p:cNvSpPr/>
            <p:nvPr/>
          </p:nvSpPr>
          <p:spPr>
            <a:xfrm>
              <a:off x="6117327" y="4475177"/>
              <a:ext cx="32111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@C-me Colour Profiling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4C850B-602F-9D4C-82C2-F2C97E6CEC0E}"/>
                </a:ext>
              </a:extLst>
            </p:cNvPr>
            <p:cNvSpPr/>
            <p:nvPr/>
          </p:nvSpPr>
          <p:spPr>
            <a:xfrm>
              <a:off x="6122760" y="3665378"/>
              <a:ext cx="2653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err="1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Cmecolourprofiling</a:t>
              </a:r>
              <a:endParaRPr lang="en-US" sz="200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E419E5C-6C2E-3D40-8CB2-81EA00CB8264}"/>
              </a:ext>
            </a:extLst>
          </p:cNvPr>
          <p:cNvSpPr txBox="1"/>
          <p:nvPr/>
        </p:nvSpPr>
        <p:spPr>
          <a:xfrm>
            <a:off x="855101" y="2284554"/>
            <a:ext cx="5077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and please stay in touch! 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69929A-F253-404F-7A0F-D1652F431B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A colorful circle with a black background&#10;&#10;Description automatically generated">
            <a:extLst>
              <a:ext uri="{FF2B5EF4-FFF2-40B4-BE49-F238E27FC236}">
                <a16:creationId xmlns:a16="http://schemas.microsoft.com/office/drawing/2014/main" id="{E4771E86-DF52-634C-96F1-14EA54C1C9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1" r="7941" b="16649"/>
          <a:stretch/>
        </p:blipFill>
        <p:spPr bwMode="auto">
          <a:xfrm>
            <a:off x="132682" y="139446"/>
            <a:ext cx="804545" cy="608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65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>
            <a:extLst>
              <a:ext uri="{FF2B5EF4-FFF2-40B4-BE49-F238E27FC236}">
                <a16:creationId xmlns:a16="http://schemas.microsoft.com/office/drawing/2014/main" id="{50CBF4D4-9161-1A43-9A64-0AAB4046BD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17276" y="874837"/>
            <a:ext cx="3157446" cy="54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Session Aims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D9892-5AB1-5A4C-8896-F6C365C8F43C}"/>
              </a:ext>
            </a:extLst>
          </p:cNvPr>
          <p:cNvSpPr/>
          <p:nvPr/>
        </p:nvSpPr>
        <p:spPr>
          <a:xfrm>
            <a:off x="880468" y="1666535"/>
            <a:ext cx="1043106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Explore </a:t>
            </a:r>
            <a:r>
              <a:rPr lang="en-GB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different communication styles</a:t>
            </a:r>
          </a:p>
          <a:p>
            <a:pPr marL="457200" indent="-457200">
              <a:buAutoNum type="arabicPeriod"/>
            </a:pPr>
            <a:endParaRPr lang="en-GB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Gain key strategies to </a:t>
            </a:r>
            <a:r>
              <a:rPr lang="en-GB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engage successfully </a:t>
            </a:r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challenging conversations</a:t>
            </a:r>
          </a:p>
          <a:p>
            <a:pPr marL="457200" indent="-457200">
              <a:buFontTx/>
              <a:buAutoNum type="arabicPeriod"/>
            </a:pPr>
            <a:endParaRPr lang="en-GB" sz="20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 greater effectiveness in </a:t>
            </a:r>
            <a:r>
              <a:rPr lang="en-GB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receiving feedback</a:t>
            </a:r>
          </a:p>
          <a:p>
            <a:pPr marL="457200" indent="-457200">
              <a:buFontTx/>
              <a:buAutoNum type="arabicPeriod"/>
            </a:pPr>
            <a:endParaRPr lang="en-GB" sz="2000" b="1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Gain </a:t>
            </a:r>
            <a:r>
              <a:rPr lang="en-GB" sz="2000" b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strategies to help navigate </a:t>
            </a:r>
            <a:r>
              <a:rPr lang="en-GB" sz="20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challenging conversations and conflict</a:t>
            </a:r>
          </a:p>
          <a:p>
            <a:endParaRPr lang="en-US" sz="2000" b="1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2FCBCB-1CB5-2902-9877-8092CA7C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50BA1A91-2A8C-6ACA-A10F-21E625D84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9F4BF539-785D-003D-62A3-9CE314D6765E}"/>
              </a:ext>
            </a:extLst>
          </p:cNvPr>
          <p:cNvSpPr txBox="1"/>
          <p:nvPr/>
        </p:nvSpPr>
        <p:spPr>
          <a:xfrm>
            <a:off x="4000985" y="5040746"/>
            <a:ext cx="5275925" cy="54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your aims? </a:t>
            </a:r>
          </a:p>
        </p:txBody>
      </p:sp>
    </p:spTree>
    <p:extLst>
      <p:ext uri="{BB962C8B-B14F-4D97-AF65-F5344CB8AC3E}">
        <p14:creationId xmlns:p14="http://schemas.microsoft.com/office/powerpoint/2010/main" val="1823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1275176" y="657448"/>
            <a:ext cx="9641645" cy="359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1: Self-reflection</a:t>
            </a:r>
          </a:p>
          <a:p>
            <a:pPr algn="ctr"/>
            <a:endParaRPr lang="en-US" sz="1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comfortable do you find communicating with others?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 like to talk to?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attentive are you as a listener? 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C83533D-1265-FE47-B783-0EA9A1DF3E9A}"/>
              </a:ext>
            </a:extLst>
          </p:cNvPr>
          <p:cNvSpPr txBox="1"/>
          <p:nvPr/>
        </p:nvSpPr>
        <p:spPr>
          <a:xfrm>
            <a:off x="434008" y="3568930"/>
            <a:ext cx="9641645" cy="3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lvl="0" indent="-457200">
              <a:buFont typeface="+mj-lt"/>
              <a:buAutoNum type="arabicPeriod"/>
            </a:pPr>
            <a:endParaRPr lang="en-GB" sz="20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16A4356-BF1C-564D-8BC9-68C1CD1C95A5}"/>
              </a:ext>
            </a:extLst>
          </p:cNvPr>
          <p:cNvSpPr txBox="1"/>
          <p:nvPr/>
        </p:nvSpPr>
        <p:spPr>
          <a:xfrm>
            <a:off x="434007" y="4586263"/>
            <a:ext cx="9641645" cy="3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175935B-D21A-42C7-82D2-8931C4105878}"/>
              </a:ext>
            </a:extLst>
          </p:cNvPr>
          <p:cNvSpPr txBox="1"/>
          <p:nvPr/>
        </p:nvSpPr>
        <p:spPr>
          <a:xfrm>
            <a:off x="434007" y="5603597"/>
            <a:ext cx="9641645" cy="3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51736A-D331-F893-B90C-D9CC9C071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79AE8496-B531-9045-54A1-D39B5AB2E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4161FA3-200C-9C43-9281-796D20A64483}"/>
              </a:ext>
            </a:extLst>
          </p:cNvPr>
          <p:cNvSpPr txBox="1"/>
          <p:nvPr/>
        </p:nvSpPr>
        <p:spPr>
          <a:xfrm>
            <a:off x="5080828" y="792398"/>
            <a:ext cx="62464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Remember the C-me Axes? 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933021F-FE00-674F-BCAE-A7C6515D765C}"/>
              </a:ext>
            </a:extLst>
          </p:cNvPr>
          <p:cNvSpPr txBox="1"/>
          <p:nvPr/>
        </p:nvSpPr>
        <p:spPr>
          <a:xfrm>
            <a:off x="790966" y="2091897"/>
            <a:ext cx="3950833" cy="244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2: </a:t>
            </a:r>
          </a:p>
          <a:p>
            <a:r>
              <a:rPr lang="en-US" sz="3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Group Reflection</a:t>
            </a:r>
          </a:p>
          <a:p>
            <a:endParaRPr lang="en-US" sz="32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0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does behavioural preference impact how we communicate with others? </a:t>
            </a:r>
            <a:endParaRPr lang="en-US" sz="20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903E6-806C-664C-B8FD-857AFEAB4573}"/>
              </a:ext>
            </a:extLst>
          </p:cNvPr>
          <p:cNvGrpSpPr/>
          <p:nvPr/>
        </p:nvGrpSpPr>
        <p:grpSpPr>
          <a:xfrm>
            <a:off x="3870278" y="1695522"/>
            <a:ext cx="8229600" cy="4210838"/>
            <a:chOff x="3801452" y="1584217"/>
            <a:chExt cx="8229600" cy="42108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9DB8AB-3D95-B144-B012-5F13D1DF8AAC}"/>
                </a:ext>
              </a:extLst>
            </p:cNvPr>
            <p:cNvSpPr txBox="1"/>
            <p:nvPr/>
          </p:nvSpPr>
          <p:spPr>
            <a:xfrm>
              <a:off x="5289444" y="1584217"/>
              <a:ext cx="5256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Thinking preference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67B6B5-D0E3-484A-A100-EC821C547007}"/>
                </a:ext>
              </a:extLst>
            </p:cNvPr>
            <p:cNvSpPr txBox="1"/>
            <p:nvPr/>
          </p:nvSpPr>
          <p:spPr>
            <a:xfrm>
              <a:off x="3801452" y="5394945"/>
              <a:ext cx="822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Feeling preference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F39A19-3E54-3344-9424-C9782ED5632B}"/>
                </a:ext>
              </a:extLst>
            </p:cNvPr>
            <p:cNvSpPr txBox="1"/>
            <p:nvPr/>
          </p:nvSpPr>
          <p:spPr>
            <a:xfrm>
              <a:off x="4070032" y="3299509"/>
              <a:ext cx="27103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Reflective </a:t>
              </a:r>
              <a:br>
                <a:rPr lang="en-GB" sz="20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GB" sz="20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preference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E5FCB0-08AB-8D46-AEDA-75B19D22C48E}"/>
                </a:ext>
              </a:extLst>
            </p:cNvPr>
            <p:cNvSpPr txBox="1"/>
            <p:nvPr/>
          </p:nvSpPr>
          <p:spPr>
            <a:xfrm>
              <a:off x="9288728" y="3237870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Extraverted </a:t>
              </a:r>
            </a:p>
            <a:p>
              <a:pPr algn="ctr"/>
              <a:r>
                <a:rPr lang="en-GB" sz="20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preference</a:t>
              </a:r>
            </a:p>
          </p:txBody>
        </p:sp>
        <p:pic>
          <p:nvPicPr>
            <p:cNvPr id="17" name="Picture 5" descr="Picture 5">
              <a:extLst>
                <a:ext uri="{FF2B5EF4-FFF2-40B4-BE49-F238E27FC236}">
                  <a16:creationId xmlns:a16="http://schemas.microsoft.com/office/drawing/2014/main" id="{10C95790-E24F-8642-9DAB-D6684A9B2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6447092" y="2245156"/>
              <a:ext cx="2941287" cy="293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07FC9F-8E9F-764E-A477-5800FB90B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5928" y="3697777"/>
              <a:ext cx="3420648" cy="26029"/>
            </a:xfrm>
            <a:prstGeom prst="line">
              <a:avLst/>
            </a:prstGeom>
            <a:ln w="41275">
              <a:solidFill>
                <a:srgbClr val="418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30C070-AF5A-C94B-AC26-7E4CB32CCA32}"/>
                </a:ext>
              </a:extLst>
            </p:cNvPr>
            <p:cNvCxnSpPr>
              <a:cxnSpLocks/>
            </p:cNvCxnSpPr>
            <p:nvPr/>
          </p:nvCxnSpPr>
          <p:spPr>
            <a:xfrm>
              <a:off x="7916252" y="2068643"/>
              <a:ext cx="0" cy="3310326"/>
            </a:xfrm>
            <a:prstGeom prst="line">
              <a:avLst/>
            </a:prstGeom>
            <a:ln w="41275">
              <a:solidFill>
                <a:srgbClr val="418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B91C62-3B6D-1090-2703-F179EBB77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754BFDA5-1572-B690-D3CE-421C4D69D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" descr="Picture 5">
            <a:extLst>
              <a:ext uri="{FF2B5EF4-FFF2-40B4-BE49-F238E27FC236}">
                <a16:creationId xmlns:a16="http://schemas.microsoft.com/office/drawing/2014/main" id="{8988D29A-71E4-44CB-A44C-17AD95BE1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" t="999" r="952" b="999"/>
          <a:stretch>
            <a:fillRect/>
          </a:stretch>
        </p:blipFill>
        <p:spPr>
          <a:xfrm>
            <a:off x="4229101" y="1631504"/>
            <a:ext cx="3735835" cy="373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5117B54-2041-4D78-BECA-F0AECE8A3F18}"/>
              </a:ext>
            </a:extLst>
          </p:cNvPr>
          <p:cNvGrpSpPr/>
          <p:nvPr/>
        </p:nvGrpSpPr>
        <p:grpSpPr>
          <a:xfrm>
            <a:off x="1861760" y="928165"/>
            <a:ext cx="2878137" cy="2360067"/>
            <a:chOff x="432719" y="895141"/>
            <a:chExt cx="2878137" cy="236006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5A95FF-F9A0-4120-BEC8-63C44BDFEBC2}"/>
                </a:ext>
              </a:extLst>
            </p:cNvPr>
            <p:cNvGrpSpPr/>
            <p:nvPr/>
          </p:nvGrpSpPr>
          <p:grpSpPr>
            <a:xfrm>
              <a:off x="1747347" y="922047"/>
              <a:ext cx="1030352" cy="1414745"/>
              <a:chOff x="6956632" y="907710"/>
              <a:chExt cx="1030352" cy="141474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06E34D4-B6C7-43CF-A98D-E5BEBC4A5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770" y="907710"/>
                <a:ext cx="990214" cy="1393065"/>
              </a:xfrm>
              <a:prstGeom prst="rect">
                <a:avLst/>
              </a:prstGeom>
            </p:spPr>
          </p:pic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CB61A94E-EE98-4FB2-B4BE-39CC973C4CB2}"/>
                  </a:ext>
                </a:extLst>
              </p:cNvPr>
              <p:cNvSpPr/>
              <p:nvPr/>
            </p:nvSpPr>
            <p:spPr>
              <a:xfrm>
                <a:off x="6956632" y="911880"/>
                <a:ext cx="1012684" cy="1410575"/>
              </a:xfrm>
              <a:prstGeom prst="round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C154EFA-02C0-4D12-B67A-550416F6D4B6}"/>
                </a:ext>
              </a:extLst>
            </p:cNvPr>
            <p:cNvGrpSpPr/>
            <p:nvPr/>
          </p:nvGrpSpPr>
          <p:grpSpPr>
            <a:xfrm>
              <a:off x="432719" y="895141"/>
              <a:ext cx="1038442" cy="1427438"/>
              <a:chOff x="6943483" y="3860179"/>
              <a:chExt cx="1038442" cy="142743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5056700-4540-4C1F-B450-83CF22E54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5278" y="3860179"/>
                <a:ext cx="996647" cy="1388517"/>
              </a:xfrm>
              <a:prstGeom prst="rect">
                <a:avLst/>
              </a:prstGeom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50D37DD-2137-406B-BE04-924555A9BBD7}"/>
                  </a:ext>
                </a:extLst>
              </p:cNvPr>
              <p:cNvSpPr/>
              <p:nvPr/>
            </p:nvSpPr>
            <p:spPr>
              <a:xfrm>
                <a:off x="6943483" y="3877042"/>
                <a:ext cx="1012684" cy="1410575"/>
              </a:xfrm>
              <a:prstGeom prst="round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5E9AC4C-E07D-4498-A0D3-80F5CEC75AA5}"/>
                </a:ext>
              </a:extLst>
            </p:cNvPr>
            <p:cNvGrpSpPr/>
            <p:nvPr/>
          </p:nvGrpSpPr>
          <p:grpSpPr>
            <a:xfrm>
              <a:off x="765523" y="1769319"/>
              <a:ext cx="1052761" cy="1473382"/>
              <a:chOff x="330526" y="842697"/>
              <a:chExt cx="1812011" cy="2535983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CEC7014-1618-4829-8864-7894575DA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081" y="842697"/>
                <a:ext cx="1796456" cy="2480334"/>
              </a:xfrm>
              <a:prstGeom prst="rect">
                <a:avLst/>
              </a:prstGeom>
            </p:spPr>
          </p:pic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ED0C0ADD-306F-49F7-96AF-2FF0423E6484}"/>
                  </a:ext>
                </a:extLst>
              </p:cNvPr>
              <p:cNvSpPr/>
              <p:nvPr/>
            </p:nvSpPr>
            <p:spPr>
              <a:xfrm>
                <a:off x="330526" y="858945"/>
                <a:ext cx="1808975" cy="2519735"/>
              </a:xfrm>
              <a:prstGeom prst="round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E9DD3D4-34FE-4061-A7DE-49D4F7034B42}"/>
                </a:ext>
              </a:extLst>
            </p:cNvPr>
            <p:cNvGrpSpPr/>
            <p:nvPr/>
          </p:nvGrpSpPr>
          <p:grpSpPr>
            <a:xfrm>
              <a:off x="2257641" y="1791266"/>
              <a:ext cx="1053215" cy="1463942"/>
              <a:chOff x="2575882" y="3858903"/>
              <a:chExt cx="1812793" cy="2519735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27F4E4D-F63A-434B-B182-67E134B20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5882" y="3867622"/>
                <a:ext cx="1801370" cy="249849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6B278BB-9989-48FF-A651-5271431F4F78}"/>
                  </a:ext>
                </a:extLst>
              </p:cNvPr>
              <p:cNvSpPr/>
              <p:nvPr/>
            </p:nvSpPr>
            <p:spPr>
              <a:xfrm>
                <a:off x="2579700" y="3858903"/>
                <a:ext cx="1808975" cy="2519735"/>
              </a:xfrm>
              <a:prstGeom prst="round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705437-38ED-F54E-9721-BC9EAC80538F}"/>
              </a:ext>
            </a:extLst>
          </p:cNvPr>
          <p:cNvGrpSpPr/>
          <p:nvPr/>
        </p:nvGrpSpPr>
        <p:grpSpPr>
          <a:xfrm>
            <a:off x="6894514" y="3741280"/>
            <a:ext cx="3052460" cy="2489138"/>
            <a:chOff x="6864881" y="3811145"/>
            <a:chExt cx="3052460" cy="248913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7D908-5C79-4DED-A2AD-7427DC05459D}"/>
                </a:ext>
              </a:extLst>
            </p:cNvPr>
            <p:cNvGrpSpPr/>
            <p:nvPr/>
          </p:nvGrpSpPr>
          <p:grpSpPr>
            <a:xfrm>
              <a:off x="8463010" y="3811145"/>
              <a:ext cx="1059241" cy="1451783"/>
              <a:chOff x="6551544" y="3743002"/>
              <a:chExt cx="1059241" cy="145178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44F2045-0FCD-452F-9E8A-FD17A532D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1544" y="3743002"/>
                <a:ext cx="1059241" cy="1451783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BEEB129-FA31-4564-B9FD-009C162A29D7}"/>
                  </a:ext>
                </a:extLst>
              </p:cNvPr>
              <p:cNvSpPr/>
              <p:nvPr/>
            </p:nvSpPr>
            <p:spPr>
              <a:xfrm>
                <a:off x="6555045" y="3750291"/>
                <a:ext cx="1012684" cy="1410575"/>
              </a:xfrm>
              <a:prstGeom prst="roundRect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1AA7E16-2E81-4C3B-8AAA-1051C3C9B48D}"/>
                </a:ext>
              </a:extLst>
            </p:cNvPr>
            <p:cNvGrpSpPr/>
            <p:nvPr/>
          </p:nvGrpSpPr>
          <p:grpSpPr>
            <a:xfrm>
              <a:off x="8893993" y="4877333"/>
              <a:ext cx="1023348" cy="1422950"/>
              <a:chOff x="6969998" y="4794307"/>
              <a:chExt cx="1023348" cy="14229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3D4AC54-082F-4BF7-A799-005E0C4E4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9998" y="4797673"/>
                <a:ext cx="1023348" cy="1419584"/>
              </a:xfrm>
              <a:prstGeom prst="rect">
                <a:avLst/>
              </a:prstGeom>
            </p:spPr>
          </p:pic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11F2878-C8CD-4C3A-AB3B-2B67974DC6CC}"/>
                  </a:ext>
                </a:extLst>
              </p:cNvPr>
              <p:cNvSpPr/>
              <p:nvPr/>
            </p:nvSpPr>
            <p:spPr>
              <a:xfrm>
                <a:off x="6969998" y="4794307"/>
                <a:ext cx="1012684" cy="1410575"/>
              </a:xfrm>
              <a:prstGeom prst="roundRect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A324E48-A4A2-4323-8650-05AE547B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64881" y="3818434"/>
              <a:ext cx="1096237" cy="15057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AD1D6A1-611A-47AA-9B48-2798A724E219}"/>
                </a:ext>
              </a:extLst>
            </p:cNvPr>
            <p:cNvSpPr/>
            <p:nvPr/>
          </p:nvSpPr>
          <p:spPr>
            <a:xfrm>
              <a:off x="6884764" y="3848141"/>
              <a:ext cx="1050997" cy="1463942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9E26841-61DB-416D-92B1-0932A404A019}"/>
                </a:ext>
              </a:extLst>
            </p:cNvPr>
            <p:cNvGrpSpPr/>
            <p:nvPr/>
          </p:nvGrpSpPr>
          <p:grpSpPr>
            <a:xfrm>
              <a:off x="7393368" y="4798779"/>
              <a:ext cx="1088500" cy="1463942"/>
              <a:chOff x="4765539" y="892686"/>
              <a:chExt cx="1873524" cy="2519735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7025E1F-A6AC-4E61-AA95-C4CAEDAF0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712" y="907895"/>
                <a:ext cx="1811351" cy="2415136"/>
              </a:xfrm>
              <a:prstGeom prst="rect">
                <a:avLst/>
              </a:prstGeom>
            </p:spPr>
          </p:pic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A1BF231-2BDE-4B47-9C8E-92E480596FFC}"/>
                  </a:ext>
                </a:extLst>
              </p:cNvPr>
              <p:cNvSpPr/>
              <p:nvPr/>
            </p:nvSpPr>
            <p:spPr>
              <a:xfrm>
                <a:off x="4765539" y="892686"/>
                <a:ext cx="1808975" cy="2519735"/>
              </a:xfrm>
              <a:prstGeom prst="roundRect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06F15-486D-43E9-BFE6-D18CCD7E77F3}"/>
              </a:ext>
            </a:extLst>
          </p:cNvPr>
          <p:cNvGrpSpPr/>
          <p:nvPr/>
        </p:nvGrpSpPr>
        <p:grpSpPr>
          <a:xfrm>
            <a:off x="2432090" y="3741280"/>
            <a:ext cx="2941559" cy="2395242"/>
            <a:chOff x="340444" y="3806497"/>
            <a:chExt cx="2941559" cy="23952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7D50AA8-AB1A-4E5E-B55C-C99DCC849BDB}"/>
                </a:ext>
              </a:extLst>
            </p:cNvPr>
            <p:cNvGrpSpPr/>
            <p:nvPr/>
          </p:nvGrpSpPr>
          <p:grpSpPr>
            <a:xfrm>
              <a:off x="1612016" y="3806497"/>
              <a:ext cx="1048104" cy="1467226"/>
              <a:chOff x="2552145" y="868393"/>
              <a:chExt cx="1048104" cy="146722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522A279-BF00-4071-9119-0ED6D83EE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52145" y="876432"/>
                <a:ext cx="1048104" cy="145918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1C7604D-6131-42F2-A4EB-9BC62825179F}"/>
                  </a:ext>
                </a:extLst>
              </p:cNvPr>
              <p:cNvSpPr/>
              <p:nvPr/>
            </p:nvSpPr>
            <p:spPr>
              <a:xfrm>
                <a:off x="2577398" y="868393"/>
                <a:ext cx="1012684" cy="1458200"/>
              </a:xfrm>
              <a:prstGeom prst="roundRect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C639ECB-9F17-4A33-B126-8D41CB84DF44}"/>
                </a:ext>
              </a:extLst>
            </p:cNvPr>
            <p:cNvGrpSpPr/>
            <p:nvPr/>
          </p:nvGrpSpPr>
          <p:grpSpPr>
            <a:xfrm>
              <a:off x="340444" y="3809637"/>
              <a:ext cx="1020386" cy="1428833"/>
              <a:chOff x="498658" y="3795228"/>
              <a:chExt cx="1020386" cy="142883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C418CEC-D5FB-423E-9F97-A1D856955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360" y="3795228"/>
                <a:ext cx="1012684" cy="1405666"/>
              </a:xfrm>
              <a:prstGeom prst="rect">
                <a:avLst/>
              </a:prstGeom>
            </p:spPr>
          </p:pic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B070A82-3F27-46D6-8208-7C3829E4A36A}"/>
                  </a:ext>
                </a:extLst>
              </p:cNvPr>
              <p:cNvSpPr/>
              <p:nvPr/>
            </p:nvSpPr>
            <p:spPr>
              <a:xfrm>
                <a:off x="498658" y="3813486"/>
                <a:ext cx="1012684" cy="1410575"/>
              </a:xfrm>
              <a:prstGeom prst="roundRect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895EAD5-672B-49F7-8214-A3F2DC732FE4}"/>
                </a:ext>
              </a:extLst>
            </p:cNvPr>
            <p:cNvGrpSpPr/>
            <p:nvPr/>
          </p:nvGrpSpPr>
          <p:grpSpPr>
            <a:xfrm>
              <a:off x="2231006" y="4716163"/>
              <a:ext cx="1050997" cy="1471625"/>
              <a:chOff x="4830088" y="3867622"/>
              <a:chExt cx="1808975" cy="253295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6A5F5BE-E3C2-494F-A3EF-7E6C008F5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37693" y="3867622"/>
                <a:ext cx="1801370" cy="250368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BC70E248-507C-4C3F-A511-F712DD75170E}"/>
                  </a:ext>
                </a:extLst>
              </p:cNvPr>
              <p:cNvSpPr/>
              <p:nvPr/>
            </p:nvSpPr>
            <p:spPr>
              <a:xfrm>
                <a:off x="4830088" y="3880846"/>
                <a:ext cx="1808975" cy="2519735"/>
              </a:xfrm>
              <a:prstGeom prst="roundRect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1C9A19D-97E1-4B2A-967B-9E16C11AD8CF}"/>
                </a:ext>
              </a:extLst>
            </p:cNvPr>
            <p:cNvGrpSpPr/>
            <p:nvPr/>
          </p:nvGrpSpPr>
          <p:grpSpPr>
            <a:xfrm>
              <a:off x="873623" y="4720084"/>
              <a:ext cx="1071419" cy="1481655"/>
              <a:chOff x="6902085" y="3870081"/>
              <a:chExt cx="1844124" cy="255022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1ECE893-9866-4778-A056-C1CFB78E0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44839" y="3870081"/>
                <a:ext cx="1801370" cy="2487606"/>
              </a:xfrm>
              <a:prstGeom prst="rect">
                <a:avLst/>
              </a:prstGeom>
            </p:spPr>
          </p:pic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7378BAE-E3F1-454E-B911-FCD2E98BB42A}"/>
                  </a:ext>
                </a:extLst>
              </p:cNvPr>
              <p:cNvSpPr/>
              <p:nvPr/>
            </p:nvSpPr>
            <p:spPr>
              <a:xfrm>
                <a:off x="6902085" y="3900568"/>
                <a:ext cx="1808975" cy="2519735"/>
              </a:xfrm>
              <a:prstGeom prst="roundRect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269DA9-2DDF-42BD-9808-829A260551C3}"/>
              </a:ext>
            </a:extLst>
          </p:cNvPr>
          <p:cNvGrpSpPr/>
          <p:nvPr/>
        </p:nvGrpSpPr>
        <p:grpSpPr>
          <a:xfrm>
            <a:off x="6864881" y="735641"/>
            <a:ext cx="3074905" cy="2552591"/>
            <a:chOff x="5211514" y="807205"/>
            <a:chExt cx="3074905" cy="255259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5CB6E78-C1FE-41FB-BFFC-606147187692}"/>
                </a:ext>
              </a:extLst>
            </p:cNvPr>
            <p:cNvGrpSpPr/>
            <p:nvPr/>
          </p:nvGrpSpPr>
          <p:grpSpPr>
            <a:xfrm>
              <a:off x="6706949" y="845833"/>
              <a:ext cx="1080523" cy="1487131"/>
              <a:chOff x="4854635" y="3833173"/>
              <a:chExt cx="1033031" cy="14217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B367D29-A505-461F-BDE5-AE238E40C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4635" y="3833173"/>
                <a:ext cx="1033031" cy="1421767"/>
              </a:xfrm>
              <a:prstGeom prst="rect">
                <a:avLst/>
              </a:prstGeom>
            </p:spPr>
          </p:pic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1401012-04C5-4670-A02A-732B8F7114A1}"/>
                  </a:ext>
                </a:extLst>
              </p:cNvPr>
              <p:cNvSpPr/>
              <p:nvPr/>
            </p:nvSpPr>
            <p:spPr>
              <a:xfrm>
                <a:off x="4859406" y="3840477"/>
                <a:ext cx="1012684" cy="1410575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11303AD-9B69-4DF2-806D-71F8828687FE}"/>
                </a:ext>
              </a:extLst>
            </p:cNvPr>
            <p:cNvGrpSpPr/>
            <p:nvPr/>
          </p:nvGrpSpPr>
          <p:grpSpPr>
            <a:xfrm>
              <a:off x="5211514" y="807205"/>
              <a:ext cx="1080631" cy="1485913"/>
              <a:chOff x="6797081" y="854871"/>
              <a:chExt cx="1859979" cy="255755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DF2F150-711F-41C0-B4D9-96D1FE3A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97081" y="854871"/>
                <a:ext cx="1845321" cy="255755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09BA8801-60A2-4114-B4A3-A6B612E0C940}"/>
                  </a:ext>
                </a:extLst>
              </p:cNvPr>
              <p:cNvSpPr/>
              <p:nvPr/>
            </p:nvSpPr>
            <p:spPr>
              <a:xfrm>
                <a:off x="6848085" y="886302"/>
                <a:ext cx="1808975" cy="2519736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DF87268-2A05-496C-B9C7-554A199C1649}"/>
                </a:ext>
              </a:extLst>
            </p:cNvPr>
            <p:cNvGrpSpPr/>
            <p:nvPr/>
          </p:nvGrpSpPr>
          <p:grpSpPr>
            <a:xfrm>
              <a:off x="7233291" y="1884238"/>
              <a:ext cx="1053128" cy="1475558"/>
              <a:chOff x="270586" y="3799508"/>
              <a:chExt cx="1812643" cy="2539728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7679E0A-6981-4348-9B8D-8E9127EB9D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l="1724" r="3860" b="3249"/>
              <a:stretch/>
            </p:blipFill>
            <p:spPr>
              <a:xfrm>
                <a:off x="281859" y="3799508"/>
                <a:ext cx="1801370" cy="2539728"/>
              </a:xfrm>
              <a:prstGeom prst="rect">
                <a:avLst/>
              </a:prstGeom>
            </p:spPr>
          </p:pic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2EC9DD3-F6EB-4B05-BB98-EA77A9BAC163}"/>
                  </a:ext>
                </a:extLst>
              </p:cNvPr>
              <p:cNvSpPr/>
              <p:nvPr/>
            </p:nvSpPr>
            <p:spPr>
              <a:xfrm>
                <a:off x="270586" y="3819501"/>
                <a:ext cx="1808975" cy="2519735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2E21FD-7EDF-4651-B8D2-F7BA51B07138}"/>
                </a:ext>
              </a:extLst>
            </p:cNvPr>
            <p:cNvGrpSpPr/>
            <p:nvPr/>
          </p:nvGrpSpPr>
          <p:grpSpPr>
            <a:xfrm>
              <a:off x="5773844" y="1879707"/>
              <a:ext cx="1048104" cy="1458684"/>
              <a:chOff x="489212" y="861836"/>
              <a:chExt cx="1048104" cy="145868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165BE01-1E93-4EB6-87E5-3DC004776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9212" y="861836"/>
                <a:ext cx="1048104" cy="144566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F29D5D67-83B2-45BB-A8C1-0CBCF20EE9E9}"/>
                  </a:ext>
                </a:extLst>
              </p:cNvPr>
              <p:cNvSpPr/>
              <p:nvPr/>
            </p:nvSpPr>
            <p:spPr>
              <a:xfrm>
                <a:off x="491346" y="890847"/>
                <a:ext cx="1026395" cy="1429673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</p:grp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C49621-EB51-690F-22D6-9A6DBD5E90E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3363710-1854-DD18-BAD5-43832337997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A43E04-C659-8D48-AA1E-C68E106FC5E1}"/>
              </a:ext>
            </a:extLst>
          </p:cNvPr>
          <p:cNvSpPr txBox="1"/>
          <p:nvPr/>
        </p:nvSpPr>
        <p:spPr>
          <a:xfrm>
            <a:off x="3847605" y="2397443"/>
            <a:ext cx="3887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28265B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Wheel Here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77A5A21-70FD-9377-4F2E-7C3EFC0274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E5899E29-4FF7-C666-0974-65B62A2A3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CDB6AD-F781-2642-A6AE-04413B816EF3}"/>
              </a:ext>
            </a:extLst>
          </p:cNvPr>
          <p:cNvSpPr txBox="1"/>
          <p:nvPr/>
        </p:nvSpPr>
        <p:spPr>
          <a:xfrm>
            <a:off x="3847605" y="2397443"/>
            <a:ext cx="3887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28265B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Graphs Here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6B9A9E3-C18A-4D12-00E3-E260F7B78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5E66421-53C3-E608-8531-297BCDB64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8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df4daf-58d6-45cc-bacb-221c7e4144a6">
      <Terms xmlns="http://schemas.microsoft.com/office/infopath/2007/PartnerControls"/>
    </lcf76f155ced4ddcb4097134ff3c332f>
    <TaxCatchAll xmlns="e56a6910-d9b8-4bde-85e3-fc231a43f30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FBA451087214FACFD5ECD779766AF" ma:contentTypeVersion="16" ma:contentTypeDescription="Create a new document." ma:contentTypeScope="" ma:versionID="6aaf0d6a5374ceed3dfe20ea8352d033">
  <xsd:schema xmlns:xsd="http://www.w3.org/2001/XMLSchema" xmlns:xs="http://www.w3.org/2001/XMLSchema" xmlns:p="http://schemas.microsoft.com/office/2006/metadata/properties" xmlns:ns2="07df4daf-58d6-45cc-bacb-221c7e4144a6" xmlns:ns3="e56a6910-d9b8-4bde-85e3-fc231a43f308" targetNamespace="http://schemas.microsoft.com/office/2006/metadata/properties" ma:root="true" ma:fieldsID="78c01b43f15ad4896de066a32e4b7564" ns2:_="" ns3:_="">
    <xsd:import namespace="07df4daf-58d6-45cc-bacb-221c7e4144a6"/>
    <xsd:import namespace="e56a6910-d9b8-4bde-85e3-fc231a43f3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f4daf-58d6-45cc-bacb-221c7e41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25c08-834a-45c1-9f0c-7e944c91a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a6910-d9b8-4bde-85e3-fc231a43f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5c08af-1139-4212-90d4-53bbf510771c}" ma:internalName="TaxCatchAll" ma:showField="CatchAllData" ma:web="e56a6910-d9b8-4bde-85e3-fc231a43f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0C8259-E79B-449D-9AB8-3B9D7198A335}">
  <ds:schemaRefs>
    <ds:schemaRef ds:uri="http://schemas.microsoft.com/office/2006/metadata/properties"/>
    <ds:schemaRef ds:uri="http://schemas.microsoft.com/office/infopath/2007/PartnerControls"/>
    <ds:schemaRef ds:uri="07df4daf-58d6-45cc-bacb-221c7e4144a6"/>
    <ds:schemaRef ds:uri="e56a6910-d9b8-4bde-85e3-fc231a43f308"/>
  </ds:schemaRefs>
</ds:datastoreItem>
</file>

<file path=customXml/itemProps2.xml><?xml version="1.0" encoding="utf-8"?>
<ds:datastoreItem xmlns:ds="http://schemas.openxmlformats.org/officeDocument/2006/customXml" ds:itemID="{3B947AC0-186A-4481-94B1-763EA87C6A70}"/>
</file>

<file path=customXml/itemProps3.xml><?xml version="1.0" encoding="utf-8"?>
<ds:datastoreItem xmlns:ds="http://schemas.openxmlformats.org/officeDocument/2006/customXml" ds:itemID="{FA7D80C3-1D94-40C7-B836-84CAD38C3C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2880</Words>
  <Application>Microsoft Office PowerPoint</Application>
  <PresentationFormat>Widescreen</PresentationFormat>
  <Paragraphs>563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Marshall</dc:creator>
  <cp:lastModifiedBy>Emma Marshall</cp:lastModifiedBy>
  <cp:revision>8</cp:revision>
  <dcterms:created xsi:type="dcterms:W3CDTF">2023-06-21T13:28:37Z</dcterms:created>
  <dcterms:modified xsi:type="dcterms:W3CDTF">2023-08-01T14:26:22Z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0x0101001E4FBA451087214FACFD5ECD779766AF</vt:lpwstr>
  </property>
</Properties>
</file>