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58" r:id="rId7"/>
    <p:sldId id="259" r:id="rId8"/>
    <p:sldId id="260" r:id="rId9"/>
    <p:sldId id="278" r:id="rId10"/>
    <p:sldId id="262" r:id="rId11"/>
    <p:sldId id="279" r:id="rId12"/>
    <p:sldId id="264" r:id="rId13"/>
    <p:sldId id="280" r:id="rId14"/>
    <p:sldId id="266" r:id="rId15"/>
    <p:sldId id="281" r:id="rId16"/>
    <p:sldId id="268" r:id="rId17"/>
    <p:sldId id="282" r:id="rId18"/>
    <p:sldId id="270" r:id="rId19"/>
    <p:sldId id="283" r:id="rId20"/>
    <p:sldId id="284" r:id="rId21"/>
    <p:sldId id="273" r:id="rId22"/>
    <p:sldId id="274" r:id="rId23"/>
    <p:sldId id="275" r:id="rId24"/>
    <p:sldId id="276" r:id="rId25"/>
    <p:sldId id="277" r:id="rId26"/>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507"/>
    <a:srgbClr val="6B6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3CE55F-E852-6E4A-8F89-627F0FDC75CB}" v="5" dt="2026-08-18T08:10:15.5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09"/>
    <p:restoredTop sz="85726"/>
  </p:normalViewPr>
  <p:slideViewPr>
    <p:cSldViewPr snapToGrid="0" snapToObjects="1">
      <p:cViewPr varScale="1">
        <p:scale>
          <a:sx n="54" d="100"/>
          <a:sy n="54" d="100"/>
        </p:scale>
        <p:origin x="240"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Smedley-Walker" userId="47f6933d-9ed0-42f9-afc1-7bb744d03eb4" providerId="ADAL" clId="{78D4EFF2-BAFC-5802-8A3B-FE012AF47FBC}"/>
    <pc:docChg chg="modSld">
      <pc:chgData name="Amy Smedley-Walker" userId="47f6933d-9ed0-42f9-afc1-7bb744d03eb4" providerId="ADAL" clId="{78D4EFF2-BAFC-5802-8A3B-FE012AF47FBC}" dt="2026-08-18T08:10:14.140" v="33" actId="20577"/>
      <pc:docMkLst>
        <pc:docMk/>
      </pc:docMkLst>
      <pc:sldChg chg="addSp modSp modNotesTx">
        <pc:chgData name="Amy Smedley-Walker" userId="47f6933d-9ed0-42f9-afc1-7bb744d03eb4" providerId="ADAL" clId="{78D4EFF2-BAFC-5802-8A3B-FE012AF47FBC}" dt="2026-08-18T08:10:14.140" v="33" actId="20577"/>
        <pc:sldMkLst>
          <pc:docMk/>
          <pc:sldMk cId="0" sldId="258"/>
        </pc:sldMkLst>
        <pc:spChg chg="add mod">
          <ac:chgData name="Amy Smedley-Walker" userId="47f6933d-9ed0-42f9-afc1-7bb744d03eb4" providerId="ADAL" clId="{78D4EFF2-BAFC-5802-8A3B-FE012AF47FBC}" dt="2026-08-18T08:09:45.392" v="5"/>
          <ac:spMkLst>
            <pc:docMk/>
            <pc:sldMk cId="0" sldId="258"/>
            <ac:spMk id="5" creationId="{51655F83-2D63-A8C4-064C-BA6A12598378}"/>
          </ac:spMkLst>
        </pc:spChg>
        <pc:spChg chg="add mod">
          <ac:chgData name="Amy Smedley-Walker" userId="47f6933d-9ed0-42f9-afc1-7bb744d03eb4" providerId="ADAL" clId="{78D4EFF2-BAFC-5802-8A3B-FE012AF47FBC}" dt="2026-08-18T08:09:45.392" v="5"/>
          <ac:spMkLst>
            <pc:docMk/>
            <pc:sldMk cId="0" sldId="258"/>
            <ac:spMk id="9" creationId="{740E416D-CCA0-D520-34B0-0533F4BCB380}"/>
          </ac:spMkLst>
        </pc:spChg>
        <pc:spChg chg="add mod">
          <ac:chgData name="Amy Smedley-Walker" userId="47f6933d-9ed0-42f9-afc1-7bb744d03eb4" providerId="ADAL" clId="{78D4EFF2-BAFC-5802-8A3B-FE012AF47FBC}" dt="2026-08-18T08:09:50.220" v="6"/>
          <ac:spMkLst>
            <pc:docMk/>
            <pc:sldMk cId="0" sldId="258"/>
            <ac:spMk id="13" creationId="{7EC43E95-F99F-2626-34E3-DA0F4D57A9CC}"/>
          </ac:spMkLst>
        </pc:spChg>
        <pc:spChg chg="add mod">
          <ac:chgData name="Amy Smedley-Walker" userId="47f6933d-9ed0-42f9-afc1-7bb744d03eb4" providerId="ADAL" clId="{78D4EFF2-BAFC-5802-8A3B-FE012AF47FBC}" dt="2026-08-18T08:09:50.220" v="6"/>
          <ac:spMkLst>
            <pc:docMk/>
            <pc:sldMk cId="0" sldId="258"/>
            <ac:spMk id="16" creationId="{247FE307-B891-39DF-22EF-66B3263E7F4C}"/>
          </ac:spMkLst>
        </pc:spChg>
      </pc:sldChg>
      <pc:sldChg chg="modSp mod">
        <pc:chgData name="Amy Smedley-Walker" userId="47f6933d-9ed0-42f9-afc1-7bb744d03eb4" providerId="ADAL" clId="{78D4EFF2-BAFC-5802-8A3B-FE012AF47FBC}" dt="2026-08-18T08:08:04.496" v="2" actId="1076"/>
        <pc:sldMkLst>
          <pc:docMk/>
          <pc:sldMk cId="0" sldId="278"/>
        </pc:sldMkLst>
        <pc:spChg chg="mod">
          <ac:chgData name="Amy Smedley-Walker" userId="47f6933d-9ed0-42f9-afc1-7bb744d03eb4" providerId="ADAL" clId="{78D4EFF2-BAFC-5802-8A3B-FE012AF47FBC}" dt="2026-08-18T08:08:04.496" v="2" actId="1076"/>
          <ac:spMkLst>
            <pc:docMk/>
            <pc:sldMk cId="0" sldId="278"/>
            <ac:spMk id="9" creationId="{00000000-0000-0000-0000-000000000000}"/>
          </ac:spMkLst>
        </pc:spChg>
        <pc:spChg chg="mod">
          <ac:chgData name="Amy Smedley-Walker" userId="47f6933d-9ed0-42f9-afc1-7bb744d03eb4" providerId="ADAL" clId="{78D4EFF2-BAFC-5802-8A3B-FE012AF47FBC}" dt="2026-08-18T08:07:57.697" v="1" actId="1076"/>
          <ac:spMkLst>
            <pc:docMk/>
            <pc:sldMk cId="0" sldId="278"/>
            <ac:spMk id="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062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slide. Allow the room to settle. Introduce yourself briefly. Do not rush into the agenda.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the trio carefully. The 'no advice' rule is the whole point. If people start problem-solving, gently bring them back to questions. 5 mins per person is enough.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4 — Unpacking the questions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not know what the additional questions are. That is fine. Your role is to help participants find the connection between the two data sources, not to interpret specific questions.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5 — Strengths worth keeping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section shorter than it feels like it needs to be. Its job is to counterbalance the deficit pull of 360 feedback, not to become a full strengths inventory.</a:t>
            </a:r>
          </a:p>
          <a:p>
            <a:endParaRPr lang="en-US" dirty="0"/>
          </a:p>
          <a:p>
            <a:pPr marL="0" indent="0" algn="l">
              <a:lnSpc>
                <a:spcPct val="150000"/>
              </a:lnSpc>
              <a:buNone/>
            </a:pPr>
            <a:r>
              <a:rPr lang="en-US" sz="1200" b="1" dirty="0">
                <a:solidFill>
                  <a:srgbClr val="0F0B2E"/>
                </a:solidFill>
                <a:latin typeface="Poppins" pitchFamily="34" charset="0"/>
                <a:ea typeface="Poppins" pitchFamily="34" charset="-122"/>
                <a:cs typeface="Poppins" pitchFamily="34" charset="-120"/>
              </a:rPr>
              <a:t>For each </a:t>
            </a:r>
            <a:r>
              <a:rPr lang="en-US" sz="1200" b="1" dirty="0" err="1">
                <a:solidFill>
                  <a:srgbClr val="0F0B2E"/>
                </a:solidFill>
                <a:latin typeface="Poppins" pitchFamily="34" charset="0"/>
                <a:ea typeface="Poppins" pitchFamily="34" charset="-122"/>
                <a:cs typeface="Poppins" pitchFamily="34" charset="-120"/>
              </a:rPr>
              <a:t>colour</a:t>
            </a:r>
            <a:endParaRPr lang="en-US" sz="1200" b="1" dirty="0">
              <a:solidFill>
                <a:srgbClr val="0F0B2E"/>
              </a:solidFill>
              <a:latin typeface="Poppins" pitchFamily="34" charset="0"/>
              <a:ea typeface="Poppins" pitchFamily="34" charset="-122"/>
              <a:cs typeface="Poppins" pitchFamily="34" charset="-120"/>
            </a:endParaRPr>
          </a:p>
          <a:p>
            <a:pPr marL="0" indent="0" algn="l">
              <a:lnSpc>
                <a:spcPct val="150000"/>
              </a:lnSpc>
              <a:buNone/>
            </a:pPr>
            <a:r>
              <a:rPr lang="en-US" sz="1200" dirty="0">
                <a:solidFill>
                  <a:srgbClr val="3D365C"/>
                </a:solidFill>
                <a:latin typeface="Poppins" pitchFamily="34" charset="0"/>
                <a:ea typeface="Poppins" pitchFamily="34" charset="-122"/>
                <a:cs typeface="Poppins" pitchFamily="34" charset="-120"/>
              </a:rPr>
              <a:t>What strength did others confirm? </a:t>
            </a:r>
          </a:p>
          <a:p>
            <a:pPr marL="0" indent="0" algn="l">
              <a:lnSpc>
                <a:spcPct val="150000"/>
              </a:lnSpc>
              <a:buNone/>
            </a:pPr>
            <a:r>
              <a:rPr lang="en-US" sz="1200" dirty="0">
                <a:solidFill>
                  <a:srgbClr val="3D365C"/>
                </a:solidFill>
                <a:latin typeface="Poppins" pitchFamily="34" charset="0"/>
                <a:ea typeface="Poppins" pitchFamily="34" charset="-122"/>
                <a:cs typeface="Poppins" pitchFamily="34" charset="-120"/>
              </a:rPr>
              <a:t>What might you risk losing if you over-correct?</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6 — Choosing what to change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dial up / dial back / deploy more deliberately frame is the key conceptual tool here. Then move into the feedforward exercise.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this carefully. The no-defending rule is the entire point of feedforward. If participants start explaining themselves, gently interrupt and redirect.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7 — Making it real</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participants to name a real person for each row, not a role type. The relationship prompt at the bottom often produces the most significant insight of the day.</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these points briefly. The aim is to set expectations and lower anxiety. Emphasise the safety norm strongly.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8 — Your personal colour action plan</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people to write this down. Allow 20 mins for individual writing. Then bring the group together for headline commitments. One sentence each. No commentary. Powerful close.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a:t>
            </a:r>
            <a:r>
              <a:rPr lang="en-US" sz="1200" dirty="0">
                <a:solidFill>
                  <a:srgbClr val="B8B2D4"/>
                </a:solidFill>
                <a:latin typeface="Poppins" pitchFamily="34" charset="0"/>
                <a:ea typeface="Poppins" pitchFamily="34" charset="-122"/>
                <a:cs typeface="Poppins" pitchFamily="34" charset="-120"/>
              </a:rPr>
              <a:t>Each person to share their one headline commitment in one sentence. </a:t>
            </a:r>
            <a:r>
              <a:rPr lang="en-US" dirty="0"/>
              <a:t>Do not let there be commentary, explanation or questions.. Let there be a moment of quiet after the last person speaks. Do not end on housekeeping.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orient participants to the structure of their report before they start working with it. Most will have read it, but not everyone will have noticed all three layers.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Preference vs Perception - </a:t>
            </a:r>
            <a:r>
              <a:rPr lang="en-US" sz="1200" dirty="0">
                <a:solidFill>
                  <a:srgbClr val="3D365C"/>
                </a:solidFill>
                <a:latin typeface="Poppins" pitchFamily="34" charset="0"/>
                <a:ea typeface="Poppins" pitchFamily="34" charset="-122"/>
                <a:cs typeface="Poppins" pitchFamily="34" charset="-120"/>
              </a:rPr>
              <a:t>Your </a:t>
            </a:r>
            <a:r>
              <a:rPr lang="en-US" sz="1200" dirty="0" err="1">
                <a:solidFill>
                  <a:srgbClr val="3D365C"/>
                </a:solidFill>
                <a:latin typeface="Poppins" pitchFamily="34" charset="0"/>
                <a:ea typeface="Poppins" pitchFamily="34" charset="-122"/>
                <a:cs typeface="Poppins" pitchFamily="34" charset="-120"/>
              </a:rPr>
              <a:t>colour</a:t>
            </a:r>
            <a:r>
              <a:rPr lang="en-US" sz="1200">
                <a:solidFill>
                  <a:srgbClr val="3D365C"/>
                </a:solidFill>
                <a:latin typeface="Poppins" pitchFamily="34" charset="0"/>
                <a:ea typeface="Poppins" pitchFamily="34" charset="-122"/>
                <a:cs typeface="Poppins" pitchFamily="34" charset="-120"/>
              </a:rPr>
              <a:t> preference percentages compared against how your feedback providers perceive you on average.</a:t>
            </a:r>
            <a:endParaRPr lang="en-US" sz="120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gap is not a problem to fix — it is information to explore. Emphasise this. Participants often catastrophise gaps without unpacking what is actually driving them.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1 — Arriving with honesty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10 mins for individual reflection, then 15 mins for pair conversations. Do not rush. Bring back to the full group with: What was it like to say that out loud?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2 — Reading the gap</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5AA33-ED79-DFDF-6A79-CBC91AD47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7942E-C6C0-92B5-4F80-F080300B4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FA9F9-DCDC-CD5B-1164-CD96B82A606F}"/>
              </a:ext>
            </a:extLst>
          </p:cNvPr>
          <p:cNvSpPr>
            <a:spLocks noGrp="1"/>
          </p:cNvSpPr>
          <p:nvPr>
            <p:ph type="body" idx="1"/>
          </p:nvPr>
        </p:nvSpPr>
        <p:spPr/>
        <p:txBody>
          <a:bodyPr/>
          <a:lstStyle/>
          <a:p>
            <a:r>
              <a:rPr lang="en-US" dirty="0"/>
              <a:t>Give 15 mins for the individual gap table. Then open to the group. You do not need everyone to share. Invite those who noticed something unexpected.</a:t>
            </a:r>
          </a:p>
        </p:txBody>
      </p:sp>
      <p:sp>
        <p:nvSpPr>
          <p:cNvPr id="4" name="Slide Number Placeholder 3">
            <a:extLst>
              <a:ext uri="{FF2B5EF4-FFF2-40B4-BE49-F238E27FC236}">
                <a16:creationId xmlns:a16="http://schemas.microsoft.com/office/drawing/2014/main" id="{752E5131-49E1-D6B2-4715-1D9AA59FE63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901841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DIVIDER SLIDE: Section 3 — The gap behind the gap</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A4E02C-F6C8-69D8-AB0B-5628DCAA25BC}"/>
              </a:ext>
            </a:extLst>
          </p:cNvPr>
          <p:cNvPicPr>
            <a:picLocks noChangeAspect="1"/>
          </p:cNvPicPr>
          <p:nvPr userDrawn="1"/>
        </p:nvPicPr>
        <p:blipFill>
          <a:blip r:embed="rId3"/>
          <a:stretch>
            <a:fillRect/>
          </a:stretch>
        </p:blipFill>
        <p:spPr>
          <a:xfrm>
            <a:off x="16679008" y="1069568"/>
            <a:ext cx="685800" cy="5462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63479A-3359-FAB6-C140-2BB864159A23}"/>
              </a:ext>
            </a:extLst>
          </p:cNvPr>
          <p:cNvPicPr>
            <a:picLocks noChangeAspect="1"/>
          </p:cNvPicPr>
          <p:nvPr userDrawn="1"/>
        </p:nvPicPr>
        <p:blipFill>
          <a:blip r:embed="rId3"/>
          <a:stretch>
            <a:fillRect/>
          </a:stretch>
        </p:blipFill>
        <p:spPr>
          <a:xfrm>
            <a:off x="16679008" y="1069568"/>
            <a:ext cx="685800" cy="546265"/>
          </a:xfrm>
          <a:prstGeom prst="rect">
            <a:avLst/>
          </a:prstGeom>
        </p:spPr>
      </p:pic>
    </p:spTree>
    <p:extLst>
      <p:ext uri="{BB962C8B-B14F-4D97-AF65-F5344CB8AC3E}">
        <p14:creationId xmlns:p14="http://schemas.microsoft.com/office/powerpoint/2010/main" val="683251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colorful circle with white text&#10;&#10;AI-generated content may be incorrect.">
            <a:extLst>
              <a:ext uri="{FF2B5EF4-FFF2-40B4-BE49-F238E27FC236}">
                <a16:creationId xmlns:a16="http://schemas.microsoft.com/office/drawing/2014/main" id="{A7EAC935-9BD8-15F6-3911-02D2353B249C}"/>
              </a:ext>
            </a:extLst>
          </p:cNvPr>
          <p:cNvPicPr>
            <a:picLocks noChangeAspect="1"/>
          </p:cNvPicPr>
          <p:nvPr userDrawn="1"/>
        </p:nvPicPr>
        <p:blipFill>
          <a:blip r:embed="rId3"/>
          <a:stretch>
            <a:fillRect/>
          </a:stretch>
        </p:blipFill>
        <p:spPr>
          <a:xfrm>
            <a:off x="16123298" y="1072347"/>
            <a:ext cx="1232983" cy="979448"/>
          </a:xfrm>
          <a:prstGeom prst="rect">
            <a:avLst/>
          </a:prstGeom>
        </p:spPr>
      </p:pic>
    </p:spTree>
    <p:extLst>
      <p:ext uri="{BB962C8B-B14F-4D97-AF65-F5344CB8AC3E}">
        <p14:creationId xmlns:p14="http://schemas.microsoft.com/office/powerpoint/2010/main" val="114878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colorful circle with white text&#10;&#10;AI-generated content may be incorrect.">
            <a:extLst>
              <a:ext uri="{FF2B5EF4-FFF2-40B4-BE49-F238E27FC236}">
                <a16:creationId xmlns:a16="http://schemas.microsoft.com/office/drawing/2014/main" id="{6DB168FB-361E-442E-332D-CBEE16E37E55}"/>
              </a:ext>
            </a:extLst>
          </p:cNvPr>
          <p:cNvPicPr>
            <a:picLocks noChangeAspect="1"/>
          </p:cNvPicPr>
          <p:nvPr userDrawn="1"/>
        </p:nvPicPr>
        <p:blipFill>
          <a:blip r:embed="rId3"/>
          <a:stretch>
            <a:fillRect/>
          </a:stretch>
        </p:blipFill>
        <p:spPr>
          <a:xfrm>
            <a:off x="16677408" y="1072347"/>
            <a:ext cx="678873" cy="539278"/>
          </a:xfrm>
          <a:prstGeom prst="rect">
            <a:avLst/>
          </a:prstGeom>
        </p:spPr>
      </p:pic>
    </p:spTree>
    <p:extLst>
      <p:ext uri="{BB962C8B-B14F-4D97-AF65-F5344CB8AC3E}">
        <p14:creationId xmlns:p14="http://schemas.microsoft.com/office/powerpoint/2010/main" val="3808973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per do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6DB0B3-5507-760D-C2EC-78C0FB4471E3}"/>
              </a:ext>
            </a:extLst>
          </p:cNvPr>
          <p:cNvPicPr>
            <a:picLocks noChangeAspect="1"/>
          </p:cNvPicPr>
          <p:nvPr userDrawn="1"/>
        </p:nvPicPr>
        <p:blipFill>
          <a:blip r:embed="rId3"/>
          <a:stretch>
            <a:fillRect/>
          </a:stretch>
        </p:blipFill>
        <p:spPr>
          <a:xfrm>
            <a:off x="16679008" y="1069568"/>
            <a:ext cx="685800" cy="546265"/>
          </a:xfrm>
          <a:prstGeom prst="rect">
            <a:avLst/>
          </a:prstGeom>
        </p:spPr>
      </p:pic>
    </p:spTree>
    <p:extLst>
      <p:ext uri="{BB962C8B-B14F-4D97-AF65-F5344CB8AC3E}">
        <p14:creationId xmlns:p14="http://schemas.microsoft.com/office/powerpoint/2010/main" val="20837223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2612678"/>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C-ME 360 WORKSHOP</a:t>
            </a:r>
            <a:endParaRPr lang="en-US" sz="2100" dirty="0"/>
          </a:p>
        </p:txBody>
      </p:sp>
      <p:sp>
        <p:nvSpPr>
          <p:cNvPr id="3" name="Text 1"/>
          <p:cNvSpPr/>
          <p:nvPr/>
        </p:nvSpPr>
        <p:spPr>
          <a:xfrm>
            <a:off x="1143000" y="3368873"/>
            <a:ext cx="16482060" cy="3390900"/>
          </a:xfrm>
          <a:prstGeom prst="rect">
            <a:avLst/>
          </a:prstGeom>
          <a:noFill/>
          <a:ln/>
        </p:spPr>
        <p:txBody>
          <a:bodyPr wrap="square" lIns="25400" tIns="25400" rIns="25400" bIns="25400" rtlCol="0" anchor="t">
            <a:normAutofit fontScale="92500" lnSpcReduction="20000"/>
          </a:bodyPr>
          <a:lstStyle/>
          <a:p>
            <a:pPr marL="0" indent="0" algn="l">
              <a:lnSpc>
                <a:spcPct val="88000"/>
              </a:lnSpc>
              <a:buNone/>
            </a:pPr>
            <a:r>
              <a:rPr lang="en-US" sz="15000" b="1" kern="0" spc="-675" dirty="0">
                <a:solidFill>
                  <a:srgbClr val="FFFFFF"/>
                </a:solidFill>
                <a:latin typeface="Poppins" pitchFamily="34" charset="0"/>
                <a:ea typeface="Poppins" pitchFamily="34" charset="-122"/>
                <a:cs typeface="Poppins" pitchFamily="34" charset="-120"/>
              </a:rPr>
              <a:t>From </a:t>
            </a:r>
            <a:r>
              <a:rPr lang="en-US" sz="15000" b="1" kern="0" spc="-675"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insight </a:t>
            </a:r>
            <a:r>
              <a:rPr lang="en-US" sz="15000" b="1" kern="0" spc="-675" dirty="0">
                <a:solidFill>
                  <a:srgbClr val="FFFFFF"/>
                </a:solidFill>
                <a:latin typeface="Poppins" pitchFamily="34" charset="0"/>
                <a:ea typeface="Poppins" pitchFamily="34" charset="-122"/>
                <a:cs typeface="Poppins" pitchFamily="34" charset="-120"/>
              </a:rPr>
              <a:t>to </a:t>
            </a:r>
            <a:r>
              <a:rPr lang="en-US" sz="15000" b="1" kern="0" spc="-675"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impact</a:t>
            </a:r>
            <a:r>
              <a:rPr lang="en-US" sz="15000" b="1" kern="0" spc="-675" dirty="0">
                <a:solidFill>
                  <a:srgbClr val="FFFFFF"/>
                </a:solidFill>
                <a:latin typeface="Poppins" pitchFamily="34" charset="0"/>
                <a:ea typeface="Poppins" pitchFamily="34" charset="-122"/>
                <a:cs typeface="Poppins" pitchFamily="34" charset="-120"/>
              </a:rPr>
              <a:t>.</a:t>
            </a:r>
            <a:endParaRPr lang="en-US" sz="15000" dirty="0"/>
          </a:p>
        </p:txBody>
      </p:sp>
      <p:sp>
        <p:nvSpPr>
          <p:cNvPr id="4" name="Text 2"/>
          <p:cNvSpPr/>
          <p:nvPr/>
        </p:nvSpPr>
        <p:spPr>
          <a:xfrm>
            <a:off x="1143000" y="7178873"/>
            <a:ext cx="8877226" cy="533400"/>
          </a:xfrm>
          <a:prstGeom prst="rect">
            <a:avLst/>
          </a:prstGeom>
          <a:noFill/>
          <a:ln/>
        </p:spPr>
        <p:txBody>
          <a:bodyPr wrap="square" lIns="25400" tIns="25400" rIns="25400" bIns="25400" rtlCol="0" anchor="t">
            <a:normAutofit fontScale="92500" lnSpcReduction="20000"/>
          </a:bodyPr>
          <a:lstStyle/>
          <a:p>
            <a:pPr marL="0" indent="0" algn="l">
              <a:lnSpc>
                <a:spcPct val="130000"/>
              </a:lnSpc>
              <a:buNone/>
            </a:pPr>
            <a:r>
              <a:rPr lang="en-US" sz="3000" dirty="0">
                <a:solidFill>
                  <a:srgbClr val="B8B2D4"/>
                </a:solidFill>
                <a:latin typeface="Poppins" pitchFamily="34" charset="0"/>
                <a:ea typeface="Poppins" pitchFamily="34" charset="-122"/>
                <a:cs typeface="Poppins" pitchFamily="34" charset="-120"/>
              </a:rPr>
              <a:t>Unpacking your 360.</a:t>
            </a:r>
            <a:endParaRPr lang="en-US" sz="3000" dirty="0"/>
          </a:p>
        </p:txBody>
      </p:sp>
      <p:sp>
        <p:nvSpPr>
          <p:cNvPr id="5" name="Text 3"/>
          <p:cNvSpPr/>
          <p:nvPr/>
        </p:nvSpPr>
        <p:spPr>
          <a:xfrm>
            <a:off x="1143000" y="9593610"/>
            <a:ext cx="2666524"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COLOUR-PROFILING.COM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3 · THE GAP BEHIND THE GAP · IN GROUPS OF THREE</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Listen with </a:t>
            </a:r>
            <a:r>
              <a:rPr lang="en-US" sz="5000" b="1" kern="0" spc="-147"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curiosity</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sp>
        <p:nvSpPr>
          <p:cNvPr id="4" name="Text 2"/>
          <p:cNvSpPr/>
          <p:nvPr/>
        </p:nvSpPr>
        <p:spPr>
          <a:xfrm>
            <a:off x="1142999" y="3820785"/>
            <a:ext cx="853751" cy="764939"/>
          </a:xfrm>
          <a:prstGeom prst="rect">
            <a:avLst/>
          </a:prstGeom>
          <a:noFill/>
          <a:ln/>
        </p:spPr>
        <p:txBody>
          <a:bodyPr wrap="square" lIns="25400" tIns="25400" rIns="25400" bIns="25400" rtlCol="0" anchor="t">
            <a:normAutofit/>
          </a:bodyPr>
          <a:lstStyle/>
          <a:p>
            <a:pPr marL="0" indent="0" algn="l">
              <a:lnSpc>
                <a:spcPct val="100000"/>
              </a:lnSpc>
              <a:buNone/>
            </a:pPr>
            <a:r>
              <a:rPr lang="en-US" sz="3000" b="1" dirty="0">
                <a:solidFill>
                  <a:srgbClr val="6B6588"/>
                </a:solidFill>
                <a:latin typeface="Poppins" pitchFamily="34" charset="0"/>
                <a:ea typeface="Poppins" pitchFamily="34" charset="-122"/>
                <a:cs typeface="Poppins" pitchFamily="34" charset="-120"/>
              </a:rPr>
              <a:t>01</a:t>
            </a:r>
            <a:endParaRPr lang="en-US" sz="3000" dirty="0"/>
          </a:p>
        </p:txBody>
      </p:sp>
      <p:sp>
        <p:nvSpPr>
          <p:cNvPr id="5" name="Text 3"/>
          <p:cNvSpPr/>
          <p:nvPr/>
        </p:nvSpPr>
        <p:spPr>
          <a:xfrm>
            <a:off x="1905000" y="3727481"/>
            <a:ext cx="7295366" cy="784622"/>
          </a:xfrm>
          <a:prstGeom prst="rect">
            <a:avLst/>
          </a:prstGeom>
          <a:noFill/>
          <a:ln/>
        </p:spPr>
        <p:txBody>
          <a:bodyPr wrap="square" lIns="25400" tIns="25400" rIns="25400" bIns="25400" rtlCol="0" anchor="t">
            <a:noAutofit/>
          </a:bodyPr>
          <a:lstStyle/>
          <a:p>
            <a:pPr marL="0" indent="0" algn="l">
              <a:lnSpc>
                <a:spcPct val="140000"/>
              </a:lnSpc>
              <a:buNone/>
            </a:pPr>
            <a:r>
              <a:rPr lang="en-US" sz="2500" dirty="0">
                <a:solidFill>
                  <a:srgbClr val="0F0B2E"/>
                </a:solidFill>
                <a:latin typeface="Poppins" pitchFamily="34" charset="0"/>
                <a:ea typeface="Poppins" pitchFamily="34" charset="-122"/>
                <a:cs typeface="Poppins" pitchFamily="34" charset="-120"/>
              </a:rPr>
              <a:t>One person shares their </a:t>
            </a:r>
            <a:r>
              <a:rPr lang="en-US" sz="2500" b="1" dirty="0">
                <a:solidFill>
                  <a:srgbClr val="0F0B2E"/>
                </a:solidFill>
                <a:latin typeface="Poppins" pitchFamily="34" charset="0"/>
                <a:ea typeface="Poppins" pitchFamily="34" charset="-122"/>
                <a:cs typeface="Poppins" pitchFamily="34" charset="-120"/>
              </a:rPr>
              <a:t>most significant </a:t>
            </a:r>
          </a:p>
          <a:p>
            <a:pPr marL="0" indent="0" algn="l">
              <a:lnSpc>
                <a:spcPct val="140000"/>
              </a:lnSpc>
              <a:buNone/>
            </a:pPr>
            <a:r>
              <a:rPr lang="en-US" sz="2500" b="1" dirty="0">
                <a:solidFill>
                  <a:srgbClr val="0F0B2E"/>
                </a:solidFill>
                <a:latin typeface="Poppins" pitchFamily="34" charset="0"/>
                <a:ea typeface="Poppins" pitchFamily="34" charset="-122"/>
                <a:cs typeface="Poppins" pitchFamily="34" charset="-120"/>
              </a:rPr>
              <a:t>gap </a:t>
            </a:r>
            <a:r>
              <a:rPr lang="en-US" sz="2500" dirty="0">
                <a:solidFill>
                  <a:srgbClr val="0F0B2E"/>
                </a:solidFill>
                <a:latin typeface="Poppins" pitchFamily="34" charset="0"/>
                <a:ea typeface="Poppins" pitchFamily="34" charset="-122"/>
                <a:cs typeface="Poppins" pitchFamily="34" charset="-120"/>
              </a:rPr>
              <a:t>and explores it out loud for 5 minutes.</a:t>
            </a:r>
            <a:endParaRPr lang="en-US" sz="2500" dirty="0"/>
          </a:p>
        </p:txBody>
      </p:sp>
      <p:sp>
        <p:nvSpPr>
          <p:cNvPr id="6" name="Text 4"/>
          <p:cNvSpPr/>
          <p:nvPr/>
        </p:nvSpPr>
        <p:spPr>
          <a:xfrm>
            <a:off x="1142999" y="5287520"/>
            <a:ext cx="853751" cy="764939"/>
          </a:xfrm>
          <a:prstGeom prst="rect">
            <a:avLst/>
          </a:prstGeom>
          <a:noFill/>
          <a:ln/>
        </p:spPr>
        <p:txBody>
          <a:bodyPr wrap="square" lIns="25400" tIns="25400" rIns="25400" bIns="25400" rtlCol="0" anchor="t">
            <a:normAutofit/>
          </a:bodyPr>
          <a:lstStyle/>
          <a:p>
            <a:pPr marL="0" indent="0" algn="l">
              <a:lnSpc>
                <a:spcPct val="100000"/>
              </a:lnSpc>
              <a:buNone/>
            </a:pPr>
            <a:r>
              <a:rPr lang="en-US" sz="3000" b="1" dirty="0">
                <a:solidFill>
                  <a:srgbClr val="6B6588"/>
                </a:solidFill>
                <a:latin typeface="Poppins" pitchFamily="34" charset="0"/>
                <a:ea typeface="Poppins" pitchFamily="34" charset="-122"/>
                <a:cs typeface="Poppins" pitchFamily="34" charset="-120"/>
              </a:rPr>
              <a:t>02</a:t>
            </a:r>
            <a:endParaRPr lang="en-US" sz="3000" dirty="0"/>
          </a:p>
        </p:txBody>
      </p:sp>
      <p:sp>
        <p:nvSpPr>
          <p:cNvPr id="7" name="Text 5"/>
          <p:cNvSpPr/>
          <p:nvPr/>
        </p:nvSpPr>
        <p:spPr>
          <a:xfrm>
            <a:off x="1905000" y="5212877"/>
            <a:ext cx="7295366" cy="784622"/>
          </a:xfrm>
          <a:prstGeom prst="rect">
            <a:avLst/>
          </a:prstGeom>
          <a:noFill/>
          <a:ln/>
        </p:spPr>
        <p:txBody>
          <a:bodyPr wrap="square" lIns="25400" tIns="25400" rIns="25400" bIns="25400" rtlCol="0" anchor="t">
            <a:noAutofit/>
          </a:bodyPr>
          <a:lstStyle/>
          <a:p>
            <a:pPr marL="0" indent="0" algn="l">
              <a:lnSpc>
                <a:spcPct val="140000"/>
              </a:lnSpc>
              <a:buNone/>
            </a:pPr>
            <a:r>
              <a:rPr lang="en-US" sz="2500" dirty="0">
                <a:solidFill>
                  <a:srgbClr val="0F0B2E"/>
                </a:solidFill>
                <a:latin typeface="Poppins" pitchFamily="34" charset="0"/>
                <a:ea typeface="Poppins" pitchFamily="34" charset="-122"/>
                <a:cs typeface="Poppins" pitchFamily="34" charset="-120"/>
              </a:rPr>
              <a:t>The other two listen and ask questions only. </a:t>
            </a:r>
            <a:r>
              <a:rPr lang="en-US" sz="2500" b="1" dirty="0">
                <a:solidFill>
                  <a:srgbClr val="0F0B2E"/>
                </a:solidFill>
                <a:latin typeface="Poppins" pitchFamily="34" charset="0"/>
                <a:ea typeface="Poppins" pitchFamily="34" charset="-122"/>
                <a:cs typeface="Poppins" pitchFamily="34" charset="-120"/>
              </a:rPr>
              <a:t>No advice. No interpretation. Just curiosity.</a:t>
            </a:r>
            <a:endParaRPr lang="en-US" sz="2500" dirty="0"/>
          </a:p>
        </p:txBody>
      </p:sp>
      <p:sp>
        <p:nvSpPr>
          <p:cNvPr id="8" name="Text 6"/>
          <p:cNvSpPr/>
          <p:nvPr/>
        </p:nvSpPr>
        <p:spPr>
          <a:xfrm>
            <a:off x="1142999" y="6790485"/>
            <a:ext cx="853751" cy="764939"/>
          </a:xfrm>
          <a:prstGeom prst="rect">
            <a:avLst/>
          </a:prstGeom>
          <a:noFill/>
          <a:ln/>
        </p:spPr>
        <p:txBody>
          <a:bodyPr wrap="square" lIns="25400" tIns="25400" rIns="25400" bIns="25400" rtlCol="0" anchor="t">
            <a:normAutofit/>
          </a:bodyPr>
          <a:lstStyle/>
          <a:p>
            <a:pPr marL="0" indent="0" algn="l">
              <a:lnSpc>
                <a:spcPct val="100000"/>
              </a:lnSpc>
              <a:buNone/>
            </a:pPr>
            <a:r>
              <a:rPr lang="en-US" sz="3000" b="1" dirty="0">
                <a:solidFill>
                  <a:srgbClr val="6B6588"/>
                </a:solidFill>
                <a:latin typeface="Poppins" pitchFamily="34" charset="0"/>
                <a:ea typeface="Poppins" pitchFamily="34" charset="-122"/>
                <a:cs typeface="Poppins" pitchFamily="34" charset="-120"/>
              </a:rPr>
              <a:t>03</a:t>
            </a:r>
            <a:endParaRPr lang="en-US" sz="3000" dirty="0"/>
          </a:p>
        </p:txBody>
      </p:sp>
      <p:sp>
        <p:nvSpPr>
          <p:cNvPr id="9" name="Text 7"/>
          <p:cNvSpPr/>
          <p:nvPr/>
        </p:nvSpPr>
        <p:spPr>
          <a:xfrm>
            <a:off x="1905000" y="6715842"/>
            <a:ext cx="7791167" cy="411361"/>
          </a:xfrm>
          <a:prstGeom prst="rect">
            <a:avLst/>
          </a:prstGeom>
          <a:noFill/>
          <a:ln/>
        </p:spPr>
        <p:txBody>
          <a:bodyPr wrap="square" lIns="25400" tIns="25400" rIns="25400" bIns="25400" rtlCol="0" anchor="t">
            <a:noAutofit/>
          </a:bodyPr>
          <a:lstStyle/>
          <a:p>
            <a:pPr marL="0" indent="0" algn="l">
              <a:lnSpc>
                <a:spcPct val="140000"/>
              </a:lnSpc>
              <a:buNone/>
            </a:pPr>
            <a:r>
              <a:rPr lang="en-US" sz="2500" dirty="0">
                <a:solidFill>
                  <a:srgbClr val="0F0B2E"/>
                </a:solidFill>
                <a:latin typeface="Poppins" pitchFamily="34" charset="0"/>
                <a:ea typeface="Poppins" pitchFamily="34" charset="-122"/>
                <a:cs typeface="Poppins" pitchFamily="34" charset="-120"/>
              </a:rPr>
              <a:t>Rotate until everyone has had a turn.</a:t>
            </a:r>
            <a:endParaRPr lang="en-US" sz="2500" dirty="0"/>
          </a:p>
        </p:txBody>
      </p:sp>
      <p:sp>
        <p:nvSpPr>
          <p:cNvPr id="10" name="Shape 8"/>
          <p:cNvSpPr/>
          <p:nvPr/>
        </p:nvSpPr>
        <p:spPr>
          <a:xfrm>
            <a:off x="9412941" y="3773400"/>
            <a:ext cx="8148918" cy="2924175"/>
          </a:xfrm>
          <a:prstGeom prst="roundRect">
            <a:avLst>
              <a:gd name="adj" fmla="val 651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1" name="Text 9"/>
          <p:cNvSpPr/>
          <p:nvPr/>
        </p:nvSpPr>
        <p:spPr>
          <a:xfrm>
            <a:off x="9555896" y="3956698"/>
            <a:ext cx="7275478" cy="318492"/>
          </a:xfrm>
          <a:prstGeom prst="rect">
            <a:avLst/>
          </a:prstGeom>
          <a:noFill/>
          <a:ln/>
        </p:spPr>
        <p:txBody>
          <a:bodyPr wrap="square" lIns="25400" tIns="25400" rIns="25400" bIns="25400" rtlCol="0" anchor="t">
            <a:noAutofit/>
          </a:bodyPr>
          <a:lstStyle/>
          <a:p>
            <a:pPr marL="0" indent="0" algn="l">
              <a:lnSpc>
                <a:spcPct val="155000"/>
              </a:lnSpc>
              <a:buNone/>
            </a:pPr>
            <a:r>
              <a:rPr lang="en-US" sz="1700" b="1" kern="0" spc="228" dirty="0">
                <a:solidFill>
                  <a:srgbClr val="6B6588"/>
                </a:solidFill>
                <a:latin typeface="Poppins" pitchFamily="34" charset="0"/>
                <a:ea typeface="Poppins" pitchFamily="34" charset="-122"/>
                <a:cs typeface="Poppins" pitchFamily="34" charset="-120"/>
              </a:rPr>
              <a:t>QUESTIONS </a:t>
            </a:r>
            <a:r>
              <a:rPr lang="en-US" sz="1900" b="1" kern="0" spc="228" dirty="0">
                <a:solidFill>
                  <a:srgbClr val="6B6588"/>
                </a:solidFill>
                <a:latin typeface="Poppins" pitchFamily="34" charset="0"/>
                <a:ea typeface="Poppins" pitchFamily="34" charset="-122"/>
                <a:cs typeface="Poppins" pitchFamily="34" charset="-120"/>
              </a:rPr>
              <a:t>THAT</a:t>
            </a:r>
            <a:r>
              <a:rPr lang="en-US" sz="1700" b="1" kern="0" spc="228" dirty="0">
                <a:solidFill>
                  <a:srgbClr val="6B6588"/>
                </a:solidFill>
                <a:latin typeface="Poppins" pitchFamily="34" charset="0"/>
                <a:ea typeface="Poppins" pitchFamily="34" charset="-122"/>
                <a:cs typeface="Poppins" pitchFamily="34" charset="-120"/>
              </a:rPr>
              <a:t> WORK WELL</a:t>
            </a:r>
            <a:endParaRPr lang="en-US" sz="1700" dirty="0"/>
          </a:p>
        </p:txBody>
      </p:sp>
      <p:sp>
        <p:nvSpPr>
          <p:cNvPr id="12" name="Text 10"/>
          <p:cNvSpPr/>
          <p:nvPr/>
        </p:nvSpPr>
        <p:spPr>
          <a:xfrm>
            <a:off x="9691143" y="4634818"/>
            <a:ext cx="7574880" cy="1672233"/>
          </a:xfrm>
          <a:prstGeom prst="rect">
            <a:avLst/>
          </a:prstGeom>
          <a:noFill/>
          <a:ln/>
        </p:spPr>
        <p:txBody>
          <a:bodyPr wrap="square" lIns="25400" tIns="25400" rIns="25400" bIns="25400" rtlCol="0" anchor="t">
            <a:noAutofit/>
          </a:bodyPr>
          <a:lstStyle/>
          <a:p>
            <a:pPr marL="285750" indent="-285750" algn="l">
              <a:lnSpc>
                <a:spcPct val="135000"/>
              </a:lnSpc>
              <a:buFont typeface="Arial" panose="020B0604020202020204" pitchFamily="34" charset="0"/>
              <a:buChar char="•"/>
            </a:pPr>
            <a:r>
              <a:rPr lang="en-US" sz="2200" dirty="0">
                <a:solidFill>
                  <a:srgbClr val="0F0B2E"/>
                </a:solidFill>
                <a:latin typeface="Poppins" pitchFamily="2" charset="77"/>
                <a:ea typeface="Poppins" pitchFamily="34" charset="-122"/>
                <a:cs typeface="Poppins" pitchFamily="2" charset="77"/>
              </a:rPr>
              <a:t>What do you think is driving that?</a:t>
            </a:r>
            <a:endParaRPr lang="en-US" sz="2200" dirty="0">
              <a:latin typeface="Poppins" pitchFamily="2" charset="77"/>
              <a:cs typeface="Poppins" pitchFamily="2" charset="77"/>
            </a:endParaRPr>
          </a:p>
          <a:p>
            <a:pPr marL="285750" indent="-285750" algn="l">
              <a:lnSpc>
                <a:spcPct val="135000"/>
              </a:lnSpc>
              <a:buFont typeface="Arial" panose="020B0604020202020204" pitchFamily="34" charset="0"/>
              <a:buChar char="•"/>
            </a:pPr>
            <a:r>
              <a:rPr lang="en-US" sz="2200" dirty="0">
                <a:solidFill>
                  <a:srgbClr val="0F0B2E"/>
                </a:solidFill>
                <a:latin typeface="Poppins" pitchFamily="2" charset="77"/>
                <a:ea typeface="Poppins" pitchFamily="34" charset="-122"/>
                <a:cs typeface="Poppins" pitchFamily="2" charset="77"/>
              </a:rPr>
              <a:t>When does it show up most, or least?</a:t>
            </a:r>
            <a:endParaRPr lang="en-US" sz="2200" dirty="0">
              <a:latin typeface="Poppins" pitchFamily="2" charset="77"/>
              <a:cs typeface="Poppins" pitchFamily="2" charset="77"/>
            </a:endParaRPr>
          </a:p>
          <a:p>
            <a:pPr marL="285750" indent="-285750" algn="l">
              <a:lnSpc>
                <a:spcPct val="135000"/>
              </a:lnSpc>
              <a:buFont typeface="Arial" panose="020B0604020202020204" pitchFamily="34" charset="0"/>
              <a:buChar char="•"/>
            </a:pPr>
            <a:r>
              <a:rPr lang="en-US" sz="2200" dirty="0">
                <a:solidFill>
                  <a:srgbClr val="0F0B2E"/>
                </a:solidFill>
                <a:latin typeface="Poppins" pitchFamily="2" charset="77"/>
                <a:ea typeface="Poppins" pitchFamily="34" charset="-122"/>
                <a:cs typeface="Poppins" pitchFamily="2" charset="77"/>
              </a:rPr>
              <a:t>What would it look like if the gap were smaller?</a:t>
            </a:r>
            <a:endParaRPr lang="en-US" sz="2200" dirty="0">
              <a:latin typeface="Poppins" pitchFamily="2" charset="77"/>
              <a:cs typeface="Poppins" pitchFamily="2" charset="77"/>
            </a:endParaRPr>
          </a:p>
          <a:p>
            <a:pPr marL="285750" indent="-285750" algn="l">
              <a:lnSpc>
                <a:spcPct val="135000"/>
              </a:lnSpc>
              <a:buFont typeface="Arial" panose="020B0604020202020204" pitchFamily="34" charset="0"/>
              <a:buChar char="•"/>
            </a:pPr>
            <a:r>
              <a:rPr lang="en-US" sz="2200" dirty="0">
                <a:solidFill>
                  <a:srgbClr val="0F0B2E"/>
                </a:solidFill>
                <a:latin typeface="Poppins" pitchFamily="2" charset="77"/>
                <a:ea typeface="Poppins" pitchFamily="34" charset="-122"/>
                <a:cs typeface="Poppins" pitchFamily="2" charset="77"/>
              </a:rPr>
              <a:t>What would you lose if you changed this?</a:t>
            </a:r>
            <a:endParaRPr lang="en-US" sz="2200" dirty="0">
              <a:latin typeface="Poppins" pitchFamily="2" charset="77"/>
              <a:cs typeface="Poppins" pitchFamily="2" charset="77"/>
            </a:endParaRPr>
          </a:p>
        </p:txBody>
      </p:sp>
      <p:sp>
        <p:nvSpPr>
          <p:cNvPr id="13" name="Text 11"/>
          <p:cNvSpPr/>
          <p:nvPr/>
        </p:nvSpPr>
        <p:spPr>
          <a:xfrm>
            <a:off x="1143000" y="9593610"/>
            <a:ext cx="2709743"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THE GAP BEHIND THE GAP</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651052"/>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FOUR</a:t>
            </a:r>
            <a:endParaRPr lang="en-US" sz="2100" dirty="0"/>
          </a:p>
        </p:txBody>
      </p:sp>
      <p:sp>
        <p:nvSpPr>
          <p:cNvPr id="3" name="Text 1"/>
          <p:cNvSpPr/>
          <p:nvPr/>
        </p:nvSpPr>
        <p:spPr>
          <a:xfrm>
            <a:off x="1143000" y="4407247"/>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Unpacking the </a:t>
            </a:r>
            <a:r>
              <a:rPr lang="en-US" sz="8700" b="1" kern="0" spc="-304"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questions</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5761583"/>
            <a:ext cx="8001000" cy="912316"/>
          </a:xfrm>
          <a:prstGeom prst="rect">
            <a:avLst/>
          </a:prstGeom>
          <a:noFill/>
          <a:ln/>
        </p:spPr>
        <p:txBody>
          <a:bodyPr wrap="square" lIns="25400" tIns="25400" rIns="25400" bIns="25400" rtlCol="0" anchor="t">
            <a:normAutofit/>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reflection and pair conversation</a:t>
            </a:r>
            <a:endParaRPr lang="en-US" sz="2550" dirty="0"/>
          </a:p>
        </p:txBody>
      </p:sp>
      <p:sp>
        <p:nvSpPr>
          <p:cNvPr id="5" name="Text 3"/>
          <p:cNvSpPr/>
          <p:nvPr/>
        </p:nvSpPr>
        <p:spPr>
          <a:xfrm>
            <a:off x="1143000" y="9593610"/>
            <a:ext cx="2980358"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UNPACKING THE QUESTIONS</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4 · UNPACKING THE QUESTIONS</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Two stories, </a:t>
            </a:r>
            <a:r>
              <a:rPr lang="en-US" sz="5000" b="1" kern="0" spc="-147"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one picture</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sp>
        <p:nvSpPr>
          <p:cNvPr id="4" name="Text 2"/>
          <p:cNvSpPr/>
          <p:nvPr/>
        </p:nvSpPr>
        <p:spPr>
          <a:xfrm>
            <a:off x="1164772" y="3120458"/>
            <a:ext cx="7887843" cy="838200"/>
          </a:xfrm>
          <a:prstGeom prst="rect">
            <a:avLst/>
          </a:prstGeom>
          <a:noFill/>
          <a:ln/>
        </p:spPr>
        <p:txBody>
          <a:bodyPr wrap="square" lIns="25400" tIns="25400" rIns="25400" bIns="25400" rtlCol="0" anchor="t">
            <a:noAutofit/>
          </a:bodyPr>
          <a:lstStyle/>
          <a:p>
            <a:pPr>
              <a:lnSpc>
                <a:spcPct val="150000"/>
              </a:lnSpc>
            </a:pPr>
            <a:r>
              <a:rPr lang="en-US" sz="2500" dirty="0">
                <a:solidFill>
                  <a:srgbClr val="0F0B2E"/>
                </a:solidFill>
                <a:latin typeface="Poppins" pitchFamily="34" charset="0"/>
                <a:ea typeface="Poppins" pitchFamily="34" charset="-122"/>
                <a:cs typeface="Poppins" pitchFamily="34" charset="-120"/>
              </a:rPr>
              <a:t>Your </a:t>
            </a:r>
            <a:r>
              <a:rPr lang="en-US" sz="2500" b="1" dirty="0">
                <a:solidFill>
                  <a:srgbClr val="0F0B2E"/>
                </a:solidFill>
                <a:latin typeface="Poppins" pitchFamily="34" charset="0"/>
                <a:ea typeface="Poppins" pitchFamily="34" charset="-122"/>
                <a:cs typeface="Poppins" pitchFamily="34" charset="-120"/>
              </a:rPr>
              <a:t>C-me profile </a:t>
            </a:r>
            <a:r>
              <a:rPr lang="en-US" sz="2500" dirty="0">
                <a:solidFill>
                  <a:srgbClr val="0F0B2E"/>
                </a:solidFill>
                <a:latin typeface="Poppins" pitchFamily="34" charset="0"/>
                <a:ea typeface="Poppins" pitchFamily="34" charset="-122"/>
                <a:cs typeface="Poppins" pitchFamily="34" charset="-120"/>
              </a:rPr>
              <a:t>gives you a language for your preferences. The </a:t>
            </a:r>
            <a:r>
              <a:rPr lang="en-US" sz="2500" b="1" dirty="0">
                <a:solidFill>
                  <a:srgbClr val="0F0B2E"/>
                </a:solidFill>
                <a:latin typeface="Poppins" pitchFamily="34" charset="0"/>
                <a:ea typeface="Poppins" pitchFamily="34" charset="-122"/>
                <a:cs typeface="Poppins" pitchFamily="34" charset="-120"/>
              </a:rPr>
              <a:t>additional questions </a:t>
            </a:r>
            <a:r>
              <a:rPr lang="en-US" sz="2500" dirty="0">
                <a:solidFill>
                  <a:srgbClr val="0F0B2E"/>
                </a:solidFill>
                <a:latin typeface="Poppins" pitchFamily="34" charset="0"/>
                <a:ea typeface="Poppins" pitchFamily="34" charset="-122"/>
                <a:cs typeface="Poppins" pitchFamily="34" charset="-120"/>
              </a:rPr>
              <a:t>give you information about your impact in this specific context.</a:t>
            </a:r>
            <a:endParaRPr lang="en-US" sz="2500" dirty="0"/>
          </a:p>
          <a:p>
            <a:pPr marL="0" indent="0" algn="l">
              <a:lnSpc>
                <a:spcPct val="150000"/>
              </a:lnSpc>
              <a:buNone/>
            </a:pPr>
            <a:endParaRPr lang="en-US" sz="2500" dirty="0"/>
          </a:p>
        </p:txBody>
      </p:sp>
      <p:sp>
        <p:nvSpPr>
          <p:cNvPr id="5" name="Text 3"/>
          <p:cNvSpPr/>
          <p:nvPr/>
        </p:nvSpPr>
        <p:spPr>
          <a:xfrm>
            <a:off x="1143000" y="5341144"/>
            <a:ext cx="7887843" cy="838200"/>
          </a:xfrm>
          <a:prstGeom prst="rect">
            <a:avLst/>
          </a:prstGeom>
          <a:noFill/>
          <a:ln/>
        </p:spPr>
        <p:txBody>
          <a:bodyPr wrap="square" lIns="25400" tIns="25400" rIns="25400" bIns="25400" rtlCol="0" anchor="t">
            <a:noAutofit/>
          </a:bodyPr>
          <a:lstStyle/>
          <a:p>
            <a:pPr marL="0" indent="0" algn="l">
              <a:lnSpc>
                <a:spcPct val="150000"/>
              </a:lnSpc>
              <a:buNone/>
            </a:pPr>
            <a:endParaRPr lang="en-US" sz="2500" dirty="0"/>
          </a:p>
        </p:txBody>
      </p:sp>
      <p:sp>
        <p:nvSpPr>
          <p:cNvPr id="6" name="Text 4"/>
          <p:cNvSpPr/>
          <p:nvPr/>
        </p:nvSpPr>
        <p:spPr>
          <a:xfrm>
            <a:off x="1121229" y="6087594"/>
            <a:ext cx="7887843" cy="838200"/>
          </a:xfrm>
          <a:prstGeom prst="rect">
            <a:avLst/>
          </a:prstGeom>
          <a:noFill/>
          <a:ln/>
        </p:spPr>
        <p:txBody>
          <a:bodyPr wrap="square" lIns="25400" tIns="25400" rIns="25400" bIns="25400" rtlCol="0" anchor="t">
            <a:noAutofit/>
          </a:bodyPr>
          <a:lstStyle/>
          <a:p>
            <a:pPr marL="0" indent="0" algn="l">
              <a:lnSpc>
                <a:spcPct val="150000"/>
              </a:lnSpc>
              <a:buNone/>
            </a:pPr>
            <a:r>
              <a:rPr lang="en-US" sz="2500" b="1" dirty="0">
                <a:solidFill>
                  <a:srgbClr val="0F0B2E"/>
                </a:solidFill>
                <a:latin typeface="Poppins" pitchFamily="34" charset="0"/>
                <a:ea typeface="Poppins" pitchFamily="34" charset="-122"/>
                <a:cs typeface="Poppins" pitchFamily="34" charset="-120"/>
              </a:rPr>
              <a:t>Where do the two stories align? </a:t>
            </a:r>
          </a:p>
          <a:p>
            <a:pPr marL="0" indent="0" algn="l">
              <a:lnSpc>
                <a:spcPct val="150000"/>
              </a:lnSpc>
              <a:buNone/>
            </a:pPr>
            <a:r>
              <a:rPr lang="en-US" sz="2500" b="1" dirty="0">
                <a:solidFill>
                  <a:srgbClr val="0F0B2E"/>
                </a:solidFill>
                <a:latin typeface="Poppins" pitchFamily="34" charset="0"/>
                <a:ea typeface="Poppins" pitchFamily="34" charset="-122"/>
                <a:cs typeface="Poppins" pitchFamily="34" charset="-120"/>
              </a:rPr>
              <a:t>Where do they create an interesting tension?</a:t>
            </a:r>
            <a:endParaRPr lang="en-US" sz="2500" b="1" dirty="0"/>
          </a:p>
        </p:txBody>
      </p:sp>
      <p:sp>
        <p:nvSpPr>
          <p:cNvPr id="7" name="Shape 5"/>
          <p:cNvSpPr/>
          <p:nvPr/>
        </p:nvSpPr>
        <p:spPr>
          <a:xfrm>
            <a:off x="9399815" y="3407201"/>
            <a:ext cx="7658100" cy="3745354"/>
          </a:xfrm>
          <a:prstGeom prst="roundRect">
            <a:avLst>
              <a:gd name="adj" fmla="val 5590"/>
            </a:avLst>
          </a:prstGeom>
          <a:solidFill>
            <a:srgbClr val="F5F3ED"/>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8" name="Text 6"/>
          <p:cNvSpPr/>
          <p:nvPr/>
        </p:nvSpPr>
        <p:spPr>
          <a:xfrm>
            <a:off x="9828440" y="3652818"/>
            <a:ext cx="7480935" cy="31849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28" dirty="0">
                <a:solidFill>
                  <a:srgbClr val="6B6588"/>
                </a:solidFill>
                <a:latin typeface="Poppins" pitchFamily="34" charset="0"/>
                <a:ea typeface="Poppins" pitchFamily="34" charset="-122"/>
                <a:cs typeface="Poppins" pitchFamily="34" charset="-120"/>
              </a:rPr>
              <a:t>REFLECT</a:t>
            </a:r>
            <a:endParaRPr lang="en-US" sz="1900" dirty="0"/>
          </a:p>
        </p:txBody>
      </p:sp>
      <p:sp>
        <p:nvSpPr>
          <p:cNvPr id="9" name="Text 7"/>
          <p:cNvSpPr/>
          <p:nvPr/>
        </p:nvSpPr>
        <p:spPr>
          <a:xfrm>
            <a:off x="9851394" y="4112504"/>
            <a:ext cx="6854096" cy="2155924"/>
          </a:xfrm>
          <a:prstGeom prst="rect">
            <a:avLst/>
          </a:prstGeom>
          <a:noFill/>
          <a:ln/>
        </p:spPr>
        <p:txBody>
          <a:bodyPr wrap="square" lIns="25400" tIns="25400" rIns="25400" bIns="25400" rtlCol="0" anchor="t">
            <a:noAutofit/>
          </a:bodyPr>
          <a:lstStyle/>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What additional themes came through in the questions section of my report?</a:t>
            </a:r>
            <a:endParaRPr lang="en-US" sz="2200" dirty="0"/>
          </a:p>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How does this feedback connect to, or contrast with, what my colour profile tells me?</a:t>
            </a:r>
            <a:endParaRPr lang="en-US" sz="2200" dirty="0"/>
          </a:p>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Is there a pattern across both layers? What is it pointing at?</a:t>
            </a:r>
            <a:endParaRPr lang="en-US" sz="2200" dirty="0"/>
          </a:p>
        </p:txBody>
      </p:sp>
      <p:sp>
        <p:nvSpPr>
          <p:cNvPr id="10" name="Text 8"/>
          <p:cNvSpPr/>
          <p:nvPr/>
        </p:nvSpPr>
        <p:spPr>
          <a:xfrm>
            <a:off x="1143000" y="9593610"/>
            <a:ext cx="2980358"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UNPACKING THE QUESTIONS</a:t>
            </a:r>
            <a:endParaRPr lang="en-US" sz="1200" dirty="0"/>
          </a:p>
        </p:txBody>
      </p:sp>
      <p:sp>
        <p:nvSpPr>
          <p:cNvPr id="11" name="Text 9"/>
          <p:cNvSpPr/>
          <p:nvPr/>
        </p:nvSpPr>
        <p:spPr>
          <a:xfrm>
            <a:off x="16519029" y="9593610"/>
            <a:ext cx="702171" cy="274290"/>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12 / 22</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869680"/>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FIVE</a:t>
            </a:r>
            <a:endParaRPr lang="en-US" sz="2100" dirty="0"/>
          </a:p>
        </p:txBody>
      </p:sp>
      <p:sp>
        <p:nvSpPr>
          <p:cNvPr id="3" name="Text 1"/>
          <p:cNvSpPr/>
          <p:nvPr/>
        </p:nvSpPr>
        <p:spPr>
          <a:xfrm>
            <a:off x="1143000" y="4625876"/>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Strengths </a:t>
            </a:r>
            <a:r>
              <a:rPr lang="en-US" sz="8700" b="1" kern="0" spc="-304" dirty="0">
                <a:solidFill>
                  <a:srgbClr val="FFFFFF"/>
                </a:solidFill>
                <a:latin typeface="Poppins" pitchFamily="34" charset="0"/>
                <a:ea typeface="Poppins" pitchFamily="34" charset="-122"/>
                <a:cs typeface="Poppins" pitchFamily="34" charset="-120"/>
              </a:rPr>
              <a:t>worth keeping.</a:t>
            </a:r>
            <a:endParaRPr lang="en-US" sz="8700" dirty="0"/>
          </a:p>
        </p:txBody>
      </p:sp>
      <p:sp>
        <p:nvSpPr>
          <p:cNvPr id="4" name="Text 2"/>
          <p:cNvSpPr/>
          <p:nvPr/>
        </p:nvSpPr>
        <p:spPr>
          <a:xfrm>
            <a:off x="1143000" y="5980212"/>
            <a:ext cx="5770156" cy="475208"/>
          </a:xfrm>
          <a:prstGeom prst="rect">
            <a:avLst/>
          </a:prstGeom>
          <a:noFill/>
          <a:ln/>
        </p:spPr>
        <p:txBody>
          <a:bodyPr wrap="square" lIns="25400" tIns="25400" rIns="25400" bIns="25400" rtlCol="0" anchor="t">
            <a:normAutofit fontScale="92500" lnSpcReduction="200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reflection</a:t>
            </a:r>
            <a:endParaRPr lang="en-US" sz="2550" dirty="0"/>
          </a:p>
        </p:txBody>
      </p:sp>
      <p:sp>
        <p:nvSpPr>
          <p:cNvPr id="5" name="Text 3"/>
          <p:cNvSpPr/>
          <p:nvPr/>
        </p:nvSpPr>
        <p:spPr>
          <a:xfrm>
            <a:off x="1143000" y="9593610"/>
            <a:ext cx="3014573"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STRENGTHS WORTH KEEPING</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D8FEC9C-039C-7846-59C0-824DA4AC871B}"/>
              </a:ext>
            </a:extLst>
          </p:cNvPr>
          <p:cNvPicPr>
            <a:picLocks noChangeAspect="1"/>
          </p:cNvPicPr>
          <p:nvPr/>
        </p:nvPicPr>
        <p:blipFill>
          <a:blip r:embed="rId3"/>
          <a:stretch/>
        </p:blipFill>
        <p:spPr>
          <a:xfrm>
            <a:off x="6523194" y="3544120"/>
            <a:ext cx="5560359" cy="5560359"/>
          </a:xfrm>
          <a:prstGeom prst="rect">
            <a:avLst/>
          </a:prstGeom>
        </p:spPr>
      </p:pic>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5 · STRENGTHS WORTH KEEPING</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Before we look at what to change, </a:t>
            </a:r>
          </a:p>
          <a:p>
            <a:pPr marL="0" indent="0" algn="l">
              <a:lnSpc>
                <a:spcPct val="95000"/>
              </a:lnSpc>
              <a:buNone/>
            </a:pPr>
            <a:r>
              <a:rPr lang="en-US" sz="5000" b="1" kern="0" spc="-147" dirty="0">
                <a:blipFill>
                  <a:blip r:embed="rId4"/>
                  <a:stretch>
                    <a:fillRect/>
                  </a:stretch>
                </a:blipFill>
                <a:latin typeface="Poppins" pitchFamily="34" charset="0"/>
                <a:ea typeface="Poppins" pitchFamily="34" charset="-122"/>
                <a:cs typeface="Poppins" pitchFamily="34" charset="-120"/>
              </a:rPr>
              <a:t>what is genuinely working</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grpSp>
        <p:nvGrpSpPr>
          <p:cNvPr id="25" name="Group 24">
            <a:extLst>
              <a:ext uri="{FF2B5EF4-FFF2-40B4-BE49-F238E27FC236}">
                <a16:creationId xmlns:a16="http://schemas.microsoft.com/office/drawing/2014/main" id="{DA1241A4-2897-A5E1-5D25-DB9FC715CC16}"/>
              </a:ext>
            </a:extLst>
          </p:cNvPr>
          <p:cNvGrpSpPr/>
          <p:nvPr/>
        </p:nvGrpSpPr>
        <p:grpSpPr>
          <a:xfrm>
            <a:off x="11189325" y="3429821"/>
            <a:ext cx="3803333" cy="2560719"/>
            <a:chOff x="1143000" y="3948708"/>
            <a:chExt cx="3803333" cy="3264694"/>
          </a:xfrm>
          <a:effectLst>
            <a:outerShdw blurRad="77237" algn="ctr" rotWithShape="0">
              <a:prstClr val="black">
                <a:alpha val="40000"/>
              </a:prstClr>
            </a:outerShdw>
          </a:effectLst>
        </p:grpSpPr>
        <p:sp>
          <p:nvSpPr>
            <p:cNvPr id="5" name="Shape 3"/>
            <p:cNvSpPr/>
            <p:nvPr/>
          </p:nvSpPr>
          <p:spPr>
            <a:xfrm>
              <a:off x="1143000" y="3948708"/>
              <a:ext cx="3800475" cy="3264694"/>
            </a:xfrm>
            <a:prstGeom prst="roundRect">
              <a:avLst>
                <a:gd name="adj" fmla="val 583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6" name="Text 4"/>
            <p:cNvSpPr/>
            <p:nvPr/>
          </p:nvSpPr>
          <p:spPr>
            <a:xfrm>
              <a:off x="1457325" y="4095408"/>
              <a:ext cx="3489008" cy="48101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90" dirty="0">
                  <a:solidFill>
                    <a:srgbClr val="E84427"/>
                  </a:solidFill>
                  <a:latin typeface="Poppins" pitchFamily="34" charset="0"/>
                  <a:ea typeface="Poppins" pitchFamily="34" charset="-122"/>
                  <a:cs typeface="Poppins" pitchFamily="34" charset="-120"/>
                </a:rPr>
                <a:t>RED</a:t>
              </a:r>
              <a:endParaRPr lang="en-US" sz="1900" dirty="0"/>
            </a:p>
          </p:txBody>
        </p:sp>
        <p:sp>
          <p:nvSpPr>
            <p:cNvPr id="7" name="Text 5"/>
            <p:cNvSpPr/>
            <p:nvPr/>
          </p:nvSpPr>
          <p:spPr>
            <a:xfrm>
              <a:off x="1485508" y="4709770"/>
              <a:ext cx="3414713" cy="1983581"/>
            </a:xfrm>
            <a:prstGeom prst="rect">
              <a:avLst/>
            </a:prstGeom>
            <a:noFill/>
            <a:ln/>
          </p:spPr>
          <p:txBody>
            <a:bodyPr wrap="square" lIns="25400" tIns="25400" rIns="25400" bIns="25400" rtlCol="0" anchor="t">
              <a:noAutofit/>
            </a:bodyPr>
            <a:lstStyle/>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Driven</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Competitive</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Results-focused</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Strategic</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Assertive</a:t>
              </a:r>
              <a:endParaRPr lang="en-US" sz="1900" dirty="0"/>
            </a:p>
          </p:txBody>
        </p:sp>
      </p:grpSp>
      <p:grpSp>
        <p:nvGrpSpPr>
          <p:cNvPr id="24" name="Group 23">
            <a:extLst>
              <a:ext uri="{FF2B5EF4-FFF2-40B4-BE49-F238E27FC236}">
                <a16:creationId xmlns:a16="http://schemas.microsoft.com/office/drawing/2014/main" id="{97AB6557-D37D-9E9F-9AA2-5795CC040738}"/>
              </a:ext>
            </a:extLst>
          </p:cNvPr>
          <p:cNvGrpSpPr/>
          <p:nvPr/>
        </p:nvGrpSpPr>
        <p:grpSpPr>
          <a:xfrm>
            <a:off x="11195489" y="6549539"/>
            <a:ext cx="3803333" cy="2560719"/>
            <a:chOff x="5210175" y="3948708"/>
            <a:chExt cx="3803333" cy="3264694"/>
          </a:xfrm>
          <a:effectLst>
            <a:outerShdw blurRad="77237" algn="ctr" rotWithShape="0">
              <a:prstClr val="black">
                <a:alpha val="40000"/>
              </a:prstClr>
            </a:outerShdw>
          </a:effectLst>
        </p:grpSpPr>
        <p:sp>
          <p:nvSpPr>
            <p:cNvPr id="8" name="Shape 6"/>
            <p:cNvSpPr/>
            <p:nvPr/>
          </p:nvSpPr>
          <p:spPr>
            <a:xfrm>
              <a:off x="5210175" y="3948708"/>
              <a:ext cx="3800475" cy="3264694"/>
            </a:xfrm>
            <a:prstGeom prst="roundRect">
              <a:avLst>
                <a:gd name="adj" fmla="val 583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9" name="Text 7"/>
            <p:cNvSpPr/>
            <p:nvPr/>
          </p:nvSpPr>
          <p:spPr>
            <a:xfrm>
              <a:off x="5524500" y="4026833"/>
              <a:ext cx="3489008" cy="48101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90" dirty="0">
                  <a:solidFill>
                    <a:srgbClr val="FED507"/>
                  </a:solidFill>
                  <a:latin typeface="Poppins" pitchFamily="34" charset="0"/>
                  <a:ea typeface="Poppins" pitchFamily="34" charset="-122"/>
                  <a:cs typeface="Poppins" pitchFamily="34" charset="-120"/>
                </a:rPr>
                <a:t>YELLOW</a:t>
              </a:r>
              <a:endParaRPr lang="en-US" sz="1900" dirty="0">
                <a:solidFill>
                  <a:srgbClr val="FED507"/>
                </a:solidFill>
              </a:endParaRPr>
            </a:p>
          </p:txBody>
        </p:sp>
        <p:sp>
          <p:nvSpPr>
            <p:cNvPr id="10" name="Text 8"/>
            <p:cNvSpPr/>
            <p:nvPr/>
          </p:nvSpPr>
          <p:spPr>
            <a:xfrm>
              <a:off x="5552683" y="4641195"/>
              <a:ext cx="3414713" cy="1983581"/>
            </a:xfrm>
            <a:prstGeom prst="rect">
              <a:avLst/>
            </a:prstGeom>
            <a:noFill/>
            <a:ln/>
          </p:spPr>
          <p:txBody>
            <a:bodyPr wrap="square" lIns="25400" tIns="25400" rIns="25400" bIns="25400" rtlCol="0" anchor="t">
              <a:noAutofit/>
            </a:bodyPr>
            <a:lstStyle/>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Social</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Enthusiastic</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Optimistic</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Engaging</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Spontaneous</a:t>
              </a:r>
              <a:endParaRPr lang="en-US" sz="1900" dirty="0"/>
            </a:p>
          </p:txBody>
        </p:sp>
      </p:grpSp>
      <p:grpSp>
        <p:nvGrpSpPr>
          <p:cNvPr id="23" name="Group 22">
            <a:extLst>
              <a:ext uri="{FF2B5EF4-FFF2-40B4-BE49-F238E27FC236}">
                <a16:creationId xmlns:a16="http://schemas.microsoft.com/office/drawing/2014/main" id="{2DB6F3D3-76B9-75CB-EF54-07D514AFEB2D}"/>
              </a:ext>
            </a:extLst>
          </p:cNvPr>
          <p:cNvGrpSpPr/>
          <p:nvPr/>
        </p:nvGrpSpPr>
        <p:grpSpPr>
          <a:xfrm>
            <a:off x="3402358" y="6630223"/>
            <a:ext cx="3803333" cy="2560719"/>
            <a:chOff x="9277350" y="3948708"/>
            <a:chExt cx="3803333" cy="3264694"/>
          </a:xfrm>
          <a:effectLst>
            <a:outerShdw blurRad="77237" algn="ctr" rotWithShape="0">
              <a:prstClr val="black">
                <a:alpha val="40000"/>
              </a:prstClr>
            </a:outerShdw>
          </a:effectLst>
        </p:grpSpPr>
        <p:sp>
          <p:nvSpPr>
            <p:cNvPr id="11" name="Shape 9"/>
            <p:cNvSpPr/>
            <p:nvPr/>
          </p:nvSpPr>
          <p:spPr>
            <a:xfrm>
              <a:off x="9277350" y="3948708"/>
              <a:ext cx="3800475" cy="3264694"/>
            </a:xfrm>
            <a:prstGeom prst="roundRect">
              <a:avLst>
                <a:gd name="adj" fmla="val 583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2" name="Text 10"/>
            <p:cNvSpPr/>
            <p:nvPr/>
          </p:nvSpPr>
          <p:spPr>
            <a:xfrm>
              <a:off x="9591675" y="3992546"/>
              <a:ext cx="3489008" cy="48101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90" dirty="0">
                  <a:solidFill>
                    <a:srgbClr val="6B8A1A"/>
                  </a:solidFill>
                  <a:latin typeface="Poppins" pitchFamily="34" charset="0"/>
                  <a:ea typeface="Poppins" pitchFamily="34" charset="-122"/>
                  <a:cs typeface="Poppins" pitchFamily="34" charset="-120"/>
                </a:rPr>
                <a:t>GREEN</a:t>
              </a:r>
              <a:endParaRPr lang="en-US" sz="1900" dirty="0"/>
            </a:p>
          </p:txBody>
        </p:sp>
        <p:sp>
          <p:nvSpPr>
            <p:cNvPr id="13" name="Text 11"/>
            <p:cNvSpPr/>
            <p:nvPr/>
          </p:nvSpPr>
          <p:spPr>
            <a:xfrm>
              <a:off x="9619858" y="4606907"/>
              <a:ext cx="3414713" cy="1983581"/>
            </a:xfrm>
            <a:prstGeom prst="rect">
              <a:avLst/>
            </a:prstGeom>
            <a:noFill/>
            <a:ln/>
          </p:spPr>
          <p:txBody>
            <a:bodyPr wrap="square" lIns="25400" tIns="25400" rIns="25400" bIns="25400" rtlCol="0" anchor="t">
              <a:noAutofit/>
            </a:bodyPr>
            <a:lstStyle/>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Supportive</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Patient</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Cooperative</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Steady</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Empathetic</a:t>
              </a:r>
              <a:endParaRPr lang="en-US" sz="1900" dirty="0"/>
            </a:p>
          </p:txBody>
        </p:sp>
      </p:grpSp>
      <p:grpSp>
        <p:nvGrpSpPr>
          <p:cNvPr id="22" name="Group 21">
            <a:extLst>
              <a:ext uri="{FF2B5EF4-FFF2-40B4-BE49-F238E27FC236}">
                <a16:creationId xmlns:a16="http://schemas.microsoft.com/office/drawing/2014/main" id="{546E85B5-FCD3-B2C3-2183-9904412FFB3D}"/>
              </a:ext>
            </a:extLst>
          </p:cNvPr>
          <p:cNvGrpSpPr/>
          <p:nvPr/>
        </p:nvGrpSpPr>
        <p:grpSpPr>
          <a:xfrm>
            <a:off x="3489203" y="3429821"/>
            <a:ext cx="3803333" cy="2560719"/>
            <a:chOff x="13344525" y="3948708"/>
            <a:chExt cx="3803333" cy="3264694"/>
          </a:xfrm>
          <a:effectLst>
            <a:outerShdw blurRad="77237" algn="ctr" rotWithShape="0">
              <a:prstClr val="black">
                <a:alpha val="40000"/>
              </a:prstClr>
            </a:outerShdw>
          </a:effectLst>
        </p:grpSpPr>
        <p:sp>
          <p:nvSpPr>
            <p:cNvPr id="14" name="Shape 12"/>
            <p:cNvSpPr/>
            <p:nvPr/>
          </p:nvSpPr>
          <p:spPr>
            <a:xfrm>
              <a:off x="13344525" y="3948708"/>
              <a:ext cx="3800475" cy="3264694"/>
            </a:xfrm>
            <a:prstGeom prst="roundRect">
              <a:avLst>
                <a:gd name="adj" fmla="val 583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5" name="Text 13"/>
            <p:cNvSpPr/>
            <p:nvPr/>
          </p:nvSpPr>
          <p:spPr>
            <a:xfrm>
              <a:off x="13658850" y="4095408"/>
              <a:ext cx="3489008" cy="48101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90" dirty="0">
                  <a:solidFill>
                    <a:srgbClr val="2DAAE2"/>
                  </a:solidFill>
                  <a:latin typeface="Poppins" pitchFamily="34" charset="0"/>
                  <a:ea typeface="Poppins" pitchFamily="34" charset="-122"/>
                  <a:cs typeface="Poppins" pitchFamily="34" charset="-120"/>
                </a:rPr>
                <a:t>BLUE</a:t>
              </a:r>
              <a:endParaRPr lang="en-US" sz="1900" dirty="0"/>
            </a:p>
          </p:txBody>
        </p:sp>
        <p:sp>
          <p:nvSpPr>
            <p:cNvPr id="16" name="Text 14"/>
            <p:cNvSpPr/>
            <p:nvPr/>
          </p:nvSpPr>
          <p:spPr>
            <a:xfrm>
              <a:off x="13687033" y="4709770"/>
              <a:ext cx="3414713" cy="1983581"/>
            </a:xfrm>
            <a:prstGeom prst="rect">
              <a:avLst/>
            </a:prstGeom>
            <a:noFill/>
            <a:ln/>
          </p:spPr>
          <p:txBody>
            <a:bodyPr wrap="square" lIns="25400" tIns="25400" rIns="25400" bIns="25400" rtlCol="0" anchor="t">
              <a:noAutofit/>
            </a:bodyPr>
            <a:lstStyle/>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Analytical</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Precise</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Detail-oriented</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Thorough</a:t>
              </a:r>
              <a:endParaRPr lang="en-US" sz="1900" dirty="0"/>
            </a:p>
            <a:p>
              <a:pPr marL="342900" indent="-342900" algn="l">
                <a:lnSpc>
                  <a:spcPct val="125000"/>
                </a:lnSpc>
                <a:buFont typeface="Arial" panose="020B0604020202020204" pitchFamily="34" charset="0"/>
                <a:buChar char="•"/>
              </a:pPr>
              <a:r>
                <a:rPr lang="en-US" sz="1900" dirty="0">
                  <a:solidFill>
                    <a:srgbClr val="0F0B2E"/>
                  </a:solidFill>
                  <a:latin typeface="Poppins" pitchFamily="34" charset="0"/>
                  <a:ea typeface="Poppins" pitchFamily="34" charset="-122"/>
                  <a:cs typeface="Poppins" pitchFamily="34" charset="-120"/>
                </a:rPr>
                <a:t>Questioning</a:t>
              </a:r>
              <a:endParaRPr lang="en-US" sz="1900" dirty="0"/>
            </a:p>
          </p:txBody>
        </p:sp>
      </p:grpSp>
      <p:sp>
        <p:nvSpPr>
          <p:cNvPr id="18" name="Text 16"/>
          <p:cNvSpPr/>
          <p:nvPr/>
        </p:nvSpPr>
        <p:spPr>
          <a:xfrm>
            <a:off x="1143000" y="9593610"/>
            <a:ext cx="3014573"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STRENGTHS WORTH KEEPING</a:t>
            </a:r>
            <a:endParaRPr lang="en-US" sz="1200" dirty="0"/>
          </a:p>
        </p:txBody>
      </p:sp>
      <p:sp>
        <p:nvSpPr>
          <p:cNvPr id="4" name="Text 15">
            <a:extLst>
              <a:ext uri="{FF2B5EF4-FFF2-40B4-BE49-F238E27FC236}">
                <a16:creationId xmlns:a16="http://schemas.microsoft.com/office/drawing/2014/main" id="{6470EB75-CE76-B158-9CD3-35C139A8223B}"/>
              </a:ext>
            </a:extLst>
          </p:cNvPr>
          <p:cNvSpPr/>
          <p:nvPr/>
        </p:nvSpPr>
        <p:spPr>
          <a:xfrm>
            <a:off x="12600442" y="709127"/>
            <a:ext cx="4661191" cy="1105872"/>
          </a:xfrm>
          <a:prstGeom prst="rect">
            <a:avLst/>
          </a:prstGeom>
          <a:noFill/>
          <a:ln/>
        </p:spPr>
        <p:txBody>
          <a:bodyPr wrap="square" lIns="25400" tIns="25400" rIns="25400" bIns="25400" rtlCol="0" anchor="t">
            <a:noAutofit/>
          </a:bodyPr>
          <a:lstStyle/>
          <a:p>
            <a:pPr marL="0" indent="0" algn="l">
              <a:lnSpc>
                <a:spcPct val="150000"/>
              </a:lnSpc>
              <a:buNone/>
            </a:pPr>
            <a:endParaRPr lang="en-US"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651052"/>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SIX</a:t>
            </a:r>
            <a:endParaRPr lang="en-US" sz="2100" dirty="0"/>
          </a:p>
        </p:txBody>
      </p:sp>
      <p:sp>
        <p:nvSpPr>
          <p:cNvPr id="3" name="Text 1"/>
          <p:cNvSpPr/>
          <p:nvPr/>
        </p:nvSpPr>
        <p:spPr>
          <a:xfrm>
            <a:off x="1143000" y="4407247"/>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Choosing what to </a:t>
            </a:r>
            <a:r>
              <a:rPr lang="en-US" sz="8700" b="1" kern="0" spc="-304"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change</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2999" y="5761583"/>
            <a:ext cx="11985171" cy="912316"/>
          </a:xfrm>
          <a:prstGeom prst="rect">
            <a:avLst/>
          </a:prstGeom>
          <a:noFill/>
          <a:ln/>
        </p:spPr>
        <p:txBody>
          <a:bodyPr wrap="square" lIns="25400" tIns="25400" rIns="25400" bIns="25400" rtlCol="0" anchor="t">
            <a:normAutofit/>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reflection and feedforward</a:t>
            </a:r>
            <a:endParaRPr lang="en-US" sz="2550" dirty="0"/>
          </a:p>
        </p:txBody>
      </p:sp>
      <p:sp>
        <p:nvSpPr>
          <p:cNvPr id="5" name="Text 3"/>
          <p:cNvSpPr/>
          <p:nvPr/>
        </p:nvSpPr>
        <p:spPr>
          <a:xfrm>
            <a:off x="1143000" y="9593610"/>
            <a:ext cx="3141285"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CHOOSING WHAT TO CHANGE</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6 · CHOOSING WHAT TO CHANGE</a:t>
            </a:r>
            <a:endParaRPr lang="en-US" sz="1650" dirty="0"/>
          </a:p>
        </p:txBody>
      </p:sp>
      <p:sp>
        <p:nvSpPr>
          <p:cNvPr id="3" name="Text 1"/>
          <p:cNvSpPr/>
          <p:nvPr/>
        </p:nvSpPr>
        <p:spPr>
          <a:xfrm>
            <a:off x="1143000" y="1543943"/>
            <a:ext cx="16482060" cy="1051322"/>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Not everything needs to become </a:t>
            </a:r>
          </a:p>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a development goal. Choose what is </a:t>
            </a:r>
            <a:r>
              <a:rPr lang="en-US" sz="5000" b="1" kern="0" spc="-147"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genuine</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sp>
        <p:nvSpPr>
          <p:cNvPr id="4" name="Shape 2"/>
          <p:cNvSpPr/>
          <p:nvPr/>
        </p:nvSpPr>
        <p:spPr>
          <a:xfrm>
            <a:off x="1143000" y="4597747"/>
            <a:ext cx="5105400" cy="3343870"/>
          </a:xfrm>
          <a:prstGeom prst="roundRect">
            <a:avLst>
              <a:gd name="adj" fmla="val 5697"/>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5" name="Text 3"/>
          <p:cNvSpPr/>
          <p:nvPr/>
        </p:nvSpPr>
        <p:spPr>
          <a:xfrm>
            <a:off x="1533525" y="4741744"/>
            <a:ext cx="4756785" cy="244673"/>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31" dirty="0">
                <a:solidFill>
                  <a:srgbClr val="6B6588"/>
                </a:solidFill>
                <a:latin typeface="Poppins" pitchFamily="34" charset="0"/>
                <a:ea typeface="Poppins" pitchFamily="34" charset="-122"/>
                <a:cs typeface="Poppins" pitchFamily="34" charset="-120"/>
              </a:rPr>
              <a:t>OPTION ONE</a:t>
            </a:r>
            <a:endParaRPr lang="en-US" sz="1900" dirty="0"/>
          </a:p>
        </p:txBody>
      </p:sp>
      <p:sp>
        <p:nvSpPr>
          <p:cNvPr id="6" name="Text 4"/>
          <p:cNvSpPr/>
          <p:nvPr/>
        </p:nvSpPr>
        <p:spPr>
          <a:xfrm>
            <a:off x="1533525" y="5480596"/>
            <a:ext cx="4756785" cy="5715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200" b="1" kern="0" spc="-126"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Dial up</a:t>
            </a:r>
            <a:endParaRPr lang="en-US" sz="4200" dirty="0"/>
          </a:p>
        </p:txBody>
      </p:sp>
      <p:sp>
        <p:nvSpPr>
          <p:cNvPr id="7" name="Text 5"/>
          <p:cNvSpPr/>
          <p:nvPr/>
        </p:nvSpPr>
        <p:spPr>
          <a:xfrm>
            <a:off x="1533525" y="6223546"/>
            <a:ext cx="4454081" cy="756047"/>
          </a:xfrm>
          <a:prstGeom prst="rect">
            <a:avLst/>
          </a:prstGeom>
          <a:noFill/>
          <a:ln/>
        </p:spPr>
        <p:txBody>
          <a:bodyPr wrap="square" lIns="25400" tIns="25400" rIns="25400" bIns="25400" rtlCol="0" anchor="t">
            <a:noAutofit/>
          </a:bodyPr>
          <a:lstStyle/>
          <a:p>
            <a:pPr marL="0" indent="0" algn="l">
              <a:buNone/>
            </a:pPr>
            <a:r>
              <a:rPr lang="en-US" sz="2200" dirty="0">
                <a:solidFill>
                  <a:srgbClr val="3D365C"/>
                </a:solidFill>
                <a:latin typeface="Poppins" pitchFamily="34" charset="0"/>
                <a:ea typeface="Poppins" pitchFamily="34" charset="-122"/>
                <a:cs typeface="Poppins" pitchFamily="34" charset="-120"/>
              </a:rPr>
              <a:t>Bring more of this energy. It may be there but not landing.</a:t>
            </a:r>
            <a:endParaRPr lang="en-US" sz="2200" dirty="0"/>
          </a:p>
        </p:txBody>
      </p:sp>
      <p:sp>
        <p:nvSpPr>
          <p:cNvPr id="8" name="Shape 6"/>
          <p:cNvSpPr/>
          <p:nvPr/>
        </p:nvSpPr>
        <p:spPr>
          <a:xfrm>
            <a:off x="6591300" y="4597747"/>
            <a:ext cx="5105400" cy="3343870"/>
          </a:xfrm>
          <a:prstGeom prst="roundRect">
            <a:avLst>
              <a:gd name="adj" fmla="val 5697"/>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9" name="Text 7"/>
          <p:cNvSpPr/>
          <p:nvPr/>
        </p:nvSpPr>
        <p:spPr>
          <a:xfrm>
            <a:off x="6981825" y="4741744"/>
            <a:ext cx="4756785" cy="244673"/>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31" dirty="0">
                <a:solidFill>
                  <a:srgbClr val="6B6588"/>
                </a:solidFill>
                <a:latin typeface="Poppins" pitchFamily="34" charset="0"/>
                <a:ea typeface="Poppins" pitchFamily="34" charset="-122"/>
                <a:cs typeface="Poppins" pitchFamily="34" charset="-120"/>
              </a:rPr>
              <a:t>OPTION TWO</a:t>
            </a:r>
            <a:endParaRPr lang="en-US" sz="1900" dirty="0"/>
          </a:p>
        </p:txBody>
      </p:sp>
      <p:sp>
        <p:nvSpPr>
          <p:cNvPr id="10" name="Text 8"/>
          <p:cNvSpPr/>
          <p:nvPr/>
        </p:nvSpPr>
        <p:spPr>
          <a:xfrm>
            <a:off x="6981825" y="5480596"/>
            <a:ext cx="4756785" cy="5715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200" b="1" kern="0" spc="-126"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Dial back</a:t>
            </a:r>
            <a:endParaRPr lang="en-US" sz="4200" dirty="0"/>
          </a:p>
        </p:txBody>
      </p:sp>
      <p:sp>
        <p:nvSpPr>
          <p:cNvPr id="11" name="Text 9"/>
          <p:cNvSpPr/>
          <p:nvPr/>
        </p:nvSpPr>
        <p:spPr>
          <a:xfrm>
            <a:off x="6981825" y="6223546"/>
            <a:ext cx="4454081" cy="756047"/>
          </a:xfrm>
          <a:prstGeom prst="rect">
            <a:avLst/>
          </a:prstGeom>
          <a:noFill/>
          <a:ln/>
        </p:spPr>
        <p:txBody>
          <a:bodyPr wrap="square" lIns="25400" tIns="25400" rIns="25400" bIns="25400" rtlCol="0" anchor="t">
            <a:noAutofit/>
          </a:bodyPr>
          <a:lstStyle/>
          <a:p>
            <a:pPr marL="0" indent="0" algn="l">
              <a:buNone/>
            </a:pPr>
            <a:r>
              <a:rPr lang="en-US" sz="2200" dirty="0">
                <a:solidFill>
                  <a:srgbClr val="3D365C"/>
                </a:solidFill>
                <a:latin typeface="Poppins" pitchFamily="34" charset="0"/>
                <a:ea typeface="Poppins" pitchFamily="34" charset="-122"/>
                <a:cs typeface="Poppins" pitchFamily="34" charset="-120"/>
              </a:rPr>
              <a:t>This energy may be overplayed or landing harder than intended.</a:t>
            </a:r>
            <a:endParaRPr lang="en-US" sz="2200" dirty="0"/>
          </a:p>
        </p:txBody>
      </p:sp>
      <p:sp>
        <p:nvSpPr>
          <p:cNvPr id="12" name="Shape 10"/>
          <p:cNvSpPr/>
          <p:nvPr/>
        </p:nvSpPr>
        <p:spPr>
          <a:xfrm>
            <a:off x="12039600" y="4597747"/>
            <a:ext cx="5105400" cy="3343870"/>
          </a:xfrm>
          <a:prstGeom prst="roundRect">
            <a:avLst>
              <a:gd name="adj" fmla="val 5697"/>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3" name="Text 11"/>
          <p:cNvSpPr/>
          <p:nvPr/>
        </p:nvSpPr>
        <p:spPr>
          <a:xfrm>
            <a:off x="12430125" y="4741744"/>
            <a:ext cx="4756785" cy="244673"/>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31" dirty="0">
                <a:solidFill>
                  <a:srgbClr val="6B6588"/>
                </a:solidFill>
                <a:latin typeface="Poppins" pitchFamily="34" charset="0"/>
                <a:ea typeface="Poppins" pitchFamily="34" charset="-122"/>
                <a:cs typeface="Poppins" pitchFamily="34" charset="-120"/>
              </a:rPr>
              <a:t>OPTION THREE</a:t>
            </a:r>
            <a:endParaRPr lang="en-US" sz="1900" dirty="0"/>
          </a:p>
        </p:txBody>
      </p:sp>
      <p:sp>
        <p:nvSpPr>
          <p:cNvPr id="14" name="Text 12"/>
          <p:cNvSpPr/>
          <p:nvPr/>
        </p:nvSpPr>
        <p:spPr>
          <a:xfrm>
            <a:off x="12430125" y="5480596"/>
            <a:ext cx="4454081" cy="11049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4200" b="1" kern="0" spc="-126"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Deploy more deliberately</a:t>
            </a:r>
            <a:endParaRPr lang="en-US" sz="4200" dirty="0"/>
          </a:p>
        </p:txBody>
      </p:sp>
      <p:sp>
        <p:nvSpPr>
          <p:cNvPr id="15" name="Text 13"/>
          <p:cNvSpPr/>
          <p:nvPr/>
        </p:nvSpPr>
        <p:spPr>
          <a:xfrm>
            <a:off x="12430125" y="6756946"/>
            <a:ext cx="4454081" cy="756047"/>
          </a:xfrm>
          <a:prstGeom prst="rect">
            <a:avLst/>
          </a:prstGeom>
          <a:noFill/>
          <a:ln/>
        </p:spPr>
        <p:txBody>
          <a:bodyPr wrap="square" lIns="25400" tIns="25400" rIns="25400" bIns="25400" rtlCol="0" anchor="t">
            <a:noAutofit/>
          </a:bodyPr>
          <a:lstStyle/>
          <a:p>
            <a:pPr marL="0" indent="0" algn="l">
              <a:buNone/>
            </a:pPr>
            <a:r>
              <a:rPr lang="en-US" sz="2200" dirty="0">
                <a:solidFill>
                  <a:srgbClr val="3D365C"/>
                </a:solidFill>
                <a:latin typeface="Poppins" pitchFamily="34" charset="0"/>
                <a:ea typeface="Poppins" pitchFamily="34" charset="-122"/>
                <a:cs typeface="Poppins" pitchFamily="34" charset="-120"/>
              </a:rPr>
              <a:t>The energy is there. Use it with more intention in specific contexts.</a:t>
            </a:r>
            <a:endParaRPr lang="en-US" sz="2200" dirty="0"/>
          </a:p>
        </p:txBody>
      </p:sp>
      <p:sp>
        <p:nvSpPr>
          <p:cNvPr id="16" name="Text 14"/>
          <p:cNvSpPr/>
          <p:nvPr/>
        </p:nvSpPr>
        <p:spPr>
          <a:xfrm>
            <a:off x="1143000" y="9593610"/>
            <a:ext cx="3141285"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CHOOSING WHAT TO CHANGE</a:t>
            </a:r>
            <a:endParaRPr lang="en-US" sz="1200" dirty="0"/>
          </a:p>
        </p:txBody>
      </p:sp>
      <p:sp>
        <p:nvSpPr>
          <p:cNvPr id="17" name="Text 15"/>
          <p:cNvSpPr/>
          <p:nvPr/>
        </p:nvSpPr>
        <p:spPr>
          <a:xfrm>
            <a:off x="16510099" y="9593610"/>
            <a:ext cx="711101" cy="274290"/>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16 / 22</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EXERCISE</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The </a:t>
            </a:r>
            <a:r>
              <a:rPr lang="en-US" sz="5000" b="1" kern="0" spc="-147"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feedforward </a:t>
            </a:r>
            <a:r>
              <a:rPr lang="en-US" sz="5000" b="1" kern="0" spc="-147" dirty="0">
                <a:solidFill>
                  <a:srgbClr val="0F0B2E"/>
                </a:solidFill>
                <a:latin typeface="Poppins" pitchFamily="34" charset="0"/>
                <a:ea typeface="Poppins" pitchFamily="34" charset="-122"/>
                <a:cs typeface="Poppins" pitchFamily="34" charset="-120"/>
              </a:rPr>
              <a:t>exercise.</a:t>
            </a:r>
            <a:endParaRPr lang="en-US" sz="5000" dirty="0"/>
          </a:p>
        </p:txBody>
      </p:sp>
      <p:sp>
        <p:nvSpPr>
          <p:cNvPr id="4" name="Shape 2"/>
          <p:cNvSpPr/>
          <p:nvPr/>
        </p:nvSpPr>
        <p:spPr>
          <a:xfrm>
            <a:off x="1143000" y="3068446"/>
            <a:ext cx="571500" cy="571500"/>
          </a:xfrm>
          <a:prstGeom prst="ellipse">
            <a:avLst/>
          </a:prstGeom>
          <a:solidFill>
            <a:srgbClr val="0F0B2E"/>
          </a:solidFill>
          <a:ln/>
        </p:spPr>
        <p:txBody>
          <a:bodyPr/>
          <a:lstStyle/>
          <a:p>
            <a:endParaRPr lang="en-GB"/>
          </a:p>
        </p:txBody>
      </p:sp>
      <p:sp>
        <p:nvSpPr>
          <p:cNvPr id="5" name="Text 3"/>
          <p:cNvSpPr/>
          <p:nvPr/>
        </p:nvSpPr>
        <p:spPr>
          <a:xfrm>
            <a:off x="1104900" y="2996948"/>
            <a:ext cx="647700" cy="609600"/>
          </a:xfrm>
          <a:prstGeom prst="rect">
            <a:avLst/>
          </a:prstGeom>
          <a:noFill/>
          <a:ln/>
        </p:spPr>
        <p:txBody>
          <a:bodyPr wrap="square" lIns="25400" tIns="25400" rIns="25400" bIns="25400" rtlCol="0" anchor="ctr">
            <a:normAutofit/>
          </a:bodyPr>
          <a:lstStyle/>
          <a:p>
            <a:pPr marL="0" indent="0" algn="ctr">
              <a:lnSpc>
                <a:spcPct val="155000"/>
              </a:lnSpc>
              <a:buNone/>
            </a:pPr>
            <a:r>
              <a:rPr lang="en-US" sz="1800" b="1" dirty="0">
                <a:solidFill>
                  <a:srgbClr val="FDFCF9"/>
                </a:solidFill>
                <a:latin typeface="Poppins" pitchFamily="34" charset="0"/>
                <a:ea typeface="Poppins" pitchFamily="34" charset="-122"/>
                <a:cs typeface="Poppins" pitchFamily="34" charset="-120"/>
              </a:rPr>
              <a:t>1</a:t>
            </a:r>
            <a:endParaRPr lang="en-US" sz="1800" dirty="0"/>
          </a:p>
        </p:txBody>
      </p:sp>
      <p:sp>
        <p:nvSpPr>
          <p:cNvPr id="6" name="Text 4"/>
          <p:cNvSpPr/>
          <p:nvPr/>
        </p:nvSpPr>
        <p:spPr>
          <a:xfrm>
            <a:off x="1943100" y="3096960"/>
            <a:ext cx="7148438" cy="409575"/>
          </a:xfrm>
          <a:prstGeom prst="rect">
            <a:avLst/>
          </a:prstGeom>
          <a:noFill/>
          <a:ln/>
        </p:spPr>
        <p:txBody>
          <a:bodyPr wrap="square" lIns="25400" tIns="25400" rIns="25400" bIns="25400" rtlCol="0" anchor="t">
            <a:noAutofit/>
          </a:bodyPr>
          <a:lstStyle/>
          <a:p>
            <a:pPr marL="0" indent="0" algn="l">
              <a:lnSpc>
                <a:spcPct val="130000"/>
              </a:lnSpc>
              <a:buNone/>
            </a:pPr>
            <a:r>
              <a:rPr lang="en-US" sz="2500" dirty="0">
                <a:solidFill>
                  <a:srgbClr val="0F0B2E"/>
                </a:solidFill>
                <a:latin typeface="Poppins" pitchFamily="34" charset="0"/>
                <a:ea typeface="Poppins" pitchFamily="34" charset="-122"/>
                <a:cs typeface="Poppins" pitchFamily="34" charset="-120"/>
              </a:rPr>
              <a:t>Choose </a:t>
            </a:r>
            <a:r>
              <a:rPr lang="en-US" sz="2500" b="1" dirty="0">
                <a:solidFill>
                  <a:srgbClr val="0F0B2E"/>
                </a:solidFill>
                <a:latin typeface="Poppins" pitchFamily="34" charset="0"/>
                <a:ea typeface="Poppins" pitchFamily="34" charset="-122"/>
                <a:cs typeface="Poppins" pitchFamily="34" charset="-120"/>
              </a:rPr>
              <a:t>one behaviour </a:t>
            </a:r>
            <a:r>
              <a:rPr lang="en-US" sz="2500" dirty="0">
                <a:solidFill>
                  <a:srgbClr val="0F0B2E"/>
                </a:solidFill>
                <a:latin typeface="Poppins" pitchFamily="34" charset="0"/>
                <a:ea typeface="Poppins" pitchFamily="34" charset="-122"/>
                <a:cs typeface="Poppins" pitchFamily="34" charset="-120"/>
              </a:rPr>
              <a:t>you want to develop.</a:t>
            </a:r>
            <a:endParaRPr lang="en-US" sz="2500" dirty="0"/>
          </a:p>
        </p:txBody>
      </p:sp>
      <p:sp>
        <p:nvSpPr>
          <p:cNvPr id="7" name="Shape 5"/>
          <p:cNvSpPr/>
          <p:nvPr/>
        </p:nvSpPr>
        <p:spPr>
          <a:xfrm>
            <a:off x="1143000" y="3922334"/>
            <a:ext cx="571500" cy="571500"/>
          </a:xfrm>
          <a:prstGeom prst="ellipse">
            <a:avLst/>
          </a:prstGeom>
          <a:solidFill>
            <a:srgbClr val="0F0B2E"/>
          </a:solidFill>
          <a:ln/>
        </p:spPr>
        <p:txBody>
          <a:bodyPr/>
          <a:lstStyle/>
          <a:p>
            <a:endParaRPr lang="en-GB"/>
          </a:p>
        </p:txBody>
      </p:sp>
      <p:sp>
        <p:nvSpPr>
          <p:cNvPr id="8" name="Text 6"/>
          <p:cNvSpPr/>
          <p:nvPr/>
        </p:nvSpPr>
        <p:spPr>
          <a:xfrm>
            <a:off x="1104900" y="3850836"/>
            <a:ext cx="647700" cy="609600"/>
          </a:xfrm>
          <a:prstGeom prst="rect">
            <a:avLst/>
          </a:prstGeom>
          <a:noFill/>
          <a:ln/>
        </p:spPr>
        <p:txBody>
          <a:bodyPr wrap="square" lIns="25400" tIns="25400" rIns="25400" bIns="25400" rtlCol="0" anchor="ctr">
            <a:normAutofit/>
          </a:bodyPr>
          <a:lstStyle/>
          <a:p>
            <a:pPr marL="0" indent="0" algn="ctr">
              <a:lnSpc>
                <a:spcPct val="155000"/>
              </a:lnSpc>
              <a:buNone/>
            </a:pPr>
            <a:r>
              <a:rPr lang="en-US" sz="1800" b="1" dirty="0">
                <a:solidFill>
                  <a:srgbClr val="FDFCF9"/>
                </a:solidFill>
                <a:latin typeface="Poppins" pitchFamily="34" charset="0"/>
                <a:ea typeface="Poppins" pitchFamily="34" charset="-122"/>
                <a:cs typeface="Poppins" pitchFamily="34" charset="-120"/>
              </a:rPr>
              <a:t>2</a:t>
            </a:r>
            <a:endParaRPr lang="en-US" sz="1800" dirty="0"/>
          </a:p>
        </p:txBody>
      </p:sp>
      <p:sp>
        <p:nvSpPr>
          <p:cNvPr id="9" name="Text 7"/>
          <p:cNvSpPr/>
          <p:nvPr/>
        </p:nvSpPr>
        <p:spPr>
          <a:xfrm>
            <a:off x="1943100" y="3897060"/>
            <a:ext cx="7148438" cy="409575"/>
          </a:xfrm>
          <a:prstGeom prst="rect">
            <a:avLst/>
          </a:prstGeom>
          <a:noFill/>
          <a:ln/>
        </p:spPr>
        <p:txBody>
          <a:bodyPr wrap="square" lIns="25400" tIns="25400" rIns="25400" bIns="25400" rtlCol="0" anchor="t">
            <a:noAutofit/>
          </a:bodyPr>
          <a:lstStyle/>
          <a:p>
            <a:pPr marL="0" indent="0" algn="l">
              <a:lnSpc>
                <a:spcPct val="130000"/>
              </a:lnSpc>
              <a:buNone/>
            </a:pPr>
            <a:r>
              <a:rPr lang="en-US" sz="2500" dirty="0">
                <a:solidFill>
                  <a:srgbClr val="0F0B2E"/>
                </a:solidFill>
                <a:latin typeface="Poppins" pitchFamily="34" charset="0"/>
                <a:ea typeface="Poppins" pitchFamily="34" charset="-122"/>
                <a:cs typeface="Poppins" pitchFamily="34" charset="-120"/>
              </a:rPr>
              <a:t>Ask </a:t>
            </a:r>
            <a:r>
              <a:rPr lang="en-US" sz="2500" b="1" dirty="0">
                <a:solidFill>
                  <a:srgbClr val="0F0B2E"/>
                </a:solidFill>
                <a:latin typeface="Poppins" pitchFamily="34" charset="0"/>
                <a:ea typeface="Poppins" pitchFamily="34" charset="-122"/>
                <a:cs typeface="Poppins" pitchFamily="34" charset="-120"/>
              </a:rPr>
              <a:t>two different people</a:t>
            </a:r>
            <a:r>
              <a:rPr lang="en-US" sz="2500" dirty="0">
                <a:solidFill>
                  <a:srgbClr val="0F0B2E"/>
                </a:solidFill>
                <a:latin typeface="Poppins" pitchFamily="34" charset="0"/>
                <a:ea typeface="Poppins" pitchFamily="34" charset="-122"/>
                <a:cs typeface="Poppins" pitchFamily="34" charset="-120"/>
              </a:rPr>
              <a:t>:</a:t>
            </a:r>
            <a:endParaRPr lang="en-US" sz="2500" dirty="0"/>
          </a:p>
        </p:txBody>
      </p:sp>
      <p:sp>
        <p:nvSpPr>
          <p:cNvPr id="10" name="Shape 8"/>
          <p:cNvSpPr/>
          <p:nvPr/>
        </p:nvSpPr>
        <p:spPr>
          <a:xfrm>
            <a:off x="1943099" y="5021601"/>
            <a:ext cx="13661661" cy="1496591"/>
          </a:xfrm>
          <a:prstGeom prst="roundRect">
            <a:avLst>
              <a:gd name="adj" fmla="val 8584"/>
            </a:avLst>
          </a:prstGeom>
          <a:solidFill>
            <a:srgbClr val="0F0B2E"/>
          </a:solidFill>
          <a:ln/>
          <a:effectLst>
            <a:outerShdw blurRad="381000" dist="171450" dir="5400000" algn="bl" rotWithShape="0">
              <a:srgbClr val="0F0B2E">
                <a:alpha val="12000"/>
              </a:srgbClr>
            </a:outerShdw>
          </a:effectLst>
        </p:spPr>
        <p:txBody>
          <a:bodyPr/>
          <a:lstStyle/>
          <a:p>
            <a:endParaRPr lang="en-GB"/>
          </a:p>
        </p:txBody>
      </p:sp>
      <p:sp>
        <p:nvSpPr>
          <p:cNvPr id="11" name="Text 9"/>
          <p:cNvSpPr/>
          <p:nvPr/>
        </p:nvSpPr>
        <p:spPr>
          <a:xfrm>
            <a:off x="2362200" y="5334213"/>
            <a:ext cx="12717905" cy="1428750"/>
          </a:xfrm>
          <a:prstGeom prst="rect">
            <a:avLst/>
          </a:prstGeom>
          <a:noFill/>
          <a:ln/>
        </p:spPr>
        <p:txBody>
          <a:bodyPr wrap="square" lIns="25400" tIns="25400" rIns="25400" bIns="25400" rtlCol="0" anchor="t">
            <a:normAutofit/>
          </a:bodyPr>
          <a:lstStyle/>
          <a:p>
            <a:pPr marL="0" indent="0" algn="l">
              <a:lnSpc>
                <a:spcPct val="122000"/>
              </a:lnSpc>
              <a:buNone/>
            </a:pPr>
            <a:r>
              <a:rPr lang="en-US" sz="2475" b="1" kern="0" spc="-49" dirty="0">
                <a:solidFill>
                  <a:srgbClr val="FFFFFF"/>
                </a:solidFill>
                <a:latin typeface="Poppins" pitchFamily="34" charset="0"/>
                <a:ea typeface="Poppins" pitchFamily="34" charset="-122"/>
                <a:cs typeface="Poppins" pitchFamily="34" charset="-120"/>
              </a:rPr>
              <a:t>"I am working on </a:t>
            </a:r>
            <a:r>
              <a:rPr lang="en-US" sz="2475" b="1" kern="0" spc="-49"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[behaviour] </a:t>
            </a:r>
            <a:r>
              <a:rPr lang="en-US" sz="2475" b="1" kern="0" spc="-49" dirty="0">
                <a:solidFill>
                  <a:srgbClr val="FFFFFF"/>
                </a:solidFill>
                <a:latin typeface="Poppins" pitchFamily="34" charset="0"/>
                <a:ea typeface="Poppins" pitchFamily="34" charset="-122"/>
                <a:cs typeface="Poppins" pitchFamily="34" charset="-120"/>
              </a:rPr>
              <a:t>. What is one suggestion you have for how I could do this more effectively going forward?"</a:t>
            </a:r>
            <a:endParaRPr lang="en-US" sz="2475" dirty="0"/>
          </a:p>
        </p:txBody>
      </p:sp>
      <p:sp>
        <p:nvSpPr>
          <p:cNvPr id="12" name="Text 10"/>
          <p:cNvSpPr/>
          <p:nvPr/>
        </p:nvSpPr>
        <p:spPr>
          <a:xfrm>
            <a:off x="1270747" y="7389893"/>
            <a:ext cx="11593018" cy="728663"/>
          </a:xfrm>
          <a:prstGeom prst="rect">
            <a:avLst/>
          </a:prstGeom>
          <a:noFill/>
          <a:ln/>
        </p:spPr>
        <p:txBody>
          <a:bodyPr wrap="square" lIns="25400" tIns="25400" rIns="25400" bIns="25400" rtlCol="0" anchor="t">
            <a:normAutofit/>
          </a:bodyPr>
          <a:lstStyle/>
          <a:p>
            <a:pPr marL="0" indent="0" algn="l">
              <a:lnSpc>
                <a:spcPct val="145000"/>
              </a:lnSpc>
              <a:buNone/>
            </a:pPr>
            <a:r>
              <a:rPr lang="en-US" sz="2200" b="1" dirty="0">
                <a:solidFill>
                  <a:srgbClr val="6B6588"/>
                </a:solidFill>
                <a:latin typeface="Poppins" pitchFamily="34" charset="0"/>
                <a:ea typeface="Poppins" pitchFamily="34" charset="-122"/>
                <a:cs typeface="Poppins" pitchFamily="34" charset="-120"/>
              </a:rPr>
              <a:t>THE RULE</a:t>
            </a:r>
            <a:r>
              <a:rPr lang="en-US" sz="2200" b="1" dirty="0">
                <a:solidFill>
                  <a:srgbClr val="0F0B2E"/>
                </a:solidFill>
                <a:latin typeface="Poppins" pitchFamily="34" charset="0"/>
                <a:ea typeface="Poppins" pitchFamily="34" charset="-122"/>
                <a:cs typeface="Poppins" pitchFamily="34" charset="-120"/>
              </a:rPr>
              <a:t>: </a:t>
            </a:r>
            <a:r>
              <a:rPr lang="en-US" sz="2200" dirty="0">
                <a:solidFill>
                  <a:srgbClr val="3D365C"/>
                </a:solidFill>
                <a:latin typeface="Poppins" pitchFamily="34" charset="0"/>
                <a:ea typeface="Poppins" pitchFamily="34" charset="-122"/>
                <a:cs typeface="Poppins" pitchFamily="34" charset="-120"/>
              </a:rPr>
              <a:t>Listen and say thank you. Do not defend, explain or qualify. Just receive.</a:t>
            </a:r>
            <a:endParaRPr lang="en-US" sz="2200" dirty="0"/>
          </a:p>
        </p:txBody>
      </p:sp>
      <p:sp>
        <p:nvSpPr>
          <p:cNvPr id="13" name="Text 11"/>
          <p:cNvSpPr/>
          <p:nvPr/>
        </p:nvSpPr>
        <p:spPr>
          <a:xfrm>
            <a:off x="1270747" y="8072832"/>
            <a:ext cx="11593018" cy="728663"/>
          </a:xfrm>
          <a:prstGeom prst="rect">
            <a:avLst/>
          </a:prstGeom>
          <a:noFill/>
          <a:ln/>
        </p:spPr>
        <p:txBody>
          <a:bodyPr wrap="square" lIns="25400" tIns="25400" rIns="25400" bIns="25400" rtlCol="0" anchor="t">
            <a:normAutofit/>
          </a:bodyPr>
          <a:lstStyle/>
          <a:p>
            <a:pPr marL="0" indent="0" algn="l">
              <a:lnSpc>
                <a:spcPct val="145000"/>
              </a:lnSpc>
              <a:buNone/>
            </a:pPr>
            <a:r>
              <a:rPr lang="en-US" sz="2200" b="1" dirty="0">
                <a:solidFill>
                  <a:srgbClr val="6B6588"/>
                </a:solidFill>
                <a:latin typeface="Poppins" pitchFamily="34" charset="0"/>
                <a:ea typeface="Poppins" pitchFamily="34" charset="-122"/>
                <a:cs typeface="Poppins" pitchFamily="34" charset="-120"/>
              </a:rPr>
              <a:t>AFTER</a:t>
            </a:r>
            <a:r>
              <a:rPr lang="en-US" sz="2200" b="1" dirty="0">
                <a:solidFill>
                  <a:srgbClr val="0F0B2E"/>
                </a:solidFill>
                <a:latin typeface="Poppins" pitchFamily="34" charset="0"/>
                <a:ea typeface="Poppins" pitchFamily="34" charset="-122"/>
                <a:cs typeface="Poppins" pitchFamily="34" charset="-120"/>
              </a:rPr>
              <a:t>: </a:t>
            </a:r>
            <a:r>
              <a:rPr lang="en-US" sz="2200" dirty="0">
                <a:solidFill>
                  <a:srgbClr val="3D365C"/>
                </a:solidFill>
                <a:latin typeface="Poppins" pitchFamily="34" charset="0"/>
                <a:ea typeface="Poppins" pitchFamily="34" charset="-122"/>
                <a:cs typeface="Poppins" pitchFamily="34" charset="-120"/>
              </a:rPr>
              <a:t>Which suggestion is still with you? What made it land?</a:t>
            </a:r>
            <a:endParaRPr lang="en-US" sz="2200" dirty="0"/>
          </a:p>
        </p:txBody>
      </p:sp>
      <p:sp>
        <p:nvSpPr>
          <p:cNvPr id="14" name="Text 12"/>
          <p:cNvSpPr/>
          <p:nvPr/>
        </p:nvSpPr>
        <p:spPr>
          <a:xfrm>
            <a:off x="1143000" y="9593610"/>
            <a:ext cx="1558856"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FEEDFORWARD</a:t>
            </a:r>
            <a:endParaRPr lang="en-US" sz="1200" dirty="0"/>
          </a:p>
        </p:txBody>
      </p:sp>
      <p:sp>
        <p:nvSpPr>
          <p:cNvPr id="15" name="Text 13"/>
          <p:cNvSpPr/>
          <p:nvPr/>
        </p:nvSpPr>
        <p:spPr>
          <a:xfrm>
            <a:off x="16527810" y="9593610"/>
            <a:ext cx="693390" cy="274290"/>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17 / 22</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869680"/>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SEVEN</a:t>
            </a:r>
            <a:endParaRPr lang="en-US" sz="2100" dirty="0"/>
          </a:p>
        </p:txBody>
      </p:sp>
      <p:sp>
        <p:nvSpPr>
          <p:cNvPr id="3" name="Text 1"/>
          <p:cNvSpPr/>
          <p:nvPr/>
        </p:nvSpPr>
        <p:spPr>
          <a:xfrm>
            <a:off x="1143000" y="4625876"/>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Making it </a:t>
            </a:r>
            <a:r>
              <a:rPr lang="en-US" sz="8700" b="1" kern="0" spc="-304"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real</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5980212"/>
            <a:ext cx="5770156" cy="475208"/>
          </a:xfrm>
          <a:prstGeom prst="rect">
            <a:avLst/>
          </a:prstGeom>
          <a:noFill/>
          <a:ln/>
        </p:spPr>
        <p:txBody>
          <a:bodyPr wrap="square" lIns="25400" tIns="25400" rIns="25400" bIns="25400" rtlCol="0" anchor="t">
            <a:normAutofit fontScale="92500" lnSpcReduction="200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Relationships and context</a:t>
            </a:r>
            <a:endParaRPr lang="en-US" sz="2550" dirty="0"/>
          </a:p>
        </p:txBody>
      </p:sp>
      <p:sp>
        <p:nvSpPr>
          <p:cNvPr id="5" name="Text 3"/>
          <p:cNvSpPr/>
          <p:nvPr/>
        </p:nvSpPr>
        <p:spPr>
          <a:xfrm>
            <a:off x="1143000" y="9593610"/>
            <a:ext cx="1692771"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MAKING IT REAL</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7 · MAKING IT REAL: RELATIONSHIPS AND CONTEXT</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Change happens in </a:t>
            </a:r>
            <a:r>
              <a:rPr lang="en-US" sz="5000" b="1" kern="0" spc="-147"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specific conversations</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sp>
        <p:nvSpPr>
          <p:cNvPr id="5" name="Shape 3"/>
          <p:cNvSpPr/>
          <p:nvPr/>
        </p:nvSpPr>
        <p:spPr>
          <a:xfrm>
            <a:off x="1143000" y="3298627"/>
            <a:ext cx="4480471" cy="19050"/>
          </a:xfrm>
          <a:prstGeom prst="rect">
            <a:avLst/>
          </a:prstGeom>
          <a:solidFill>
            <a:srgbClr val="0F0B2E"/>
          </a:solidFill>
          <a:ln/>
        </p:spPr>
        <p:txBody>
          <a:bodyPr/>
          <a:lstStyle/>
          <a:p>
            <a:endParaRPr lang="en-GB"/>
          </a:p>
        </p:txBody>
      </p:sp>
      <p:sp>
        <p:nvSpPr>
          <p:cNvPr id="6" name="Text 4"/>
          <p:cNvSpPr/>
          <p:nvPr/>
        </p:nvSpPr>
        <p:spPr>
          <a:xfrm>
            <a:off x="1352550" y="2856309"/>
            <a:ext cx="4195785" cy="308967"/>
          </a:xfrm>
          <a:prstGeom prst="rect">
            <a:avLst/>
          </a:prstGeom>
          <a:noFill/>
          <a:ln/>
        </p:spPr>
        <p:txBody>
          <a:bodyPr wrap="square" lIns="25400" tIns="25400" rIns="25400" bIns="25400" rtlCol="0" anchor="ctr">
            <a:normAutofit fontScale="92500" lnSpcReduction="20000"/>
          </a:bodyPr>
          <a:lstStyle/>
          <a:p>
            <a:pPr marL="0" indent="0" algn="l">
              <a:lnSpc>
                <a:spcPct val="155000"/>
              </a:lnSpc>
              <a:buNone/>
            </a:pPr>
            <a:r>
              <a:rPr lang="en-US" sz="1425" b="1" kern="0" spc="185" dirty="0">
                <a:solidFill>
                  <a:srgbClr val="6B6588"/>
                </a:solidFill>
                <a:latin typeface="Poppins" pitchFamily="34" charset="0"/>
                <a:ea typeface="Poppins" pitchFamily="34" charset="-122"/>
                <a:cs typeface="Poppins" pitchFamily="34" charset="-120"/>
              </a:rPr>
              <a:t>PERSON / RELATIONSHIP</a:t>
            </a:r>
            <a:endParaRPr lang="en-US" sz="1425" dirty="0"/>
          </a:p>
        </p:txBody>
      </p:sp>
      <p:sp>
        <p:nvSpPr>
          <p:cNvPr id="7" name="Shape 5"/>
          <p:cNvSpPr/>
          <p:nvPr/>
        </p:nvSpPr>
        <p:spPr>
          <a:xfrm>
            <a:off x="5623471" y="3298627"/>
            <a:ext cx="2880271" cy="19050"/>
          </a:xfrm>
          <a:prstGeom prst="rect">
            <a:avLst/>
          </a:prstGeom>
          <a:solidFill>
            <a:srgbClr val="0F0B2E"/>
          </a:solidFill>
          <a:ln/>
        </p:spPr>
        <p:txBody>
          <a:bodyPr/>
          <a:lstStyle/>
          <a:p>
            <a:endParaRPr lang="en-GB"/>
          </a:p>
        </p:txBody>
      </p:sp>
      <p:sp>
        <p:nvSpPr>
          <p:cNvPr id="8" name="Text 6"/>
          <p:cNvSpPr/>
          <p:nvPr/>
        </p:nvSpPr>
        <p:spPr>
          <a:xfrm>
            <a:off x="5833021" y="2856309"/>
            <a:ext cx="2547579" cy="308967"/>
          </a:xfrm>
          <a:prstGeom prst="rect">
            <a:avLst/>
          </a:prstGeom>
          <a:noFill/>
          <a:ln/>
        </p:spPr>
        <p:txBody>
          <a:bodyPr wrap="square" lIns="25400" tIns="25400" rIns="25400" bIns="25400" rtlCol="0" anchor="ctr">
            <a:normAutofit fontScale="92500" lnSpcReduction="20000"/>
          </a:bodyPr>
          <a:lstStyle/>
          <a:p>
            <a:pPr marL="0" indent="0" algn="l">
              <a:lnSpc>
                <a:spcPct val="155000"/>
              </a:lnSpc>
              <a:buNone/>
            </a:pPr>
            <a:r>
              <a:rPr lang="en-US" sz="1425" b="1" kern="0" spc="185" dirty="0">
                <a:solidFill>
                  <a:srgbClr val="6B6588"/>
                </a:solidFill>
                <a:latin typeface="Poppins" pitchFamily="34" charset="0"/>
                <a:ea typeface="Poppins" pitchFamily="34" charset="-122"/>
                <a:cs typeface="Poppins" pitchFamily="34" charset="-120"/>
              </a:rPr>
              <a:t>THEIR LIKELY COLOUR</a:t>
            </a:r>
            <a:endParaRPr lang="en-US" sz="1425" dirty="0"/>
          </a:p>
        </p:txBody>
      </p:sp>
      <p:sp>
        <p:nvSpPr>
          <p:cNvPr id="9" name="Shape 7"/>
          <p:cNvSpPr/>
          <p:nvPr/>
        </p:nvSpPr>
        <p:spPr>
          <a:xfrm>
            <a:off x="8503741" y="3298627"/>
            <a:ext cx="4160490" cy="19050"/>
          </a:xfrm>
          <a:prstGeom prst="rect">
            <a:avLst/>
          </a:prstGeom>
          <a:solidFill>
            <a:srgbClr val="0F0B2E"/>
          </a:solidFill>
          <a:ln/>
        </p:spPr>
        <p:txBody>
          <a:bodyPr/>
          <a:lstStyle/>
          <a:p>
            <a:endParaRPr lang="en-GB"/>
          </a:p>
        </p:txBody>
      </p:sp>
      <p:sp>
        <p:nvSpPr>
          <p:cNvPr id="10" name="Text 8"/>
          <p:cNvSpPr/>
          <p:nvPr/>
        </p:nvSpPr>
        <p:spPr>
          <a:xfrm>
            <a:off x="8713291" y="2856309"/>
            <a:ext cx="3866205" cy="308967"/>
          </a:xfrm>
          <a:prstGeom prst="rect">
            <a:avLst/>
          </a:prstGeom>
          <a:noFill/>
          <a:ln/>
        </p:spPr>
        <p:txBody>
          <a:bodyPr wrap="square" lIns="25400" tIns="25400" rIns="25400" bIns="25400" rtlCol="0" anchor="ctr">
            <a:normAutofit fontScale="92500" lnSpcReduction="20000"/>
          </a:bodyPr>
          <a:lstStyle/>
          <a:p>
            <a:pPr marL="0" indent="0" algn="l">
              <a:lnSpc>
                <a:spcPct val="155000"/>
              </a:lnSpc>
              <a:buNone/>
            </a:pPr>
            <a:r>
              <a:rPr lang="en-US" sz="1425" b="1" kern="0" spc="185" dirty="0">
                <a:solidFill>
                  <a:srgbClr val="6B6588"/>
                </a:solidFill>
                <a:latin typeface="Poppins" pitchFamily="34" charset="0"/>
                <a:ea typeface="Poppins" pitchFamily="34" charset="-122"/>
                <a:cs typeface="Poppins" pitchFamily="34" charset="-120"/>
              </a:rPr>
              <a:t>WHERE DOES MY GAP SHOW UP?</a:t>
            </a:r>
            <a:endParaRPr lang="en-US" sz="1425" dirty="0"/>
          </a:p>
        </p:txBody>
      </p:sp>
      <p:sp>
        <p:nvSpPr>
          <p:cNvPr id="11" name="Shape 9"/>
          <p:cNvSpPr/>
          <p:nvPr/>
        </p:nvSpPr>
        <p:spPr>
          <a:xfrm>
            <a:off x="12664232" y="3298627"/>
            <a:ext cx="4480768" cy="19050"/>
          </a:xfrm>
          <a:prstGeom prst="rect">
            <a:avLst/>
          </a:prstGeom>
          <a:solidFill>
            <a:srgbClr val="0F0B2E"/>
          </a:solidFill>
          <a:ln/>
        </p:spPr>
        <p:txBody>
          <a:bodyPr/>
          <a:lstStyle/>
          <a:p>
            <a:endParaRPr lang="en-GB"/>
          </a:p>
        </p:txBody>
      </p:sp>
      <p:sp>
        <p:nvSpPr>
          <p:cNvPr id="12" name="Text 10"/>
          <p:cNvSpPr/>
          <p:nvPr/>
        </p:nvSpPr>
        <p:spPr>
          <a:xfrm>
            <a:off x="12873782" y="2856309"/>
            <a:ext cx="4196091" cy="308967"/>
          </a:xfrm>
          <a:prstGeom prst="rect">
            <a:avLst/>
          </a:prstGeom>
          <a:noFill/>
          <a:ln/>
        </p:spPr>
        <p:txBody>
          <a:bodyPr wrap="square" lIns="25400" tIns="25400" rIns="25400" bIns="25400" rtlCol="0" anchor="ctr">
            <a:normAutofit fontScale="92500" lnSpcReduction="20000"/>
          </a:bodyPr>
          <a:lstStyle/>
          <a:p>
            <a:pPr marL="0" indent="0" algn="l">
              <a:lnSpc>
                <a:spcPct val="155000"/>
              </a:lnSpc>
              <a:buNone/>
            </a:pPr>
            <a:r>
              <a:rPr lang="en-US" sz="1425" b="1" kern="0" spc="185" dirty="0">
                <a:solidFill>
                  <a:srgbClr val="6B6588"/>
                </a:solidFill>
                <a:latin typeface="Poppins" pitchFamily="34" charset="0"/>
                <a:ea typeface="Poppins" pitchFamily="34" charset="-122"/>
                <a:cs typeface="Poppins" pitchFamily="34" charset="-120"/>
              </a:rPr>
              <a:t>ONE THING I'D DO DIFFERENTLY</a:t>
            </a:r>
            <a:endParaRPr lang="en-US" sz="1425" dirty="0"/>
          </a:p>
        </p:txBody>
      </p:sp>
      <p:sp>
        <p:nvSpPr>
          <p:cNvPr id="13" name="Shape 11"/>
          <p:cNvSpPr/>
          <p:nvPr/>
        </p:nvSpPr>
        <p:spPr>
          <a:xfrm>
            <a:off x="1143000" y="4277767"/>
            <a:ext cx="4480471" cy="9525"/>
          </a:xfrm>
          <a:prstGeom prst="rect">
            <a:avLst/>
          </a:prstGeom>
          <a:solidFill>
            <a:srgbClr val="ECE9DF"/>
          </a:solidFill>
          <a:ln/>
        </p:spPr>
        <p:txBody>
          <a:bodyPr/>
          <a:lstStyle/>
          <a:p>
            <a:endParaRPr lang="en-GB"/>
          </a:p>
        </p:txBody>
      </p:sp>
      <p:sp>
        <p:nvSpPr>
          <p:cNvPr id="14" name="Text 12"/>
          <p:cNvSpPr/>
          <p:nvPr/>
        </p:nvSpPr>
        <p:spPr>
          <a:xfrm>
            <a:off x="1352550" y="3603427"/>
            <a:ext cx="4195785" cy="4266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15" name="Shape 13"/>
          <p:cNvSpPr/>
          <p:nvPr/>
        </p:nvSpPr>
        <p:spPr>
          <a:xfrm>
            <a:off x="5623471" y="4277767"/>
            <a:ext cx="2880271" cy="9525"/>
          </a:xfrm>
          <a:prstGeom prst="rect">
            <a:avLst/>
          </a:prstGeom>
          <a:solidFill>
            <a:srgbClr val="ECE9DF"/>
          </a:solidFill>
          <a:ln/>
        </p:spPr>
        <p:txBody>
          <a:bodyPr/>
          <a:lstStyle/>
          <a:p>
            <a:endParaRPr lang="en-GB"/>
          </a:p>
        </p:txBody>
      </p:sp>
      <p:sp>
        <p:nvSpPr>
          <p:cNvPr id="16" name="Text 14"/>
          <p:cNvSpPr/>
          <p:nvPr/>
        </p:nvSpPr>
        <p:spPr>
          <a:xfrm>
            <a:off x="5833021" y="3603427"/>
            <a:ext cx="2547579" cy="4266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17" name="Shape 15"/>
          <p:cNvSpPr/>
          <p:nvPr/>
        </p:nvSpPr>
        <p:spPr>
          <a:xfrm>
            <a:off x="8503741" y="4277767"/>
            <a:ext cx="4160490" cy="9525"/>
          </a:xfrm>
          <a:prstGeom prst="rect">
            <a:avLst/>
          </a:prstGeom>
          <a:solidFill>
            <a:srgbClr val="ECE9DF"/>
          </a:solidFill>
          <a:ln/>
        </p:spPr>
        <p:txBody>
          <a:bodyPr/>
          <a:lstStyle/>
          <a:p>
            <a:endParaRPr lang="en-GB"/>
          </a:p>
        </p:txBody>
      </p:sp>
      <p:sp>
        <p:nvSpPr>
          <p:cNvPr id="18" name="Text 16"/>
          <p:cNvSpPr/>
          <p:nvPr/>
        </p:nvSpPr>
        <p:spPr>
          <a:xfrm>
            <a:off x="8713291" y="3603427"/>
            <a:ext cx="3866205" cy="4266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19" name="Shape 17"/>
          <p:cNvSpPr/>
          <p:nvPr/>
        </p:nvSpPr>
        <p:spPr>
          <a:xfrm>
            <a:off x="12664232" y="4277767"/>
            <a:ext cx="4480768" cy="9525"/>
          </a:xfrm>
          <a:prstGeom prst="rect">
            <a:avLst/>
          </a:prstGeom>
          <a:solidFill>
            <a:srgbClr val="ECE9DF"/>
          </a:solidFill>
          <a:ln/>
        </p:spPr>
        <p:txBody>
          <a:bodyPr/>
          <a:lstStyle/>
          <a:p>
            <a:endParaRPr lang="en-GB"/>
          </a:p>
        </p:txBody>
      </p:sp>
      <p:sp>
        <p:nvSpPr>
          <p:cNvPr id="20" name="Text 18"/>
          <p:cNvSpPr/>
          <p:nvPr/>
        </p:nvSpPr>
        <p:spPr>
          <a:xfrm>
            <a:off x="12873782" y="3603427"/>
            <a:ext cx="4196091" cy="4266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21" name="Shape 19"/>
          <p:cNvSpPr/>
          <p:nvPr/>
        </p:nvSpPr>
        <p:spPr>
          <a:xfrm>
            <a:off x="1143000" y="5242620"/>
            <a:ext cx="4480471" cy="9525"/>
          </a:xfrm>
          <a:prstGeom prst="rect">
            <a:avLst/>
          </a:prstGeom>
          <a:solidFill>
            <a:srgbClr val="ECE9DF"/>
          </a:solidFill>
          <a:ln/>
        </p:spPr>
        <p:txBody>
          <a:bodyPr/>
          <a:lstStyle/>
          <a:p>
            <a:endParaRPr lang="en-GB"/>
          </a:p>
        </p:txBody>
      </p:sp>
      <p:sp>
        <p:nvSpPr>
          <p:cNvPr id="22" name="Text 20"/>
          <p:cNvSpPr/>
          <p:nvPr/>
        </p:nvSpPr>
        <p:spPr>
          <a:xfrm>
            <a:off x="1352550" y="4573042"/>
            <a:ext cx="4195785"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23" name="Shape 21"/>
          <p:cNvSpPr/>
          <p:nvPr/>
        </p:nvSpPr>
        <p:spPr>
          <a:xfrm>
            <a:off x="5623471" y="5242620"/>
            <a:ext cx="2880271" cy="9525"/>
          </a:xfrm>
          <a:prstGeom prst="rect">
            <a:avLst/>
          </a:prstGeom>
          <a:solidFill>
            <a:srgbClr val="ECE9DF"/>
          </a:solidFill>
          <a:ln/>
        </p:spPr>
        <p:txBody>
          <a:bodyPr/>
          <a:lstStyle/>
          <a:p>
            <a:endParaRPr lang="en-GB"/>
          </a:p>
        </p:txBody>
      </p:sp>
      <p:sp>
        <p:nvSpPr>
          <p:cNvPr id="24" name="Text 22"/>
          <p:cNvSpPr/>
          <p:nvPr/>
        </p:nvSpPr>
        <p:spPr>
          <a:xfrm>
            <a:off x="5833021" y="4573042"/>
            <a:ext cx="2547579"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25" name="Shape 23"/>
          <p:cNvSpPr/>
          <p:nvPr/>
        </p:nvSpPr>
        <p:spPr>
          <a:xfrm>
            <a:off x="8503741" y="5242620"/>
            <a:ext cx="4160490" cy="9525"/>
          </a:xfrm>
          <a:prstGeom prst="rect">
            <a:avLst/>
          </a:prstGeom>
          <a:solidFill>
            <a:srgbClr val="ECE9DF"/>
          </a:solidFill>
          <a:ln/>
        </p:spPr>
        <p:txBody>
          <a:bodyPr/>
          <a:lstStyle/>
          <a:p>
            <a:endParaRPr lang="en-GB"/>
          </a:p>
        </p:txBody>
      </p:sp>
      <p:sp>
        <p:nvSpPr>
          <p:cNvPr id="26" name="Text 24"/>
          <p:cNvSpPr/>
          <p:nvPr/>
        </p:nvSpPr>
        <p:spPr>
          <a:xfrm>
            <a:off x="8713291" y="4573042"/>
            <a:ext cx="3866205"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27" name="Shape 25"/>
          <p:cNvSpPr/>
          <p:nvPr/>
        </p:nvSpPr>
        <p:spPr>
          <a:xfrm>
            <a:off x="12664232" y="5242620"/>
            <a:ext cx="4480768" cy="9525"/>
          </a:xfrm>
          <a:prstGeom prst="rect">
            <a:avLst/>
          </a:prstGeom>
          <a:solidFill>
            <a:srgbClr val="ECE9DF"/>
          </a:solidFill>
          <a:ln/>
        </p:spPr>
        <p:txBody>
          <a:bodyPr/>
          <a:lstStyle/>
          <a:p>
            <a:endParaRPr lang="en-GB"/>
          </a:p>
        </p:txBody>
      </p:sp>
      <p:sp>
        <p:nvSpPr>
          <p:cNvPr id="28" name="Text 26"/>
          <p:cNvSpPr/>
          <p:nvPr/>
        </p:nvSpPr>
        <p:spPr>
          <a:xfrm>
            <a:off x="12873782" y="4573042"/>
            <a:ext cx="4196091"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29" name="Shape 27"/>
          <p:cNvSpPr/>
          <p:nvPr/>
        </p:nvSpPr>
        <p:spPr>
          <a:xfrm>
            <a:off x="1143000" y="6207472"/>
            <a:ext cx="4480471" cy="9525"/>
          </a:xfrm>
          <a:prstGeom prst="rect">
            <a:avLst/>
          </a:prstGeom>
          <a:solidFill>
            <a:srgbClr val="ECE9DF"/>
          </a:solidFill>
          <a:ln/>
        </p:spPr>
        <p:txBody>
          <a:bodyPr/>
          <a:lstStyle/>
          <a:p>
            <a:endParaRPr lang="en-GB"/>
          </a:p>
        </p:txBody>
      </p:sp>
      <p:sp>
        <p:nvSpPr>
          <p:cNvPr id="30" name="Text 28"/>
          <p:cNvSpPr/>
          <p:nvPr/>
        </p:nvSpPr>
        <p:spPr>
          <a:xfrm>
            <a:off x="1352550" y="5537895"/>
            <a:ext cx="4195785"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31" name="Shape 29"/>
          <p:cNvSpPr/>
          <p:nvPr/>
        </p:nvSpPr>
        <p:spPr>
          <a:xfrm>
            <a:off x="5623471" y="6207472"/>
            <a:ext cx="2880271" cy="9525"/>
          </a:xfrm>
          <a:prstGeom prst="rect">
            <a:avLst/>
          </a:prstGeom>
          <a:solidFill>
            <a:srgbClr val="ECE9DF"/>
          </a:solidFill>
          <a:ln/>
        </p:spPr>
        <p:txBody>
          <a:bodyPr/>
          <a:lstStyle/>
          <a:p>
            <a:endParaRPr lang="en-GB"/>
          </a:p>
        </p:txBody>
      </p:sp>
      <p:sp>
        <p:nvSpPr>
          <p:cNvPr id="32" name="Text 30"/>
          <p:cNvSpPr/>
          <p:nvPr/>
        </p:nvSpPr>
        <p:spPr>
          <a:xfrm>
            <a:off x="5833021" y="5537895"/>
            <a:ext cx="2547579"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33" name="Shape 31"/>
          <p:cNvSpPr/>
          <p:nvPr/>
        </p:nvSpPr>
        <p:spPr>
          <a:xfrm>
            <a:off x="8503741" y="6207472"/>
            <a:ext cx="4160490" cy="9525"/>
          </a:xfrm>
          <a:prstGeom prst="rect">
            <a:avLst/>
          </a:prstGeom>
          <a:solidFill>
            <a:srgbClr val="ECE9DF"/>
          </a:solidFill>
          <a:ln/>
        </p:spPr>
        <p:txBody>
          <a:bodyPr/>
          <a:lstStyle/>
          <a:p>
            <a:endParaRPr lang="en-GB"/>
          </a:p>
        </p:txBody>
      </p:sp>
      <p:sp>
        <p:nvSpPr>
          <p:cNvPr id="34" name="Text 32"/>
          <p:cNvSpPr/>
          <p:nvPr/>
        </p:nvSpPr>
        <p:spPr>
          <a:xfrm>
            <a:off x="8713291" y="5537895"/>
            <a:ext cx="3866205"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35" name="Shape 33"/>
          <p:cNvSpPr/>
          <p:nvPr/>
        </p:nvSpPr>
        <p:spPr>
          <a:xfrm>
            <a:off x="12664232" y="6207472"/>
            <a:ext cx="4480768" cy="9525"/>
          </a:xfrm>
          <a:prstGeom prst="rect">
            <a:avLst/>
          </a:prstGeom>
          <a:solidFill>
            <a:srgbClr val="ECE9DF"/>
          </a:solidFill>
          <a:ln/>
        </p:spPr>
        <p:txBody>
          <a:bodyPr/>
          <a:lstStyle/>
          <a:p>
            <a:endParaRPr lang="en-GB"/>
          </a:p>
        </p:txBody>
      </p:sp>
      <p:sp>
        <p:nvSpPr>
          <p:cNvPr id="36" name="Text 34"/>
          <p:cNvSpPr/>
          <p:nvPr/>
        </p:nvSpPr>
        <p:spPr>
          <a:xfrm>
            <a:off x="12873782" y="5537895"/>
            <a:ext cx="4196091" cy="421928"/>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950" b="1" dirty="0">
                <a:solidFill>
                  <a:srgbClr val="ECE9DF"/>
                </a:solidFill>
                <a:latin typeface="Poppins" pitchFamily="34" charset="0"/>
                <a:ea typeface="Poppins" pitchFamily="34" charset="-122"/>
                <a:cs typeface="Poppins" pitchFamily="34" charset="-120"/>
              </a:rPr>
              <a:t>—</a:t>
            </a:r>
            <a:endParaRPr lang="en-US" sz="1950" dirty="0"/>
          </a:p>
        </p:txBody>
      </p:sp>
      <p:sp>
        <p:nvSpPr>
          <p:cNvPr id="37" name="Text 35"/>
          <p:cNvSpPr/>
          <p:nvPr/>
        </p:nvSpPr>
        <p:spPr>
          <a:xfrm>
            <a:off x="1143000" y="6469410"/>
            <a:ext cx="10535617" cy="409575"/>
          </a:xfrm>
          <a:prstGeom prst="rect">
            <a:avLst/>
          </a:prstGeom>
          <a:noFill/>
          <a:ln/>
        </p:spPr>
        <p:txBody>
          <a:bodyPr wrap="square" lIns="25400" tIns="25400" rIns="25400" bIns="25400" rtlCol="0" anchor="t">
            <a:normAutofit fontScale="92500" lnSpcReduction="10000"/>
          </a:bodyPr>
          <a:lstStyle/>
          <a:p>
            <a:pPr marL="0" indent="0" algn="l">
              <a:lnSpc>
                <a:spcPct val="150000"/>
              </a:lnSpc>
              <a:buNone/>
            </a:pPr>
            <a:r>
              <a:rPr lang="en-US" sz="1950" i="1" dirty="0">
                <a:solidFill>
                  <a:srgbClr val="0F0B2E"/>
                </a:solidFill>
                <a:latin typeface="Poppins" pitchFamily="34" charset="0"/>
                <a:ea typeface="Poppins" pitchFamily="34" charset="-122"/>
                <a:cs typeface="Poppins" pitchFamily="34" charset="-120"/>
              </a:rPr>
              <a:t>The conversation I have been putting off that my 360 is telling me to have…</a:t>
            </a:r>
            <a:endParaRPr lang="en-US" sz="1950" dirty="0"/>
          </a:p>
        </p:txBody>
      </p:sp>
      <p:sp>
        <p:nvSpPr>
          <p:cNvPr id="38" name="Text 36"/>
          <p:cNvSpPr/>
          <p:nvPr/>
        </p:nvSpPr>
        <p:spPr>
          <a:xfrm>
            <a:off x="1143000" y="9593610"/>
            <a:ext cx="1692771"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MAKING IT REAL</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SETTING THE SCENE</a:t>
            </a:r>
            <a:endParaRPr lang="en-US" sz="1650" dirty="0"/>
          </a:p>
        </p:txBody>
      </p:sp>
      <p:sp>
        <p:nvSpPr>
          <p:cNvPr id="3" name="Text 1"/>
          <p:cNvSpPr/>
          <p:nvPr/>
        </p:nvSpPr>
        <p:spPr>
          <a:xfrm>
            <a:off x="1143000" y="1543943"/>
            <a:ext cx="17602200" cy="689521"/>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5400" b="1" kern="0" spc="-189" dirty="0">
                <a:solidFill>
                  <a:srgbClr val="0F0B2E"/>
                </a:solidFill>
                <a:latin typeface="Poppins" pitchFamily="34" charset="0"/>
                <a:ea typeface="Poppins" pitchFamily="34" charset="-122"/>
                <a:cs typeface="Poppins" pitchFamily="34" charset="-120"/>
              </a:rPr>
              <a:t>How today </a:t>
            </a:r>
            <a:r>
              <a:rPr lang="en-US" sz="5400" b="1" kern="0" spc="-189"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works</a:t>
            </a:r>
            <a:r>
              <a:rPr lang="en-US" sz="5400" b="1" kern="0" spc="-189" dirty="0">
                <a:solidFill>
                  <a:srgbClr val="0F0B2E"/>
                </a:solidFill>
                <a:latin typeface="Poppins" pitchFamily="34" charset="0"/>
                <a:ea typeface="Poppins" pitchFamily="34" charset="-122"/>
                <a:cs typeface="Poppins" pitchFamily="34" charset="-120"/>
              </a:rPr>
              <a:t>.</a:t>
            </a:r>
            <a:endParaRPr lang="en-US" sz="5400" dirty="0"/>
          </a:p>
        </p:txBody>
      </p:sp>
      <p:sp>
        <p:nvSpPr>
          <p:cNvPr id="4" name="Shape 2"/>
          <p:cNvSpPr/>
          <p:nvPr/>
        </p:nvSpPr>
        <p:spPr>
          <a:xfrm>
            <a:off x="1143000" y="3859560"/>
            <a:ext cx="7829550" cy="1903958"/>
          </a:xfrm>
          <a:prstGeom prst="roundRect">
            <a:avLst>
              <a:gd name="adj" fmla="val 1000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5" name="Text 3"/>
          <p:cNvSpPr/>
          <p:nvPr/>
        </p:nvSpPr>
        <p:spPr>
          <a:xfrm>
            <a:off x="1571625" y="4250085"/>
            <a:ext cx="819150" cy="556171"/>
          </a:xfrm>
          <a:prstGeom prst="rect">
            <a:avLst/>
          </a:prstGeom>
          <a:noFill/>
          <a:ln/>
        </p:spPr>
        <p:txBody>
          <a:bodyPr wrap="square" lIns="25400" tIns="25400" rIns="25400" bIns="25400" rtlCol="0" anchor="t">
            <a:normAutofit fontScale="92500" lnSpcReduction="20000"/>
          </a:bodyPr>
          <a:lstStyle/>
          <a:p>
            <a:pPr marL="0" indent="0" algn="l">
              <a:lnSpc>
                <a:spcPct val="85000"/>
              </a:lnSpc>
              <a:buNone/>
            </a:pPr>
            <a:r>
              <a:rPr lang="en-US" sz="4800" b="1" kern="0" spc="-144" dirty="0">
                <a:solidFill>
                  <a:srgbClr val="6B6588"/>
                </a:solidFill>
                <a:latin typeface="Poppins" pitchFamily="34" charset="0"/>
                <a:ea typeface="Poppins" pitchFamily="34" charset="-122"/>
                <a:cs typeface="Poppins" pitchFamily="34" charset="-120"/>
              </a:rPr>
              <a:t>1</a:t>
            </a:r>
            <a:endParaRPr lang="en-US" sz="4800" dirty="0"/>
          </a:p>
        </p:txBody>
      </p:sp>
      <p:sp>
        <p:nvSpPr>
          <p:cNvPr id="6" name="Text 4"/>
          <p:cNvSpPr/>
          <p:nvPr/>
        </p:nvSpPr>
        <p:spPr>
          <a:xfrm>
            <a:off x="2600325" y="4250085"/>
            <a:ext cx="6537960" cy="383828"/>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You have already done the hard part.</a:t>
            </a:r>
            <a:endParaRPr lang="en-US" sz="2475" dirty="0"/>
          </a:p>
        </p:txBody>
      </p:sp>
      <p:sp>
        <p:nvSpPr>
          <p:cNvPr id="7" name="Text 5"/>
          <p:cNvSpPr/>
          <p:nvPr/>
        </p:nvSpPr>
        <p:spPr>
          <a:xfrm>
            <a:off x="2600325" y="4710113"/>
            <a:ext cx="6537960" cy="369540"/>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800" dirty="0">
                <a:solidFill>
                  <a:srgbClr val="3D365C"/>
                </a:solidFill>
                <a:latin typeface="Poppins" pitchFamily="34" charset="0"/>
                <a:ea typeface="Poppins" pitchFamily="34" charset="-122"/>
                <a:cs typeface="Poppins" pitchFamily="34" charset="-120"/>
              </a:rPr>
              <a:t>Completing and sitting with your 360 report.</a:t>
            </a:r>
            <a:endParaRPr lang="en-US" sz="1800" dirty="0"/>
          </a:p>
        </p:txBody>
      </p:sp>
      <p:sp>
        <p:nvSpPr>
          <p:cNvPr id="8" name="Shape 6"/>
          <p:cNvSpPr/>
          <p:nvPr/>
        </p:nvSpPr>
        <p:spPr>
          <a:xfrm>
            <a:off x="9315450" y="3859560"/>
            <a:ext cx="7829550" cy="1903958"/>
          </a:xfrm>
          <a:prstGeom prst="roundRect">
            <a:avLst>
              <a:gd name="adj" fmla="val 1000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9" name="Text 7"/>
          <p:cNvSpPr/>
          <p:nvPr/>
        </p:nvSpPr>
        <p:spPr>
          <a:xfrm>
            <a:off x="9744075" y="4250085"/>
            <a:ext cx="819150" cy="556171"/>
          </a:xfrm>
          <a:prstGeom prst="rect">
            <a:avLst/>
          </a:prstGeom>
          <a:noFill/>
          <a:ln/>
        </p:spPr>
        <p:txBody>
          <a:bodyPr wrap="square" lIns="25400" tIns="25400" rIns="25400" bIns="25400" rtlCol="0" anchor="t">
            <a:normAutofit fontScale="92500" lnSpcReduction="20000"/>
          </a:bodyPr>
          <a:lstStyle/>
          <a:p>
            <a:pPr marL="0" indent="0" algn="l">
              <a:lnSpc>
                <a:spcPct val="85000"/>
              </a:lnSpc>
              <a:buNone/>
            </a:pPr>
            <a:r>
              <a:rPr lang="en-US" sz="4800" b="1" kern="0" spc="-144" dirty="0">
                <a:solidFill>
                  <a:srgbClr val="6B6588"/>
                </a:solidFill>
                <a:latin typeface="Poppins" pitchFamily="34" charset="0"/>
                <a:ea typeface="Poppins" pitchFamily="34" charset="-122"/>
                <a:cs typeface="Poppins" pitchFamily="34" charset="-120"/>
              </a:rPr>
              <a:t>2</a:t>
            </a:r>
            <a:endParaRPr lang="en-US" sz="4800" dirty="0"/>
          </a:p>
        </p:txBody>
      </p:sp>
      <p:sp>
        <p:nvSpPr>
          <p:cNvPr id="10" name="Text 8"/>
          <p:cNvSpPr/>
          <p:nvPr/>
        </p:nvSpPr>
        <p:spPr>
          <a:xfrm>
            <a:off x="10772775" y="4250085"/>
            <a:ext cx="6537960" cy="383828"/>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Today is about application.</a:t>
            </a:r>
            <a:endParaRPr lang="en-US" sz="2475" dirty="0"/>
          </a:p>
        </p:txBody>
      </p:sp>
      <p:sp>
        <p:nvSpPr>
          <p:cNvPr id="11" name="Text 9"/>
          <p:cNvSpPr/>
          <p:nvPr/>
        </p:nvSpPr>
        <p:spPr>
          <a:xfrm>
            <a:off x="10772775" y="4710113"/>
            <a:ext cx="6121908" cy="700980"/>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800" dirty="0">
                <a:solidFill>
                  <a:srgbClr val="3D365C"/>
                </a:solidFill>
                <a:latin typeface="Poppins" pitchFamily="34" charset="0"/>
                <a:ea typeface="Poppins" pitchFamily="34" charset="-122"/>
                <a:cs typeface="Poppins" pitchFamily="34" charset="-120"/>
              </a:rPr>
              <a:t>Not theory or re-learning the colours. Using your data to create real change.</a:t>
            </a:r>
            <a:endParaRPr lang="en-US" sz="1800" dirty="0"/>
          </a:p>
        </p:txBody>
      </p:sp>
      <p:sp>
        <p:nvSpPr>
          <p:cNvPr id="12" name="Shape 10"/>
          <p:cNvSpPr/>
          <p:nvPr/>
        </p:nvSpPr>
        <p:spPr>
          <a:xfrm>
            <a:off x="1143000" y="6106418"/>
            <a:ext cx="7829550" cy="2249686"/>
          </a:xfrm>
          <a:prstGeom prst="roundRect">
            <a:avLst>
              <a:gd name="adj" fmla="val 8468"/>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3" name="Text 11"/>
          <p:cNvSpPr/>
          <p:nvPr/>
        </p:nvSpPr>
        <p:spPr>
          <a:xfrm>
            <a:off x="1571625" y="6496943"/>
            <a:ext cx="819150" cy="556171"/>
          </a:xfrm>
          <a:prstGeom prst="rect">
            <a:avLst/>
          </a:prstGeom>
          <a:noFill/>
          <a:ln/>
        </p:spPr>
        <p:txBody>
          <a:bodyPr wrap="square" lIns="25400" tIns="25400" rIns="25400" bIns="25400" rtlCol="0" anchor="t">
            <a:normAutofit fontScale="92500" lnSpcReduction="20000"/>
          </a:bodyPr>
          <a:lstStyle/>
          <a:p>
            <a:pPr marL="0" indent="0" algn="l">
              <a:lnSpc>
                <a:spcPct val="85000"/>
              </a:lnSpc>
              <a:buNone/>
            </a:pPr>
            <a:r>
              <a:rPr lang="en-US" sz="4800" b="1" kern="0" spc="-144" dirty="0">
                <a:solidFill>
                  <a:srgbClr val="6B6588"/>
                </a:solidFill>
                <a:latin typeface="Poppins" pitchFamily="34" charset="0"/>
                <a:ea typeface="Poppins" pitchFamily="34" charset="-122"/>
                <a:cs typeface="Poppins" pitchFamily="34" charset="-120"/>
              </a:rPr>
              <a:t>3</a:t>
            </a:r>
            <a:endParaRPr lang="en-US" sz="4800" dirty="0"/>
          </a:p>
        </p:txBody>
      </p:sp>
      <p:sp>
        <p:nvSpPr>
          <p:cNvPr id="14" name="Text 12"/>
          <p:cNvSpPr/>
          <p:nvPr/>
        </p:nvSpPr>
        <p:spPr>
          <a:xfrm>
            <a:off x="2600325" y="6496943"/>
            <a:ext cx="6537960" cy="383828"/>
          </a:xfrm>
          <a:prstGeom prst="rect">
            <a:avLst/>
          </a:prstGeom>
          <a:noFill/>
          <a:ln/>
        </p:spPr>
        <p:txBody>
          <a:bodyPr wrap="square" lIns="25400" tIns="25400" rIns="25400" bIns="25400" rtlCol="0" anchor="t">
            <a:normAutofit fontScale="92500" lnSpcReduction="20000"/>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This is a safe space.</a:t>
            </a:r>
            <a:endParaRPr lang="en-US" sz="2475" dirty="0"/>
          </a:p>
        </p:txBody>
      </p:sp>
      <p:sp>
        <p:nvSpPr>
          <p:cNvPr id="15" name="Text 13"/>
          <p:cNvSpPr/>
          <p:nvPr/>
        </p:nvSpPr>
        <p:spPr>
          <a:xfrm>
            <a:off x="2600325" y="6956971"/>
            <a:ext cx="6121908" cy="700980"/>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800" dirty="0">
                <a:solidFill>
                  <a:srgbClr val="3D365C"/>
                </a:solidFill>
                <a:latin typeface="Poppins" pitchFamily="34" charset="0"/>
                <a:ea typeface="Poppins" pitchFamily="34" charset="-122"/>
                <a:cs typeface="Poppins" pitchFamily="34" charset="-120"/>
              </a:rPr>
              <a:t>You will not be asked to share numbers or scores with the full group. What you share is your choice.</a:t>
            </a:r>
            <a:endParaRPr lang="en-US" sz="1800" dirty="0"/>
          </a:p>
        </p:txBody>
      </p:sp>
      <p:sp>
        <p:nvSpPr>
          <p:cNvPr id="16" name="Shape 14"/>
          <p:cNvSpPr/>
          <p:nvPr/>
        </p:nvSpPr>
        <p:spPr>
          <a:xfrm>
            <a:off x="9315450" y="6106418"/>
            <a:ext cx="7829550" cy="2249686"/>
          </a:xfrm>
          <a:prstGeom prst="roundRect">
            <a:avLst>
              <a:gd name="adj" fmla="val 8468"/>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7" name="Text 15"/>
          <p:cNvSpPr/>
          <p:nvPr/>
        </p:nvSpPr>
        <p:spPr>
          <a:xfrm>
            <a:off x="9744075" y="6496943"/>
            <a:ext cx="819150" cy="556171"/>
          </a:xfrm>
          <a:prstGeom prst="rect">
            <a:avLst/>
          </a:prstGeom>
          <a:noFill/>
          <a:ln/>
        </p:spPr>
        <p:txBody>
          <a:bodyPr wrap="square" lIns="25400" tIns="25400" rIns="25400" bIns="25400" rtlCol="0" anchor="t">
            <a:normAutofit fontScale="92500" lnSpcReduction="20000"/>
          </a:bodyPr>
          <a:lstStyle/>
          <a:p>
            <a:pPr marL="0" indent="0" algn="l">
              <a:lnSpc>
                <a:spcPct val="85000"/>
              </a:lnSpc>
              <a:buNone/>
            </a:pPr>
            <a:r>
              <a:rPr lang="en-US" sz="4800" b="1" kern="0" spc="-144" dirty="0">
                <a:solidFill>
                  <a:srgbClr val="6B6588"/>
                </a:solidFill>
                <a:latin typeface="Poppins" pitchFamily="34" charset="0"/>
                <a:ea typeface="Poppins" pitchFamily="34" charset="-122"/>
                <a:cs typeface="Poppins" pitchFamily="34" charset="-120"/>
              </a:rPr>
              <a:t>4</a:t>
            </a:r>
            <a:endParaRPr lang="en-US" sz="4800" dirty="0"/>
          </a:p>
        </p:txBody>
      </p:sp>
      <p:sp>
        <p:nvSpPr>
          <p:cNvPr id="18" name="Text 16"/>
          <p:cNvSpPr/>
          <p:nvPr/>
        </p:nvSpPr>
        <p:spPr>
          <a:xfrm>
            <a:off x="10772775" y="6496943"/>
            <a:ext cx="6121908" cy="729555"/>
          </a:xfrm>
          <a:prstGeom prst="rect">
            <a:avLst/>
          </a:prstGeom>
          <a:noFill/>
          <a:ln/>
        </p:spPr>
        <p:txBody>
          <a:bodyPr wrap="square" lIns="25400" tIns="25400" rIns="25400" bIns="25400" rtlCol="0" anchor="t">
            <a:normAutofit fontScale="92500"/>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You will leave with something concrete.</a:t>
            </a:r>
            <a:endParaRPr lang="en-US" sz="2475" dirty="0"/>
          </a:p>
        </p:txBody>
      </p:sp>
      <p:sp>
        <p:nvSpPr>
          <p:cNvPr id="19" name="Text 17"/>
          <p:cNvSpPr/>
          <p:nvPr/>
        </p:nvSpPr>
        <p:spPr>
          <a:xfrm>
            <a:off x="10772775" y="7302698"/>
            <a:ext cx="6121908" cy="700980"/>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1800" dirty="0">
                <a:solidFill>
                  <a:srgbClr val="3D365C"/>
                </a:solidFill>
                <a:latin typeface="Poppins" pitchFamily="34" charset="0"/>
                <a:ea typeface="Poppins" pitchFamily="34" charset="-122"/>
                <a:cs typeface="Poppins" pitchFamily="34" charset="-120"/>
              </a:rPr>
              <a:t>A personal action plan grounded in your colour profile and your real working relationships.</a:t>
            </a:r>
            <a:endParaRPr lang="en-US" sz="1800" dirty="0"/>
          </a:p>
        </p:txBody>
      </p:sp>
      <p:sp>
        <p:nvSpPr>
          <p:cNvPr id="20" name="Text 18"/>
          <p:cNvSpPr/>
          <p:nvPr/>
        </p:nvSpPr>
        <p:spPr>
          <a:xfrm>
            <a:off x="1143000" y="9593610"/>
            <a:ext cx="2138065"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HOW TODAY WORKS</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126284"/>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EIGHT</a:t>
            </a:r>
            <a:endParaRPr lang="en-US" sz="2100" dirty="0"/>
          </a:p>
        </p:txBody>
      </p:sp>
      <p:sp>
        <p:nvSpPr>
          <p:cNvPr id="3" name="Text 1"/>
          <p:cNvSpPr/>
          <p:nvPr/>
        </p:nvSpPr>
        <p:spPr>
          <a:xfrm>
            <a:off x="1143000" y="3882479"/>
            <a:ext cx="16482060" cy="2137172"/>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Your personal </a:t>
            </a:r>
            <a:r>
              <a:rPr lang="en-US" sz="8700" b="1" kern="0" spc="-304" dirty="0" err="1">
                <a:solidFill>
                  <a:srgbClr val="FFFFFF"/>
                </a:solidFill>
                <a:latin typeface="Poppins" pitchFamily="34" charset="0"/>
                <a:ea typeface="Poppins" pitchFamily="34" charset="-122"/>
                <a:cs typeface="Poppins" pitchFamily="34" charset="-120"/>
              </a:rPr>
              <a:t>colour</a:t>
            </a:r>
            <a:r>
              <a:rPr lang="en-US" sz="8700" b="1" kern="0" spc="-304" dirty="0">
                <a:solidFill>
                  <a:srgbClr val="FFFFFF"/>
                </a:solidFill>
                <a:latin typeface="Poppins" pitchFamily="34" charset="0"/>
                <a:ea typeface="Poppins" pitchFamily="34" charset="-122"/>
                <a:cs typeface="Poppins" pitchFamily="34" charset="-120"/>
              </a:rPr>
              <a:t> </a:t>
            </a:r>
          </a:p>
          <a:p>
            <a:pPr marL="0" indent="0" algn="l">
              <a:lnSpc>
                <a:spcPct val="95000"/>
              </a:lnSpc>
              <a:buNone/>
            </a:pPr>
            <a:r>
              <a:rPr lang="en-US" sz="8700" b="1" kern="0" spc="-304"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action plan</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6286351"/>
            <a:ext cx="5402964" cy="912316"/>
          </a:xfrm>
          <a:prstGeom prst="rect">
            <a:avLst/>
          </a:prstGeom>
          <a:noFill/>
          <a:ln/>
        </p:spPr>
        <p:txBody>
          <a:bodyPr wrap="square" lIns="25400" tIns="25400" rIns="25400" bIns="25400" rtlCol="0" anchor="t">
            <a:normAutofit fontScale="925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work and commitments</a:t>
            </a:r>
            <a:endParaRPr lang="en-US" sz="2550" dirty="0"/>
          </a:p>
        </p:txBody>
      </p:sp>
      <p:sp>
        <p:nvSpPr>
          <p:cNvPr id="5" name="Text 3"/>
          <p:cNvSpPr/>
          <p:nvPr/>
        </p:nvSpPr>
        <p:spPr>
          <a:xfrm>
            <a:off x="1143000" y="9593610"/>
            <a:ext cx="3508162"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PERSONAL COLOUR ACTION PLAN</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DFCF9"/>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042EE02-7888-E48B-9A6A-AF870FD1A8E9}"/>
              </a:ext>
            </a:extLst>
          </p:cNvPr>
          <p:cNvPicPr>
            <a:picLocks noChangeAspect="1"/>
          </p:cNvPicPr>
          <p:nvPr/>
        </p:nvPicPr>
        <p:blipFill>
          <a:blip r:embed="rId3"/>
          <a:stretch>
            <a:fillRect/>
          </a:stretch>
        </p:blipFill>
        <p:spPr>
          <a:xfrm>
            <a:off x="8830976" y="5920847"/>
            <a:ext cx="4320000" cy="3462629"/>
          </a:xfrm>
          <a:prstGeom prst="rect">
            <a:avLst/>
          </a:prstGeom>
          <a:effectLst/>
        </p:spPr>
      </p:pic>
      <p:pic>
        <p:nvPicPr>
          <p:cNvPr id="26" name="Picture 25">
            <a:extLst>
              <a:ext uri="{FF2B5EF4-FFF2-40B4-BE49-F238E27FC236}">
                <a16:creationId xmlns:a16="http://schemas.microsoft.com/office/drawing/2014/main" id="{AA42FEDE-19C2-2C5A-07B7-A1BD11FCF1D9}"/>
              </a:ext>
            </a:extLst>
          </p:cNvPr>
          <p:cNvPicPr>
            <a:picLocks noChangeAspect="1"/>
          </p:cNvPicPr>
          <p:nvPr/>
        </p:nvPicPr>
        <p:blipFill>
          <a:blip r:embed="rId4"/>
          <a:stretch>
            <a:fillRect/>
          </a:stretch>
        </p:blipFill>
        <p:spPr>
          <a:xfrm>
            <a:off x="12821849" y="5918895"/>
            <a:ext cx="4320000" cy="3395031"/>
          </a:xfrm>
          <a:prstGeom prst="rect">
            <a:avLst/>
          </a:prstGeom>
          <a:effectLst/>
        </p:spPr>
      </p:pic>
      <p:pic>
        <p:nvPicPr>
          <p:cNvPr id="27" name="Picture 26">
            <a:extLst>
              <a:ext uri="{FF2B5EF4-FFF2-40B4-BE49-F238E27FC236}">
                <a16:creationId xmlns:a16="http://schemas.microsoft.com/office/drawing/2014/main" id="{A1E44B49-ED52-CDCF-8A9E-C668CEE9C9F5}"/>
              </a:ext>
            </a:extLst>
          </p:cNvPr>
          <p:cNvPicPr>
            <a:picLocks noChangeAspect="1"/>
          </p:cNvPicPr>
          <p:nvPr/>
        </p:nvPicPr>
        <p:blipFill>
          <a:blip r:embed="rId5"/>
          <a:stretch>
            <a:fillRect/>
          </a:stretch>
        </p:blipFill>
        <p:spPr>
          <a:xfrm>
            <a:off x="12800076" y="3286233"/>
            <a:ext cx="4320000" cy="3431672"/>
          </a:xfrm>
          <a:prstGeom prst="rect">
            <a:avLst/>
          </a:prstGeom>
          <a:effectLst/>
        </p:spPr>
      </p:pic>
      <p:pic>
        <p:nvPicPr>
          <p:cNvPr id="28" name="Picture 27">
            <a:extLst>
              <a:ext uri="{FF2B5EF4-FFF2-40B4-BE49-F238E27FC236}">
                <a16:creationId xmlns:a16="http://schemas.microsoft.com/office/drawing/2014/main" id="{FC516335-646F-A63C-5CA8-499943ADDF35}"/>
              </a:ext>
            </a:extLst>
          </p:cNvPr>
          <p:cNvPicPr>
            <a:picLocks noChangeAspect="1"/>
          </p:cNvPicPr>
          <p:nvPr/>
        </p:nvPicPr>
        <p:blipFill>
          <a:blip r:embed="rId6"/>
          <a:stretch>
            <a:fillRect/>
          </a:stretch>
        </p:blipFill>
        <p:spPr>
          <a:xfrm>
            <a:off x="8809208" y="3241013"/>
            <a:ext cx="4320000" cy="3376323"/>
          </a:xfrm>
          <a:prstGeom prst="rect">
            <a:avLst/>
          </a:prstGeom>
          <a:effectLst/>
        </p:spPr>
      </p:pic>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8 · YOUR PERSONAL COLOUR ACTION PLAN</a:t>
            </a:r>
            <a:endParaRPr lang="en-US" sz="1650" dirty="0"/>
          </a:p>
        </p:txBody>
      </p:sp>
      <p:sp>
        <p:nvSpPr>
          <p:cNvPr id="3" name="Text 1"/>
          <p:cNvSpPr/>
          <p:nvPr/>
        </p:nvSpPr>
        <p:spPr>
          <a:xfrm>
            <a:off x="1143000" y="1543943"/>
            <a:ext cx="16482060" cy="1051322"/>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One genuine commitment per colour. </a:t>
            </a:r>
          </a:p>
          <a:p>
            <a:pPr marL="0" indent="0" algn="l">
              <a:lnSpc>
                <a:spcPct val="95000"/>
              </a:lnSpc>
              <a:buNone/>
            </a:pPr>
            <a:r>
              <a:rPr lang="en-US" sz="5000" b="1" kern="0" spc="-147"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Quality over completeness</a:t>
            </a:r>
            <a:r>
              <a:rPr lang="en-US" sz="5000" b="1" kern="0" spc="-147" dirty="0">
                <a:solidFill>
                  <a:srgbClr val="0F0B2E"/>
                </a:solidFill>
                <a:latin typeface="Poppins" pitchFamily="34" charset="0"/>
                <a:ea typeface="Poppins" pitchFamily="34" charset="-122"/>
                <a:cs typeface="Poppins" pitchFamily="34" charset="-120"/>
              </a:rPr>
              <a:t>.</a:t>
            </a:r>
            <a:endParaRPr lang="en-US" sz="5000" dirty="0"/>
          </a:p>
        </p:txBody>
      </p:sp>
      <p:sp>
        <p:nvSpPr>
          <p:cNvPr id="5" name="Text 3"/>
          <p:cNvSpPr/>
          <p:nvPr/>
        </p:nvSpPr>
        <p:spPr>
          <a:xfrm>
            <a:off x="13344525" y="3887195"/>
            <a:ext cx="3489008" cy="481012"/>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endParaRPr lang="en-US" sz="2250" dirty="0"/>
          </a:p>
        </p:txBody>
      </p:sp>
      <p:sp>
        <p:nvSpPr>
          <p:cNvPr id="6" name="Text 4"/>
          <p:cNvSpPr/>
          <p:nvPr/>
        </p:nvSpPr>
        <p:spPr>
          <a:xfrm>
            <a:off x="13235668" y="3753164"/>
            <a:ext cx="3266980" cy="1077962"/>
          </a:xfrm>
          <a:prstGeom prst="rect">
            <a:avLst/>
          </a:prstGeom>
          <a:noFill/>
          <a:ln/>
        </p:spPr>
        <p:txBody>
          <a:bodyPr wrap="square" lIns="25400" tIns="25400" rIns="25400" bIns="25400" rtlCol="0" anchor="t">
            <a:normAutofit fontScale="92500" lnSpcReduction="20000"/>
          </a:bodyPr>
          <a:lstStyle/>
          <a:p>
            <a:pPr marL="0" indent="0" algn="l">
              <a:lnSpc>
                <a:spcPct val="140000"/>
              </a:lnSpc>
              <a:buNone/>
            </a:pPr>
            <a:r>
              <a:rPr lang="en-US" sz="1950" dirty="0">
                <a:solidFill>
                  <a:srgbClr val="3D365C"/>
                </a:solidFill>
                <a:latin typeface="Poppins" pitchFamily="34" charset="0"/>
                <a:ea typeface="Poppins" pitchFamily="34" charset="-122"/>
                <a:cs typeface="Poppins" pitchFamily="34" charset="-120"/>
              </a:rPr>
              <a:t>What behaviour will I dial up, dial back, or deploy more deliberately?</a:t>
            </a:r>
            <a:endParaRPr lang="en-US" sz="1950" dirty="0"/>
          </a:p>
        </p:txBody>
      </p:sp>
      <p:sp>
        <p:nvSpPr>
          <p:cNvPr id="9" name="Text 7"/>
          <p:cNvSpPr/>
          <p:nvPr/>
        </p:nvSpPr>
        <p:spPr>
          <a:xfrm>
            <a:off x="9225643" y="6431046"/>
            <a:ext cx="3266980" cy="1077962"/>
          </a:xfrm>
          <a:prstGeom prst="rect">
            <a:avLst/>
          </a:prstGeom>
          <a:noFill/>
          <a:ln/>
        </p:spPr>
        <p:txBody>
          <a:bodyPr wrap="square" lIns="25400" tIns="25400" rIns="25400" bIns="25400" rtlCol="0" anchor="t">
            <a:normAutofit fontScale="92500" lnSpcReduction="20000"/>
          </a:bodyPr>
          <a:lstStyle/>
          <a:p>
            <a:pPr marL="0" indent="0" algn="l">
              <a:lnSpc>
                <a:spcPct val="140000"/>
              </a:lnSpc>
              <a:buNone/>
            </a:pPr>
            <a:r>
              <a:rPr lang="en-US" sz="1950" dirty="0">
                <a:solidFill>
                  <a:srgbClr val="3D365C"/>
                </a:solidFill>
                <a:latin typeface="Poppins" pitchFamily="34" charset="0"/>
                <a:ea typeface="Poppins" pitchFamily="34" charset="-122"/>
                <a:cs typeface="Poppins" pitchFamily="34" charset="-120"/>
              </a:rPr>
              <a:t>What behaviour will I dial up, dial back, or deploy more deliberately?</a:t>
            </a:r>
            <a:endParaRPr lang="en-US" sz="1950" dirty="0"/>
          </a:p>
        </p:txBody>
      </p:sp>
      <p:sp>
        <p:nvSpPr>
          <p:cNvPr id="11" name="Text 9"/>
          <p:cNvSpPr/>
          <p:nvPr/>
        </p:nvSpPr>
        <p:spPr>
          <a:xfrm>
            <a:off x="13379903" y="6499766"/>
            <a:ext cx="3489008" cy="481012"/>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endParaRPr lang="en-US" sz="2250" dirty="0"/>
          </a:p>
        </p:txBody>
      </p:sp>
      <p:sp>
        <p:nvSpPr>
          <p:cNvPr id="12" name="Text 10"/>
          <p:cNvSpPr/>
          <p:nvPr/>
        </p:nvSpPr>
        <p:spPr>
          <a:xfrm>
            <a:off x="13271046" y="6409274"/>
            <a:ext cx="3266980" cy="1077962"/>
          </a:xfrm>
          <a:prstGeom prst="rect">
            <a:avLst/>
          </a:prstGeom>
          <a:noFill/>
          <a:ln/>
        </p:spPr>
        <p:txBody>
          <a:bodyPr wrap="square" lIns="25400" tIns="25400" rIns="25400" bIns="25400" rtlCol="0" anchor="t">
            <a:normAutofit fontScale="92500" lnSpcReduction="20000"/>
          </a:bodyPr>
          <a:lstStyle/>
          <a:p>
            <a:pPr marL="0" indent="0" algn="l">
              <a:lnSpc>
                <a:spcPct val="140000"/>
              </a:lnSpc>
              <a:buNone/>
            </a:pPr>
            <a:r>
              <a:rPr lang="en-US" sz="1950" dirty="0">
                <a:solidFill>
                  <a:srgbClr val="3D365C"/>
                </a:solidFill>
                <a:latin typeface="Poppins" pitchFamily="34" charset="0"/>
                <a:ea typeface="Poppins" pitchFamily="34" charset="-122"/>
                <a:cs typeface="Poppins" pitchFamily="34" charset="-120"/>
              </a:rPr>
              <a:t>What behaviour will I dial up, dial back, or deploy more deliberately?</a:t>
            </a:r>
            <a:endParaRPr lang="en-US" sz="1950" dirty="0"/>
          </a:p>
        </p:txBody>
      </p:sp>
      <p:sp>
        <p:nvSpPr>
          <p:cNvPr id="15" name="Text 13"/>
          <p:cNvSpPr/>
          <p:nvPr/>
        </p:nvSpPr>
        <p:spPr>
          <a:xfrm>
            <a:off x="9261021" y="3731392"/>
            <a:ext cx="3266980" cy="1077962"/>
          </a:xfrm>
          <a:prstGeom prst="rect">
            <a:avLst/>
          </a:prstGeom>
          <a:noFill/>
          <a:ln/>
        </p:spPr>
        <p:txBody>
          <a:bodyPr wrap="square" lIns="25400" tIns="25400" rIns="25400" bIns="25400" rtlCol="0" anchor="t">
            <a:normAutofit fontScale="92500" lnSpcReduction="20000"/>
          </a:bodyPr>
          <a:lstStyle/>
          <a:p>
            <a:pPr marL="0" indent="0" algn="l">
              <a:lnSpc>
                <a:spcPct val="140000"/>
              </a:lnSpc>
              <a:buNone/>
            </a:pPr>
            <a:r>
              <a:rPr lang="en-US" sz="1950" dirty="0">
                <a:solidFill>
                  <a:srgbClr val="3D365C"/>
                </a:solidFill>
                <a:latin typeface="Poppins" pitchFamily="34" charset="0"/>
                <a:ea typeface="Poppins" pitchFamily="34" charset="-122"/>
                <a:cs typeface="Poppins" pitchFamily="34" charset="-120"/>
              </a:rPr>
              <a:t>What behaviour will I dial up, dial back, or deploy more deliberately?</a:t>
            </a:r>
            <a:endParaRPr lang="en-US" sz="1950" dirty="0"/>
          </a:p>
        </p:txBody>
      </p:sp>
      <p:sp>
        <p:nvSpPr>
          <p:cNvPr id="17" name="Text 15"/>
          <p:cNvSpPr/>
          <p:nvPr/>
        </p:nvSpPr>
        <p:spPr>
          <a:xfrm>
            <a:off x="1143000" y="9593610"/>
            <a:ext cx="1424449"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ACTION PLAN</a:t>
            </a:r>
            <a:endParaRPr lang="en-US" sz="1200" dirty="0"/>
          </a:p>
        </p:txBody>
      </p:sp>
      <p:sp>
        <p:nvSpPr>
          <p:cNvPr id="22" name="Text 2">
            <a:extLst>
              <a:ext uri="{FF2B5EF4-FFF2-40B4-BE49-F238E27FC236}">
                <a16:creationId xmlns:a16="http://schemas.microsoft.com/office/drawing/2014/main" id="{AD345455-0922-E652-397B-49079B075C49}"/>
              </a:ext>
            </a:extLst>
          </p:cNvPr>
          <p:cNvSpPr/>
          <p:nvPr/>
        </p:nvSpPr>
        <p:spPr>
          <a:xfrm>
            <a:off x="1244173" y="3492230"/>
            <a:ext cx="6223000" cy="1272406"/>
          </a:xfrm>
          <a:prstGeom prst="rect">
            <a:avLst/>
          </a:prstGeom>
          <a:noFill/>
          <a:ln/>
        </p:spPr>
        <p:txBody>
          <a:bodyPr wrap="square" lIns="25400" tIns="25400" rIns="25400" bIns="25400" rtlCol="0" anchor="t">
            <a:normAutofit/>
          </a:bodyPr>
          <a:lstStyle/>
          <a:p>
            <a:pPr marL="0" indent="0" algn="l">
              <a:lnSpc>
                <a:spcPct val="135000"/>
              </a:lnSpc>
              <a:buNone/>
            </a:pPr>
            <a:r>
              <a:rPr lang="en-US" sz="2200" dirty="0">
                <a:solidFill>
                  <a:srgbClr val="0F0B2E"/>
                </a:solidFill>
                <a:latin typeface="Poppins" pitchFamily="34" charset="0"/>
                <a:ea typeface="Poppins" pitchFamily="34" charset="-122"/>
                <a:cs typeface="Poppins" pitchFamily="34" charset="-120"/>
              </a:rPr>
              <a:t>Each </a:t>
            </a:r>
            <a:r>
              <a:rPr lang="en-US" sz="2200" u="wavy" dirty="0" err="1">
                <a:solidFill>
                  <a:srgbClr val="0F0B2E"/>
                </a:solidFill>
                <a:uFill>
                  <a:solidFill>
                    <a:srgbClr val="E84427"/>
                  </a:solidFill>
                </a:uFill>
                <a:latin typeface="Poppins" pitchFamily="34" charset="0"/>
                <a:ea typeface="Poppins" pitchFamily="34" charset="-122"/>
                <a:cs typeface="Poppins" pitchFamily="34" charset="-120"/>
              </a:rPr>
              <a:t>colour</a:t>
            </a:r>
            <a:r>
              <a:rPr lang="en-US" sz="2200" u="wavy" dirty="0">
                <a:solidFill>
                  <a:srgbClr val="0F0B2E"/>
                </a:solidFill>
                <a:uFill>
                  <a:solidFill>
                    <a:srgbClr val="E84427"/>
                  </a:solidFill>
                </a:uFill>
                <a:latin typeface="Poppins" pitchFamily="34" charset="0"/>
                <a:ea typeface="Poppins" pitchFamily="34" charset="-122"/>
                <a:cs typeface="Poppins" pitchFamily="34" charset="-120"/>
              </a:rPr>
              <a:t> </a:t>
            </a:r>
            <a:r>
              <a:rPr lang="en-US" sz="2200" dirty="0">
                <a:solidFill>
                  <a:srgbClr val="0F0B2E"/>
                </a:solidFill>
                <a:latin typeface="Poppins" pitchFamily="34" charset="0"/>
                <a:ea typeface="Poppins" pitchFamily="34" charset="-122"/>
                <a:cs typeface="Poppins" pitchFamily="34" charset="-120"/>
              </a:rPr>
              <a:t>has a different perspective on the focus for action.</a:t>
            </a:r>
            <a:endParaRPr lang="en-US" sz="2200" dirty="0"/>
          </a:p>
        </p:txBody>
      </p:sp>
      <p:sp>
        <p:nvSpPr>
          <p:cNvPr id="23" name="Text 3">
            <a:extLst>
              <a:ext uri="{FF2B5EF4-FFF2-40B4-BE49-F238E27FC236}">
                <a16:creationId xmlns:a16="http://schemas.microsoft.com/office/drawing/2014/main" id="{5E8BC568-7D7D-1E49-77C9-BDCD885CC212}"/>
              </a:ext>
            </a:extLst>
          </p:cNvPr>
          <p:cNvSpPr/>
          <p:nvPr/>
        </p:nvSpPr>
        <p:spPr>
          <a:xfrm>
            <a:off x="1244173" y="4739236"/>
            <a:ext cx="6223000" cy="1272406"/>
          </a:xfrm>
          <a:prstGeom prst="rect">
            <a:avLst/>
          </a:prstGeom>
          <a:noFill/>
          <a:ln/>
        </p:spPr>
        <p:txBody>
          <a:bodyPr wrap="square" lIns="25400" tIns="25400" rIns="25400" bIns="25400" rtlCol="0" anchor="t">
            <a:normAutofit/>
          </a:bodyPr>
          <a:lstStyle/>
          <a:p>
            <a:pPr marL="0" indent="0" algn="l">
              <a:lnSpc>
                <a:spcPct val="135000"/>
              </a:lnSpc>
              <a:buNone/>
            </a:pPr>
            <a:r>
              <a:rPr lang="en-US" sz="2200" dirty="0">
                <a:solidFill>
                  <a:srgbClr val="0F0B2E"/>
                </a:solidFill>
                <a:latin typeface="Poppins" pitchFamily="34" charset="0"/>
                <a:ea typeface="Poppins" pitchFamily="34" charset="-122"/>
                <a:cs typeface="Poppins" pitchFamily="34" charset="-120"/>
              </a:rPr>
              <a:t>Consider all </a:t>
            </a:r>
            <a:r>
              <a:rPr lang="en-US" sz="2200" b="1" dirty="0">
                <a:solidFill>
                  <a:srgbClr val="0F0B2E"/>
                </a:solidFill>
                <a:latin typeface="Poppins" pitchFamily="34" charset="0"/>
                <a:ea typeface="Poppins" pitchFamily="34" charset="-122"/>
                <a:cs typeface="Poppins" pitchFamily="34" charset="-120"/>
              </a:rPr>
              <a:t>4 </a:t>
            </a:r>
            <a:r>
              <a:rPr lang="en-US" sz="2200" b="1" u="wavy" dirty="0" err="1">
                <a:solidFill>
                  <a:srgbClr val="0F0B2E"/>
                </a:solidFill>
                <a:uFill>
                  <a:solidFill>
                    <a:srgbClr val="E84427"/>
                  </a:solidFill>
                </a:uFill>
                <a:latin typeface="Poppins" pitchFamily="34" charset="0"/>
                <a:ea typeface="Poppins" pitchFamily="34" charset="-122"/>
                <a:cs typeface="Poppins" pitchFamily="34" charset="-120"/>
              </a:rPr>
              <a:t>colours</a:t>
            </a:r>
            <a:r>
              <a:rPr lang="en-US" sz="2200" b="1" u="wavy" dirty="0">
                <a:solidFill>
                  <a:srgbClr val="0F0B2E"/>
                </a:solidFill>
                <a:uFill>
                  <a:solidFill>
                    <a:srgbClr val="E84427"/>
                  </a:solidFill>
                </a:uFill>
                <a:latin typeface="Poppins" pitchFamily="34" charset="0"/>
                <a:ea typeface="Poppins" pitchFamily="34" charset="-122"/>
                <a:cs typeface="Poppins" pitchFamily="34" charset="-120"/>
              </a:rPr>
              <a:t> </a:t>
            </a:r>
            <a:r>
              <a:rPr lang="en-US" sz="2200" dirty="0">
                <a:solidFill>
                  <a:srgbClr val="0F0B2E"/>
                </a:solidFill>
                <a:latin typeface="Poppins" pitchFamily="34" charset="0"/>
                <a:ea typeface="Poppins" pitchFamily="34" charset="-122"/>
                <a:cs typeface="Poppins" pitchFamily="34" charset="-120"/>
              </a:rPr>
              <a:t>to reflect on what you have learnt today.</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61662" y="3736403"/>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THE CLOSE</a:t>
            </a:r>
            <a:endParaRPr lang="en-US" sz="2100" dirty="0"/>
          </a:p>
        </p:txBody>
      </p:sp>
      <p:sp>
        <p:nvSpPr>
          <p:cNvPr id="3" name="Text 1"/>
          <p:cNvSpPr/>
          <p:nvPr/>
        </p:nvSpPr>
        <p:spPr>
          <a:xfrm>
            <a:off x="1161662" y="4492599"/>
            <a:ext cx="17602200" cy="1752600"/>
          </a:xfrm>
          <a:prstGeom prst="rect">
            <a:avLst/>
          </a:prstGeom>
          <a:noFill/>
          <a:ln/>
        </p:spPr>
        <p:txBody>
          <a:bodyPr wrap="square" lIns="25400" tIns="25400" rIns="25400" bIns="25400" rtlCol="0" anchor="t">
            <a:normAutofit fontScale="92500" lnSpcReduction="20000"/>
          </a:bodyPr>
          <a:lstStyle/>
          <a:p>
            <a:pPr marL="0" indent="0" algn="l">
              <a:lnSpc>
                <a:spcPct val="90000"/>
              </a:lnSpc>
              <a:buNone/>
            </a:pPr>
            <a:r>
              <a:rPr lang="en-US" sz="15000" b="1" kern="0" spc="-675" dirty="0">
                <a:solidFill>
                  <a:srgbClr val="FFFFFF"/>
                </a:solidFill>
                <a:latin typeface="Poppins" pitchFamily="34" charset="0"/>
                <a:ea typeface="Poppins" pitchFamily="34" charset="-122"/>
                <a:cs typeface="Poppins" pitchFamily="34" charset="-120"/>
              </a:rPr>
              <a:t>One </a:t>
            </a:r>
            <a:r>
              <a:rPr lang="en-US" sz="15000" b="1" kern="0" spc="-675"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commitment</a:t>
            </a:r>
            <a:r>
              <a:rPr lang="en-US" sz="15000" b="1" kern="0" spc="-675" dirty="0">
                <a:solidFill>
                  <a:srgbClr val="FFFFFF"/>
                </a:solidFill>
                <a:latin typeface="Poppins" pitchFamily="34" charset="0"/>
                <a:ea typeface="Poppins" pitchFamily="34" charset="-122"/>
                <a:cs typeface="Poppins" pitchFamily="34" charset="-120"/>
              </a:rPr>
              <a:t>.</a:t>
            </a:r>
            <a:endParaRPr lang="en-US" sz="15000" dirty="0"/>
          </a:p>
        </p:txBody>
      </p:sp>
      <p:sp>
        <p:nvSpPr>
          <p:cNvPr id="8" name="Text 6"/>
          <p:cNvSpPr/>
          <p:nvPr/>
        </p:nvSpPr>
        <p:spPr>
          <a:xfrm>
            <a:off x="1143000" y="9593610"/>
            <a:ext cx="2666524"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COLOUR-PROFILING.COM</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YOUR REPORT AT A GLANCE</a:t>
            </a:r>
            <a:endParaRPr lang="en-US" sz="1650" dirty="0"/>
          </a:p>
        </p:txBody>
      </p:sp>
      <p:sp>
        <p:nvSpPr>
          <p:cNvPr id="3" name="Text 1"/>
          <p:cNvSpPr/>
          <p:nvPr/>
        </p:nvSpPr>
        <p:spPr>
          <a:xfrm>
            <a:off x="1143000" y="1543943"/>
            <a:ext cx="17602200" cy="689521"/>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5400" b="1" kern="0" spc="-189" dirty="0">
                <a:solidFill>
                  <a:srgbClr val="0F0B2E"/>
                </a:solidFill>
                <a:latin typeface="Poppins" pitchFamily="34" charset="0"/>
                <a:ea typeface="Poppins" pitchFamily="34" charset="-122"/>
                <a:cs typeface="Poppins" pitchFamily="34" charset="-120"/>
              </a:rPr>
              <a:t>Your C-me 360 report: </a:t>
            </a:r>
            <a:r>
              <a:rPr lang="en-US" sz="5400" b="1" kern="0" spc="-189"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three layers </a:t>
            </a:r>
            <a:r>
              <a:rPr lang="en-US" sz="5400" b="1" kern="0" spc="-189" dirty="0">
                <a:solidFill>
                  <a:srgbClr val="0F0B2E"/>
                </a:solidFill>
                <a:latin typeface="Poppins" pitchFamily="34" charset="0"/>
                <a:ea typeface="Poppins" pitchFamily="34" charset="-122"/>
                <a:cs typeface="Poppins" pitchFamily="34" charset="-120"/>
              </a:rPr>
              <a:t>of data.</a:t>
            </a:r>
            <a:endParaRPr lang="en-US" sz="5400" dirty="0"/>
          </a:p>
        </p:txBody>
      </p:sp>
      <p:sp>
        <p:nvSpPr>
          <p:cNvPr id="4" name="Shape 2"/>
          <p:cNvSpPr/>
          <p:nvPr/>
        </p:nvSpPr>
        <p:spPr>
          <a:xfrm>
            <a:off x="1143000" y="3835896"/>
            <a:ext cx="5130701" cy="3854058"/>
          </a:xfrm>
          <a:prstGeom prst="roundRect">
            <a:avLst>
              <a:gd name="adj" fmla="val 586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6" name="Text 4"/>
          <p:cNvSpPr/>
          <p:nvPr/>
        </p:nvSpPr>
        <p:spPr>
          <a:xfrm>
            <a:off x="1495425" y="4961632"/>
            <a:ext cx="4868436" cy="347365"/>
          </a:xfrm>
          <a:prstGeom prst="rect">
            <a:avLst/>
          </a:prstGeom>
          <a:noFill/>
          <a:ln/>
        </p:spPr>
        <p:txBody>
          <a:bodyPr wrap="square" lIns="25400" tIns="25400" rIns="25400" bIns="25400" rtlCol="0" anchor="t">
            <a:noAutofit/>
          </a:bodyPr>
          <a:lstStyle/>
          <a:p>
            <a:pPr marL="0" indent="0" algn="l">
              <a:lnSpc>
                <a:spcPct val="112000"/>
              </a:lnSpc>
              <a:buNone/>
            </a:pPr>
            <a:r>
              <a:rPr lang="en-US" sz="2500" b="1" kern="0" spc="-43" dirty="0">
                <a:solidFill>
                  <a:srgbClr val="0F0B2E"/>
                </a:solidFill>
                <a:latin typeface="Poppins" pitchFamily="34" charset="0"/>
                <a:ea typeface="Poppins" pitchFamily="34" charset="-122"/>
                <a:cs typeface="Poppins" pitchFamily="34" charset="-120"/>
              </a:rPr>
              <a:t>Preference vs Perception</a:t>
            </a:r>
            <a:endParaRPr lang="en-US" sz="2500" dirty="0"/>
          </a:p>
        </p:txBody>
      </p:sp>
      <p:sp>
        <p:nvSpPr>
          <p:cNvPr id="7" name="Text 5"/>
          <p:cNvSpPr/>
          <p:nvPr/>
        </p:nvSpPr>
        <p:spPr>
          <a:xfrm>
            <a:off x="1495425" y="5423297"/>
            <a:ext cx="4558626" cy="990898"/>
          </a:xfrm>
          <a:prstGeom prst="rect">
            <a:avLst/>
          </a:prstGeom>
          <a:noFill/>
          <a:ln/>
        </p:spPr>
        <p:txBody>
          <a:bodyPr wrap="square" lIns="25400" tIns="25400" rIns="25400" bIns="25400" rtlCol="0" anchor="t">
            <a:noAutofit/>
          </a:bodyPr>
          <a:lstStyle/>
          <a:p>
            <a:pPr marL="0" indent="0" algn="l">
              <a:lnSpc>
                <a:spcPct val="145000"/>
              </a:lnSpc>
              <a:buNone/>
            </a:pPr>
            <a:r>
              <a:rPr lang="en-US" sz="2000" dirty="0">
                <a:solidFill>
                  <a:srgbClr val="3D365C"/>
                </a:solidFill>
                <a:latin typeface="Poppins" pitchFamily="34" charset="0"/>
                <a:ea typeface="Poppins" pitchFamily="34" charset="-122"/>
                <a:cs typeface="Poppins" pitchFamily="34" charset="-120"/>
              </a:rPr>
              <a:t>Your colour preference percentages compared against how your feedback providers perceive you on average.</a:t>
            </a:r>
            <a:endParaRPr lang="en-US" sz="2000" dirty="0"/>
          </a:p>
        </p:txBody>
      </p:sp>
      <p:sp>
        <p:nvSpPr>
          <p:cNvPr id="8" name="Shape 6"/>
          <p:cNvSpPr/>
          <p:nvPr/>
        </p:nvSpPr>
        <p:spPr>
          <a:xfrm>
            <a:off x="6578501" y="3835896"/>
            <a:ext cx="5130850" cy="3854058"/>
          </a:xfrm>
          <a:prstGeom prst="roundRect">
            <a:avLst>
              <a:gd name="adj" fmla="val 586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0" name="Text 8"/>
          <p:cNvSpPr/>
          <p:nvPr/>
        </p:nvSpPr>
        <p:spPr>
          <a:xfrm>
            <a:off x="6930926" y="4961632"/>
            <a:ext cx="4868600" cy="347365"/>
          </a:xfrm>
          <a:prstGeom prst="rect">
            <a:avLst/>
          </a:prstGeom>
          <a:noFill/>
          <a:ln/>
        </p:spPr>
        <p:txBody>
          <a:bodyPr wrap="square" lIns="25400" tIns="25400" rIns="25400" bIns="25400" rtlCol="0" anchor="t">
            <a:noAutofit/>
          </a:bodyPr>
          <a:lstStyle/>
          <a:p>
            <a:pPr marL="0" indent="0" algn="l">
              <a:lnSpc>
                <a:spcPct val="112000"/>
              </a:lnSpc>
              <a:buNone/>
            </a:pPr>
            <a:r>
              <a:rPr lang="en-US" sz="2500" b="1" kern="0" spc="-43" dirty="0">
                <a:solidFill>
                  <a:srgbClr val="0F0B2E"/>
                </a:solidFill>
                <a:latin typeface="Poppins" pitchFamily="34" charset="0"/>
                <a:ea typeface="Poppins" pitchFamily="34" charset="-122"/>
                <a:cs typeface="Poppins" pitchFamily="34" charset="-120"/>
              </a:rPr>
              <a:t>Perception Gap</a:t>
            </a:r>
            <a:endParaRPr lang="en-US" sz="2500" dirty="0"/>
          </a:p>
        </p:txBody>
      </p:sp>
      <p:sp>
        <p:nvSpPr>
          <p:cNvPr id="11" name="Text 9"/>
          <p:cNvSpPr/>
          <p:nvPr/>
        </p:nvSpPr>
        <p:spPr>
          <a:xfrm>
            <a:off x="6930926" y="5423297"/>
            <a:ext cx="4558780" cy="1308497"/>
          </a:xfrm>
          <a:prstGeom prst="rect">
            <a:avLst/>
          </a:prstGeom>
          <a:noFill/>
          <a:ln/>
        </p:spPr>
        <p:txBody>
          <a:bodyPr wrap="square" lIns="25400" tIns="25400" rIns="25400" bIns="25400" rtlCol="0" anchor="t">
            <a:noAutofit/>
          </a:bodyPr>
          <a:lstStyle/>
          <a:p>
            <a:pPr marL="0" indent="0" algn="l">
              <a:lnSpc>
                <a:spcPct val="145000"/>
              </a:lnSpc>
              <a:buNone/>
            </a:pPr>
            <a:r>
              <a:rPr lang="en-US" sz="2000" dirty="0">
                <a:solidFill>
                  <a:srgbClr val="3D365C"/>
                </a:solidFill>
                <a:latin typeface="Poppins" pitchFamily="34" charset="0"/>
                <a:ea typeface="Poppins" pitchFamily="34" charset="-122"/>
                <a:cs typeface="Poppins" pitchFamily="34" charset="-120"/>
              </a:rPr>
              <a:t>Where the gap between self-perception and others' perception is most significant, with a notable / broadly aligned classification.</a:t>
            </a:r>
            <a:endParaRPr lang="en-US" sz="2000" dirty="0"/>
          </a:p>
        </p:txBody>
      </p:sp>
      <p:sp>
        <p:nvSpPr>
          <p:cNvPr id="12" name="Shape 10"/>
          <p:cNvSpPr/>
          <p:nvPr/>
        </p:nvSpPr>
        <p:spPr>
          <a:xfrm>
            <a:off x="12014150" y="3835896"/>
            <a:ext cx="5130850" cy="3854058"/>
          </a:xfrm>
          <a:prstGeom prst="roundRect">
            <a:avLst>
              <a:gd name="adj" fmla="val 586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4" name="Text 12"/>
          <p:cNvSpPr/>
          <p:nvPr/>
        </p:nvSpPr>
        <p:spPr>
          <a:xfrm>
            <a:off x="12366575" y="4961632"/>
            <a:ext cx="4868600" cy="347365"/>
          </a:xfrm>
          <a:prstGeom prst="rect">
            <a:avLst/>
          </a:prstGeom>
          <a:noFill/>
          <a:ln/>
        </p:spPr>
        <p:txBody>
          <a:bodyPr wrap="square" lIns="25400" tIns="25400" rIns="25400" bIns="25400" rtlCol="0" anchor="t">
            <a:noAutofit/>
          </a:bodyPr>
          <a:lstStyle/>
          <a:p>
            <a:pPr marL="0" indent="0" algn="l">
              <a:lnSpc>
                <a:spcPct val="112000"/>
              </a:lnSpc>
              <a:buNone/>
            </a:pPr>
            <a:r>
              <a:rPr lang="en-US" sz="2500" b="1" kern="0" spc="-43" dirty="0">
                <a:solidFill>
                  <a:srgbClr val="0F0B2E"/>
                </a:solidFill>
                <a:latin typeface="Poppins" pitchFamily="34" charset="0"/>
                <a:ea typeface="Poppins" pitchFamily="34" charset="-122"/>
                <a:cs typeface="Poppins" pitchFamily="34" charset="-120"/>
              </a:rPr>
              <a:t>Feedback Providers Wheel</a:t>
            </a:r>
            <a:endParaRPr lang="en-US" sz="2500" dirty="0"/>
          </a:p>
        </p:txBody>
      </p:sp>
      <p:sp>
        <p:nvSpPr>
          <p:cNvPr id="15" name="Text 13"/>
          <p:cNvSpPr/>
          <p:nvPr/>
        </p:nvSpPr>
        <p:spPr>
          <a:xfrm>
            <a:off x="12366575" y="5423297"/>
            <a:ext cx="4558780" cy="1308497"/>
          </a:xfrm>
          <a:prstGeom prst="rect">
            <a:avLst/>
          </a:prstGeom>
          <a:noFill/>
          <a:ln/>
        </p:spPr>
        <p:txBody>
          <a:bodyPr wrap="square" lIns="25400" tIns="25400" rIns="25400" bIns="25400" rtlCol="0" anchor="t">
            <a:noAutofit/>
          </a:bodyPr>
          <a:lstStyle/>
          <a:p>
            <a:pPr marL="0" indent="0" algn="l">
              <a:lnSpc>
                <a:spcPct val="145000"/>
              </a:lnSpc>
              <a:buNone/>
            </a:pPr>
            <a:r>
              <a:rPr lang="en-US" sz="2000" dirty="0">
                <a:solidFill>
                  <a:srgbClr val="3D365C"/>
                </a:solidFill>
                <a:latin typeface="Poppins" pitchFamily="34" charset="0"/>
                <a:ea typeface="Poppins" pitchFamily="34" charset="-122"/>
                <a:cs typeface="Poppins" pitchFamily="34" charset="-120"/>
              </a:rPr>
              <a:t>Where each individual reviewer placed you on the colour wheel, shown alongside your own position for comparison.</a:t>
            </a:r>
            <a:endParaRPr lang="en-US" sz="2000" dirty="0"/>
          </a:p>
        </p:txBody>
      </p:sp>
      <p:sp>
        <p:nvSpPr>
          <p:cNvPr id="17" name="Text 15"/>
          <p:cNvSpPr/>
          <p:nvPr/>
        </p:nvSpPr>
        <p:spPr>
          <a:xfrm>
            <a:off x="1143000" y="9593610"/>
            <a:ext cx="2529590" cy="269918"/>
          </a:xfrm>
          <a:prstGeom prst="rect">
            <a:avLst/>
          </a:prstGeom>
          <a:noFill/>
          <a:ln/>
        </p:spPr>
        <p:txBody>
          <a:bodyPr wrap="square" lIns="25400" tIns="25400" rIns="25400" bIns="25400" rtlCol="0" anchor="ctr">
            <a:normAutofit fontScale="92500" lnSpcReduction="2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THE REPORT</a:t>
            </a:r>
            <a:endParaRPr lang="en-US" sz="1200" dirty="0"/>
          </a:p>
        </p:txBody>
      </p:sp>
      <p:sp>
        <p:nvSpPr>
          <p:cNvPr id="18" name="Text 3">
            <a:extLst>
              <a:ext uri="{FF2B5EF4-FFF2-40B4-BE49-F238E27FC236}">
                <a16:creationId xmlns:a16="http://schemas.microsoft.com/office/drawing/2014/main" id="{E334B7A9-596D-BDC9-8A66-00B126E65F64}"/>
              </a:ext>
            </a:extLst>
          </p:cNvPr>
          <p:cNvSpPr/>
          <p:nvPr/>
        </p:nvSpPr>
        <p:spPr>
          <a:xfrm>
            <a:off x="1495425" y="4226421"/>
            <a:ext cx="4868436" cy="620911"/>
          </a:xfrm>
          <a:prstGeom prst="rect">
            <a:avLst/>
          </a:prstGeom>
          <a:noFill/>
          <a:ln/>
        </p:spPr>
        <p:txBody>
          <a:bodyPr wrap="square" lIns="25400" tIns="25400" rIns="25400" bIns="25400" rtlCol="0" anchor="t">
            <a:noAutofit/>
          </a:bodyPr>
          <a:lstStyle/>
          <a:p>
            <a:pPr marL="0" indent="0" algn="l">
              <a:lnSpc>
                <a:spcPct val="90000"/>
              </a:lnSpc>
              <a:buNone/>
            </a:pPr>
            <a:r>
              <a:rPr lang="en-US" sz="5100" b="1" kern="0" spc="-153" dirty="0">
                <a:blipFill>
                  <a:blip r:embed="rId3"/>
                  <a:stretch>
                    <a:fillRect/>
                  </a:stretch>
                </a:blipFill>
                <a:latin typeface="Poppins ExtraBold" pitchFamily="2" charset="77"/>
                <a:ea typeface="Poppins" pitchFamily="34" charset="-122"/>
                <a:cs typeface="Poppins ExtraBold" pitchFamily="2" charset="77"/>
              </a:rPr>
              <a:t>01</a:t>
            </a:r>
            <a:endParaRPr lang="en-US" sz="5100" b="1" dirty="0">
              <a:blipFill>
                <a:blip r:embed="rId3"/>
                <a:stretch>
                  <a:fillRect/>
                </a:stretch>
              </a:blipFill>
              <a:latin typeface="Poppins ExtraBold" pitchFamily="2" charset="77"/>
              <a:cs typeface="Poppins ExtraBold" pitchFamily="2" charset="77"/>
            </a:endParaRPr>
          </a:p>
        </p:txBody>
      </p:sp>
      <p:sp>
        <p:nvSpPr>
          <p:cNvPr id="19" name="Text 7">
            <a:extLst>
              <a:ext uri="{FF2B5EF4-FFF2-40B4-BE49-F238E27FC236}">
                <a16:creationId xmlns:a16="http://schemas.microsoft.com/office/drawing/2014/main" id="{D24C0CDF-70FF-CF0C-3EC6-50184BEB65BA}"/>
              </a:ext>
            </a:extLst>
          </p:cNvPr>
          <p:cNvSpPr/>
          <p:nvPr/>
        </p:nvSpPr>
        <p:spPr>
          <a:xfrm>
            <a:off x="6930926" y="4226421"/>
            <a:ext cx="4868600" cy="620911"/>
          </a:xfrm>
          <a:prstGeom prst="rect">
            <a:avLst/>
          </a:prstGeom>
          <a:noFill/>
          <a:ln/>
        </p:spPr>
        <p:txBody>
          <a:bodyPr wrap="square" lIns="25400" tIns="25400" rIns="25400" bIns="25400" rtlCol="0" anchor="t">
            <a:noAutofit/>
          </a:bodyPr>
          <a:lstStyle/>
          <a:p>
            <a:pPr marL="0" indent="0" algn="l">
              <a:lnSpc>
                <a:spcPct val="90000"/>
              </a:lnSpc>
              <a:buNone/>
            </a:pPr>
            <a:r>
              <a:rPr lang="en-US" sz="5100" b="1" kern="0" spc="-153" dirty="0">
                <a:blipFill>
                  <a:blip r:embed="rId4"/>
                  <a:stretch>
                    <a:fillRect/>
                  </a:stretch>
                </a:blipFill>
                <a:latin typeface="Poppins ExtraBold" pitchFamily="2" charset="77"/>
                <a:ea typeface="Poppins" pitchFamily="34" charset="-122"/>
                <a:cs typeface="Poppins ExtraBold" pitchFamily="2" charset="77"/>
              </a:rPr>
              <a:t>02</a:t>
            </a:r>
            <a:endParaRPr lang="en-US" sz="5100" b="1" dirty="0">
              <a:blipFill>
                <a:blip r:embed="rId4"/>
                <a:stretch>
                  <a:fillRect/>
                </a:stretch>
              </a:blipFill>
              <a:latin typeface="Poppins ExtraBold" pitchFamily="2" charset="77"/>
              <a:cs typeface="Poppins ExtraBold" pitchFamily="2" charset="77"/>
            </a:endParaRPr>
          </a:p>
        </p:txBody>
      </p:sp>
      <p:sp>
        <p:nvSpPr>
          <p:cNvPr id="20" name="Text 11">
            <a:extLst>
              <a:ext uri="{FF2B5EF4-FFF2-40B4-BE49-F238E27FC236}">
                <a16:creationId xmlns:a16="http://schemas.microsoft.com/office/drawing/2014/main" id="{84D9B992-D995-B969-84BE-7C9DECACEABE}"/>
              </a:ext>
            </a:extLst>
          </p:cNvPr>
          <p:cNvSpPr/>
          <p:nvPr/>
        </p:nvSpPr>
        <p:spPr>
          <a:xfrm>
            <a:off x="12366575" y="4226421"/>
            <a:ext cx="4868600" cy="620911"/>
          </a:xfrm>
          <a:prstGeom prst="rect">
            <a:avLst/>
          </a:prstGeom>
          <a:noFill/>
          <a:ln/>
        </p:spPr>
        <p:txBody>
          <a:bodyPr wrap="square" lIns="25400" tIns="25400" rIns="25400" bIns="25400" rtlCol="0" anchor="t">
            <a:noAutofit/>
          </a:bodyPr>
          <a:lstStyle/>
          <a:p>
            <a:pPr marL="0" indent="0" algn="l">
              <a:lnSpc>
                <a:spcPct val="90000"/>
              </a:lnSpc>
              <a:buNone/>
            </a:pPr>
            <a:r>
              <a:rPr lang="en-US" sz="5100" b="1" kern="0" spc="-153" dirty="0">
                <a:blipFill>
                  <a:blip r:embed="rId5"/>
                  <a:stretch>
                    <a:fillRect/>
                  </a:stretch>
                </a:blipFill>
                <a:latin typeface="Poppins ExtraBold" pitchFamily="2" charset="77"/>
                <a:ea typeface="Poppins" pitchFamily="34" charset="-122"/>
                <a:cs typeface="Poppins ExtraBold" pitchFamily="2" charset="77"/>
              </a:rPr>
              <a:t>03</a:t>
            </a:r>
            <a:endParaRPr lang="en-US" sz="5100" b="1" dirty="0">
              <a:blipFill>
                <a:blip r:embed="rId5"/>
                <a:stretch>
                  <a:fillRect/>
                </a:stretch>
              </a:blipFill>
              <a:latin typeface="Poppins ExtraBold" pitchFamily="2" charset="77"/>
              <a:cs typeface="Poppins ExtraBold" pitchFamily="2" charset="7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MAKING SENSE OF THE NUMBERS</a:t>
            </a:r>
            <a:endParaRPr lang="en-US" sz="1650" dirty="0"/>
          </a:p>
        </p:txBody>
      </p:sp>
      <p:sp>
        <p:nvSpPr>
          <p:cNvPr id="3" name="Text 1"/>
          <p:cNvSpPr/>
          <p:nvPr/>
        </p:nvSpPr>
        <p:spPr>
          <a:xfrm>
            <a:off x="1143000" y="1543943"/>
            <a:ext cx="17602200" cy="689521"/>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5400" b="1" kern="0" spc="-189" dirty="0">
                <a:solidFill>
                  <a:srgbClr val="0F0B2E"/>
                </a:solidFill>
                <a:latin typeface="Poppins" pitchFamily="34" charset="0"/>
                <a:ea typeface="Poppins" pitchFamily="34" charset="-122"/>
                <a:cs typeface="Poppins" pitchFamily="34" charset="-120"/>
              </a:rPr>
              <a:t>Understanding the </a:t>
            </a:r>
            <a:r>
              <a:rPr lang="en-US" sz="5400" b="1" kern="0" spc="-189"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perception gap</a:t>
            </a:r>
            <a:r>
              <a:rPr lang="en-US" sz="5400" b="1" kern="0" spc="-189" dirty="0">
                <a:solidFill>
                  <a:srgbClr val="0F0B2E"/>
                </a:solidFill>
                <a:latin typeface="Poppins" pitchFamily="34" charset="0"/>
                <a:ea typeface="Poppins" pitchFamily="34" charset="-122"/>
                <a:cs typeface="Poppins" pitchFamily="34" charset="-120"/>
              </a:rPr>
              <a:t>.</a:t>
            </a:r>
            <a:endParaRPr lang="en-US" sz="5400" dirty="0"/>
          </a:p>
        </p:txBody>
      </p:sp>
      <p:sp>
        <p:nvSpPr>
          <p:cNvPr id="4" name="Shape 2"/>
          <p:cNvSpPr/>
          <p:nvPr/>
        </p:nvSpPr>
        <p:spPr>
          <a:xfrm>
            <a:off x="1143000" y="4055269"/>
            <a:ext cx="7772400" cy="4827474"/>
          </a:xfrm>
          <a:prstGeom prst="roundRect">
            <a:avLst>
              <a:gd name="adj" fmla="val 4774"/>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5" name="Text 3"/>
          <p:cNvSpPr/>
          <p:nvPr/>
        </p:nvSpPr>
        <p:spPr>
          <a:xfrm>
            <a:off x="1571625" y="4483894"/>
            <a:ext cx="419993" cy="4572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300" b="1" kern="0" spc="-49" dirty="0">
                <a:solidFill>
                  <a:srgbClr val="6B6588"/>
                </a:solidFill>
                <a:latin typeface="Poppins" pitchFamily="34" charset="0"/>
                <a:ea typeface="Poppins" pitchFamily="34" charset="-122"/>
                <a:cs typeface="Poppins" pitchFamily="34" charset="-120"/>
              </a:rPr>
              <a:t>↑</a:t>
            </a:r>
            <a:endParaRPr lang="en-US" sz="3300" dirty="0">
              <a:solidFill>
                <a:srgbClr val="6B6588"/>
              </a:solidFill>
            </a:endParaRPr>
          </a:p>
        </p:txBody>
      </p:sp>
      <p:sp>
        <p:nvSpPr>
          <p:cNvPr id="6" name="Text 4"/>
          <p:cNvSpPr/>
          <p:nvPr/>
        </p:nvSpPr>
        <p:spPr>
          <a:xfrm>
            <a:off x="2086868" y="4463355"/>
            <a:ext cx="6393850" cy="485775"/>
          </a:xfrm>
          <a:prstGeom prst="rect">
            <a:avLst/>
          </a:prstGeom>
          <a:noFill/>
          <a:ln/>
        </p:spPr>
        <p:txBody>
          <a:bodyPr wrap="square" lIns="0" tIns="0" rIns="0" bIns="0" rtlCol="0" anchor="t">
            <a:normAutofit/>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Others see MORE of a colour than you do</a:t>
            </a:r>
            <a:endParaRPr lang="en-US" sz="2475" dirty="0"/>
          </a:p>
        </p:txBody>
      </p:sp>
      <p:sp>
        <p:nvSpPr>
          <p:cNvPr id="7" name="Text 5"/>
          <p:cNvSpPr/>
          <p:nvPr/>
        </p:nvSpPr>
        <p:spPr>
          <a:xfrm>
            <a:off x="1571625" y="5112544"/>
            <a:ext cx="7122605" cy="1073944"/>
          </a:xfrm>
          <a:prstGeom prst="rect">
            <a:avLst/>
          </a:prstGeom>
          <a:noFill/>
          <a:ln/>
        </p:spPr>
        <p:txBody>
          <a:bodyPr wrap="square" lIns="25400" tIns="25400" rIns="25400" bIns="25400" rtlCol="0" anchor="t">
            <a:noAutofit/>
          </a:bodyPr>
          <a:lstStyle/>
          <a:p>
            <a:pPr marL="0" indent="0" algn="l">
              <a:lnSpc>
                <a:spcPct val="145000"/>
              </a:lnSpc>
              <a:buNone/>
            </a:pPr>
            <a:r>
              <a:rPr lang="en-US" sz="2200" dirty="0">
                <a:solidFill>
                  <a:srgbClr val="3D365C"/>
                </a:solidFill>
                <a:latin typeface="Poppins" pitchFamily="34" charset="0"/>
                <a:ea typeface="Poppins" pitchFamily="34" charset="-122"/>
                <a:cs typeface="Poppins" pitchFamily="34" charset="-120"/>
              </a:rPr>
              <a:t>This often signals a strength that is not fully visible to you. You may be undervaluing or underplaying an energy that others find genuinely useful.</a:t>
            </a:r>
            <a:endParaRPr lang="en-US" sz="2200" dirty="0"/>
          </a:p>
        </p:txBody>
      </p:sp>
      <p:sp>
        <p:nvSpPr>
          <p:cNvPr id="8" name="Text 6"/>
          <p:cNvSpPr/>
          <p:nvPr/>
        </p:nvSpPr>
        <p:spPr>
          <a:xfrm>
            <a:off x="1571625" y="7105940"/>
            <a:ext cx="7606665" cy="31849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28" dirty="0">
                <a:solidFill>
                  <a:srgbClr val="6B6588"/>
                </a:solidFill>
                <a:latin typeface="Poppins" pitchFamily="34" charset="0"/>
                <a:ea typeface="Poppins" pitchFamily="34" charset="-122"/>
                <a:cs typeface="Poppins" pitchFamily="34" charset="-120"/>
              </a:rPr>
              <a:t>QUESTIONS TO ASK</a:t>
            </a:r>
            <a:endParaRPr lang="en-US" sz="1900" dirty="0"/>
          </a:p>
        </p:txBody>
      </p:sp>
      <p:sp>
        <p:nvSpPr>
          <p:cNvPr id="9" name="Text 7"/>
          <p:cNvSpPr/>
          <p:nvPr/>
        </p:nvSpPr>
        <p:spPr>
          <a:xfrm>
            <a:off x="1598215" y="7538732"/>
            <a:ext cx="7151370" cy="788491"/>
          </a:xfrm>
          <a:prstGeom prst="rect">
            <a:avLst/>
          </a:prstGeom>
          <a:noFill/>
          <a:ln/>
        </p:spPr>
        <p:txBody>
          <a:bodyPr wrap="square" lIns="25400" tIns="25400" rIns="25400" bIns="25400" rtlCol="0" anchor="t">
            <a:noAutofit/>
          </a:bodyPr>
          <a:lstStyle/>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Am I holding this energy back deliberately?</a:t>
            </a:r>
            <a:endParaRPr lang="en-US" sz="2200" dirty="0"/>
          </a:p>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What would it mean to own it more fully?</a:t>
            </a:r>
            <a:endParaRPr lang="en-US" sz="2200" dirty="0"/>
          </a:p>
        </p:txBody>
      </p:sp>
      <p:sp>
        <p:nvSpPr>
          <p:cNvPr id="10" name="Shape 8"/>
          <p:cNvSpPr/>
          <p:nvPr/>
        </p:nvSpPr>
        <p:spPr>
          <a:xfrm>
            <a:off x="9372600" y="4055269"/>
            <a:ext cx="7772400" cy="4827474"/>
          </a:xfrm>
          <a:prstGeom prst="roundRect">
            <a:avLst>
              <a:gd name="adj" fmla="val 4774"/>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1" name="Text 9"/>
          <p:cNvSpPr/>
          <p:nvPr/>
        </p:nvSpPr>
        <p:spPr>
          <a:xfrm>
            <a:off x="9801225" y="4483894"/>
            <a:ext cx="419993" cy="4572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3300" b="1" kern="0" spc="-49" dirty="0">
                <a:solidFill>
                  <a:srgbClr val="6B6588"/>
                </a:solidFill>
                <a:latin typeface="Poppins" pitchFamily="34" charset="0"/>
                <a:ea typeface="Poppins" pitchFamily="34" charset="-122"/>
                <a:cs typeface="Poppins" pitchFamily="34" charset="-120"/>
              </a:rPr>
              <a:t>↓</a:t>
            </a:r>
            <a:endParaRPr lang="en-US" sz="3300" dirty="0">
              <a:solidFill>
                <a:srgbClr val="6B6588"/>
              </a:solidFill>
            </a:endParaRPr>
          </a:p>
        </p:txBody>
      </p:sp>
      <p:sp>
        <p:nvSpPr>
          <p:cNvPr id="12" name="Text 10"/>
          <p:cNvSpPr/>
          <p:nvPr/>
        </p:nvSpPr>
        <p:spPr>
          <a:xfrm>
            <a:off x="10316468" y="4463355"/>
            <a:ext cx="6182152" cy="485775"/>
          </a:xfrm>
          <a:prstGeom prst="rect">
            <a:avLst/>
          </a:prstGeom>
          <a:noFill/>
          <a:ln/>
        </p:spPr>
        <p:txBody>
          <a:bodyPr wrap="square" lIns="0" tIns="0" rIns="0" bIns="0" rtlCol="0" anchor="t">
            <a:normAutofit/>
          </a:bodyPr>
          <a:lstStyle/>
          <a:p>
            <a:pPr marL="0" indent="0" algn="l">
              <a:lnSpc>
                <a:spcPct val="110000"/>
              </a:lnSpc>
              <a:buNone/>
            </a:pPr>
            <a:r>
              <a:rPr lang="en-US" sz="2475" b="1" kern="0" spc="-49" dirty="0">
                <a:solidFill>
                  <a:srgbClr val="0F0B2E"/>
                </a:solidFill>
                <a:latin typeface="Poppins" pitchFamily="34" charset="0"/>
                <a:ea typeface="Poppins" pitchFamily="34" charset="-122"/>
                <a:cs typeface="Poppins" pitchFamily="34" charset="-120"/>
              </a:rPr>
              <a:t>Others see LESS of a colour than you do</a:t>
            </a:r>
            <a:endParaRPr lang="en-US" sz="2475" dirty="0"/>
          </a:p>
        </p:txBody>
      </p:sp>
      <p:sp>
        <p:nvSpPr>
          <p:cNvPr id="13" name="Text 11"/>
          <p:cNvSpPr/>
          <p:nvPr/>
        </p:nvSpPr>
        <p:spPr>
          <a:xfrm>
            <a:off x="9801225" y="5112544"/>
            <a:ext cx="7122605" cy="1073944"/>
          </a:xfrm>
          <a:prstGeom prst="rect">
            <a:avLst/>
          </a:prstGeom>
          <a:noFill/>
          <a:ln/>
        </p:spPr>
        <p:txBody>
          <a:bodyPr wrap="square" lIns="25400" tIns="25400" rIns="25400" bIns="25400" rtlCol="0" anchor="t">
            <a:noAutofit/>
          </a:bodyPr>
          <a:lstStyle/>
          <a:p>
            <a:pPr marL="0" indent="0" algn="l">
              <a:lnSpc>
                <a:spcPct val="145000"/>
              </a:lnSpc>
              <a:buNone/>
            </a:pPr>
            <a:r>
              <a:rPr lang="en-US" sz="2200" dirty="0">
                <a:solidFill>
                  <a:srgbClr val="3D365C"/>
                </a:solidFill>
                <a:latin typeface="Poppins" pitchFamily="34" charset="0"/>
                <a:ea typeface="Poppins" pitchFamily="34" charset="-122"/>
                <a:cs typeface="Poppins" pitchFamily="34" charset="-120"/>
              </a:rPr>
              <a:t>This may mean the energy is present but not landing as you intend, or that it is visible in some contexts but not others.</a:t>
            </a:r>
            <a:endParaRPr lang="en-US" sz="2200" dirty="0"/>
          </a:p>
        </p:txBody>
      </p:sp>
      <p:sp>
        <p:nvSpPr>
          <p:cNvPr id="14" name="Text 12"/>
          <p:cNvSpPr/>
          <p:nvPr/>
        </p:nvSpPr>
        <p:spPr>
          <a:xfrm>
            <a:off x="9801225" y="7105940"/>
            <a:ext cx="7606665" cy="318492"/>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228" dirty="0">
                <a:solidFill>
                  <a:srgbClr val="6B6588"/>
                </a:solidFill>
                <a:latin typeface="Poppins" pitchFamily="34" charset="0"/>
                <a:ea typeface="Poppins" pitchFamily="34" charset="-122"/>
                <a:cs typeface="Poppins" pitchFamily="34" charset="-120"/>
              </a:rPr>
              <a:t>QUESTIONS TO ASK</a:t>
            </a:r>
            <a:endParaRPr lang="en-US" sz="1900" dirty="0"/>
          </a:p>
        </p:txBody>
      </p:sp>
      <p:sp>
        <p:nvSpPr>
          <p:cNvPr id="15" name="Text 13"/>
          <p:cNvSpPr/>
          <p:nvPr/>
        </p:nvSpPr>
        <p:spPr>
          <a:xfrm>
            <a:off x="9827815" y="7538732"/>
            <a:ext cx="7151370" cy="788491"/>
          </a:xfrm>
          <a:prstGeom prst="rect">
            <a:avLst/>
          </a:prstGeom>
          <a:noFill/>
          <a:ln/>
        </p:spPr>
        <p:txBody>
          <a:bodyPr wrap="square" lIns="25400" tIns="25400" rIns="25400" bIns="25400" rtlCol="0" anchor="t">
            <a:noAutofit/>
          </a:bodyPr>
          <a:lstStyle/>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Is this energy getting lost in translation?</a:t>
            </a:r>
            <a:endParaRPr lang="en-US" sz="2200" dirty="0"/>
          </a:p>
          <a:p>
            <a:pPr marL="285750" indent="-285750" algn="l">
              <a:lnSpc>
                <a:spcPct val="135000"/>
              </a:lnSpc>
              <a:buFont typeface="Arial" panose="020B0604020202020204" pitchFamily="34" charset="0"/>
              <a:buChar char="•"/>
            </a:pPr>
            <a:r>
              <a:rPr lang="en-US" sz="2200" dirty="0">
                <a:solidFill>
                  <a:srgbClr val="0F0B2E"/>
                </a:solidFill>
                <a:latin typeface="Poppins" pitchFamily="34" charset="0"/>
                <a:ea typeface="Poppins" pitchFamily="34" charset="-122"/>
                <a:cs typeface="Poppins" pitchFamily="34" charset="-120"/>
              </a:rPr>
              <a:t>What context is shaping how others see me?</a:t>
            </a:r>
            <a:endParaRPr lang="en-US" sz="2200" dirty="0"/>
          </a:p>
        </p:txBody>
      </p:sp>
      <p:sp>
        <p:nvSpPr>
          <p:cNvPr id="16" name="Text 14"/>
          <p:cNvSpPr/>
          <p:nvPr/>
        </p:nvSpPr>
        <p:spPr>
          <a:xfrm>
            <a:off x="1143000" y="9593610"/>
            <a:ext cx="2265759"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THE PERCEPTION GAP</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651052"/>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ONE</a:t>
            </a:r>
            <a:endParaRPr lang="en-US" sz="2100" dirty="0"/>
          </a:p>
        </p:txBody>
      </p:sp>
      <p:sp>
        <p:nvSpPr>
          <p:cNvPr id="3" name="Text 1"/>
          <p:cNvSpPr/>
          <p:nvPr/>
        </p:nvSpPr>
        <p:spPr>
          <a:xfrm>
            <a:off x="1143000" y="4407247"/>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Arriving with </a:t>
            </a:r>
            <a:r>
              <a:rPr lang="en-US" sz="8700" b="1" kern="0" spc="-304"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honesty</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5761583"/>
            <a:ext cx="5402964" cy="912316"/>
          </a:xfrm>
          <a:prstGeom prst="rect">
            <a:avLst/>
          </a:prstGeom>
          <a:noFill/>
          <a:ln/>
        </p:spPr>
        <p:txBody>
          <a:bodyPr wrap="square" lIns="25400" tIns="25400" rIns="25400" bIns="25400" rtlCol="0" anchor="t">
            <a:normAutofit fontScale="92500" lnSpcReduction="200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reflection and pair conversation</a:t>
            </a:r>
            <a:endParaRPr lang="en-US" sz="2550" dirty="0"/>
          </a:p>
        </p:txBody>
      </p:sp>
      <p:sp>
        <p:nvSpPr>
          <p:cNvPr id="5" name="Text 3"/>
          <p:cNvSpPr/>
          <p:nvPr/>
        </p:nvSpPr>
        <p:spPr>
          <a:xfrm>
            <a:off x="1143000" y="9593610"/>
            <a:ext cx="2681749"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ARRIVING WITH HONESTY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8">
            <a:extLst>
              <a:ext uri="{FF2B5EF4-FFF2-40B4-BE49-F238E27FC236}">
                <a16:creationId xmlns:a16="http://schemas.microsoft.com/office/drawing/2014/main" id="{5969D63A-0957-E448-BE87-A0A023B4AD4D}"/>
              </a:ext>
            </a:extLst>
          </p:cNvPr>
          <p:cNvSpPr/>
          <p:nvPr/>
        </p:nvSpPr>
        <p:spPr>
          <a:xfrm>
            <a:off x="1159726" y="6848649"/>
            <a:ext cx="13939024" cy="1921785"/>
          </a:xfrm>
          <a:prstGeom prst="roundRect">
            <a:avLst>
              <a:gd name="adj" fmla="val 4774"/>
            </a:avLst>
          </a:prstGeom>
          <a:blipFill>
            <a:blip r:embed="rId3"/>
            <a:stretch>
              <a:fillRect/>
            </a:stretch>
          </a:blip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1 · ARRIVING WITH HONESTY · INDIVIDUALLY, THEN IN PAIRS</a:t>
            </a:r>
            <a:endParaRPr lang="en-US" sz="1650" dirty="0"/>
          </a:p>
        </p:txBody>
      </p:sp>
      <p:sp>
        <p:nvSpPr>
          <p:cNvPr id="3" name="Text 1"/>
          <p:cNvSpPr/>
          <p:nvPr/>
        </p:nvSpPr>
        <p:spPr>
          <a:xfrm>
            <a:off x="1143000" y="1543943"/>
            <a:ext cx="17602200" cy="544711"/>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Complete the sentence.</a:t>
            </a:r>
            <a:endParaRPr lang="en-US" sz="5000" dirty="0"/>
          </a:p>
        </p:txBody>
      </p:sp>
      <p:sp>
        <p:nvSpPr>
          <p:cNvPr id="4" name="Shape 2"/>
          <p:cNvSpPr/>
          <p:nvPr/>
        </p:nvSpPr>
        <p:spPr>
          <a:xfrm>
            <a:off x="1143000" y="2888754"/>
            <a:ext cx="685800" cy="685800"/>
          </a:xfrm>
          <a:prstGeom prst="ellipse">
            <a:avLst/>
          </a:prstGeom>
          <a:solidFill>
            <a:srgbClr val="0F0B2E"/>
          </a:solidFill>
          <a:ln/>
        </p:spPr>
        <p:txBody>
          <a:bodyPr/>
          <a:lstStyle/>
          <a:p>
            <a:endParaRPr lang="en-GB"/>
          </a:p>
        </p:txBody>
      </p:sp>
      <p:sp>
        <p:nvSpPr>
          <p:cNvPr id="5" name="Text 3"/>
          <p:cNvSpPr/>
          <p:nvPr/>
        </p:nvSpPr>
        <p:spPr>
          <a:xfrm>
            <a:off x="1104900" y="2851432"/>
            <a:ext cx="762000" cy="723900"/>
          </a:xfrm>
          <a:prstGeom prst="rect">
            <a:avLst/>
          </a:prstGeom>
          <a:noFill/>
          <a:ln/>
        </p:spPr>
        <p:txBody>
          <a:bodyPr wrap="square" lIns="25400" tIns="25400" rIns="25400" bIns="25400" rtlCol="0" anchor="ctr">
            <a:normAutofit/>
          </a:bodyPr>
          <a:lstStyle/>
          <a:p>
            <a:pPr marL="0" indent="0" algn="ctr">
              <a:lnSpc>
                <a:spcPct val="155000"/>
              </a:lnSpc>
              <a:buNone/>
            </a:pPr>
            <a:r>
              <a:rPr lang="en-US" sz="2100" b="1" dirty="0">
                <a:solidFill>
                  <a:srgbClr val="FDFCF9"/>
                </a:solidFill>
                <a:latin typeface="Poppins" pitchFamily="34" charset="0"/>
                <a:ea typeface="Poppins" pitchFamily="34" charset="-122"/>
                <a:cs typeface="Poppins" pitchFamily="34" charset="-120"/>
              </a:rPr>
              <a:t>1</a:t>
            </a:r>
            <a:endParaRPr lang="en-US" sz="2100" dirty="0"/>
          </a:p>
        </p:txBody>
      </p:sp>
      <p:sp>
        <p:nvSpPr>
          <p:cNvPr id="6" name="Text 4"/>
          <p:cNvSpPr/>
          <p:nvPr/>
        </p:nvSpPr>
        <p:spPr>
          <a:xfrm>
            <a:off x="2114549" y="2999304"/>
            <a:ext cx="8393555" cy="952500"/>
          </a:xfrm>
          <a:prstGeom prst="rect">
            <a:avLst/>
          </a:prstGeom>
          <a:noFill/>
          <a:ln/>
        </p:spPr>
        <p:txBody>
          <a:bodyPr wrap="square" lIns="25400" tIns="25400" rIns="25400" bIns="25400" rtlCol="0" anchor="t">
            <a:normAutofit/>
          </a:bodyPr>
          <a:lstStyle/>
          <a:p>
            <a:pPr marL="0" indent="0" algn="l">
              <a:lnSpc>
                <a:spcPct val="120000"/>
              </a:lnSpc>
              <a:buNone/>
            </a:pPr>
            <a:r>
              <a:rPr lang="en-US" sz="3000" b="1" kern="0" spc="-60" dirty="0">
                <a:solidFill>
                  <a:srgbClr val="0F0B2E"/>
                </a:solidFill>
                <a:latin typeface="Poppins" pitchFamily="34" charset="0"/>
                <a:ea typeface="Poppins" pitchFamily="34" charset="-122"/>
                <a:cs typeface="Poppins" pitchFamily="34" charset="-120"/>
              </a:rPr>
              <a:t>When I first read my 360 report, I felt…</a:t>
            </a:r>
            <a:endParaRPr lang="en-US" sz="3000" dirty="0"/>
          </a:p>
        </p:txBody>
      </p:sp>
      <p:sp>
        <p:nvSpPr>
          <p:cNvPr id="7" name="Shape 5"/>
          <p:cNvSpPr/>
          <p:nvPr/>
        </p:nvSpPr>
        <p:spPr>
          <a:xfrm>
            <a:off x="1143000" y="4088904"/>
            <a:ext cx="685800" cy="685800"/>
          </a:xfrm>
          <a:prstGeom prst="ellipse">
            <a:avLst/>
          </a:prstGeom>
          <a:solidFill>
            <a:srgbClr val="0F0B2E"/>
          </a:solidFill>
          <a:ln/>
        </p:spPr>
        <p:txBody>
          <a:bodyPr/>
          <a:lstStyle/>
          <a:p>
            <a:endParaRPr lang="en-GB"/>
          </a:p>
        </p:txBody>
      </p:sp>
      <p:sp>
        <p:nvSpPr>
          <p:cNvPr id="8" name="Text 6"/>
          <p:cNvSpPr/>
          <p:nvPr/>
        </p:nvSpPr>
        <p:spPr>
          <a:xfrm>
            <a:off x="1104900" y="4051582"/>
            <a:ext cx="762000" cy="723900"/>
          </a:xfrm>
          <a:prstGeom prst="rect">
            <a:avLst/>
          </a:prstGeom>
          <a:noFill/>
          <a:ln/>
        </p:spPr>
        <p:txBody>
          <a:bodyPr wrap="square" lIns="25400" tIns="25400" rIns="25400" bIns="25400" rtlCol="0" anchor="ctr">
            <a:normAutofit/>
          </a:bodyPr>
          <a:lstStyle/>
          <a:p>
            <a:pPr marL="0" indent="0" algn="ctr">
              <a:lnSpc>
                <a:spcPct val="155000"/>
              </a:lnSpc>
              <a:buNone/>
            </a:pPr>
            <a:r>
              <a:rPr lang="en-US" sz="2100" b="1" dirty="0">
                <a:solidFill>
                  <a:srgbClr val="FDFCF9"/>
                </a:solidFill>
                <a:latin typeface="Poppins" pitchFamily="34" charset="0"/>
                <a:ea typeface="Poppins" pitchFamily="34" charset="-122"/>
                <a:cs typeface="Poppins" pitchFamily="34" charset="-120"/>
              </a:rPr>
              <a:t>2</a:t>
            </a:r>
            <a:endParaRPr lang="en-US" sz="2100" dirty="0"/>
          </a:p>
        </p:txBody>
      </p:sp>
      <p:sp>
        <p:nvSpPr>
          <p:cNvPr id="9" name="Text 7"/>
          <p:cNvSpPr/>
          <p:nvPr/>
        </p:nvSpPr>
        <p:spPr>
          <a:xfrm>
            <a:off x="2178345" y="5369035"/>
            <a:ext cx="8393555" cy="952500"/>
          </a:xfrm>
          <a:prstGeom prst="rect">
            <a:avLst/>
          </a:prstGeom>
          <a:noFill/>
          <a:ln/>
        </p:spPr>
        <p:txBody>
          <a:bodyPr wrap="square" lIns="25400" tIns="25400" rIns="25400" bIns="25400" rtlCol="0" anchor="t">
            <a:normAutofit/>
          </a:bodyPr>
          <a:lstStyle/>
          <a:p>
            <a:pPr marL="0" indent="0" algn="l">
              <a:lnSpc>
                <a:spcPct val="120000"/>
              </a:lnSpc>
              <a:buNone/>
            </a:pPr>
            <a:r>
              <a:rPr lang="en-US" sz="3000" b="1" kern="0" spc="-60" dirty="0">
                <a:solidFill>
                  <a:srgbClr val="0F0B2E"/>
                </a:solidFill>
                <a:latin typeface="Poppins" pitchFamily="34" charset="0"/>
                <a:ea typeface="Poppins" pitchFamily="34" charset="-122"/>
                <a:cs typeface="Poppins" pitchFamily="34" charset="-120"/>
              </a:rPr>
              <a:t>The feedback that surprised me most was…</a:t>
            </a:r>
            <a:endParaRPr lang="en-US" sz="3000" dirty="0"/>
          </a:p>
        </p:txBody>
      </p:sp>
      <p:sp>
        <p:nvSpPr>
          <p:cNvPr id="10" name="Shape 8"/>
          <p:cNvSpPr/>
          <p:nvPr/>
        </p:nvSpPr>
        <p:spPr>
          <a:xfrm>
            <a:off x="1143000" y="5345037"/>
            <a:ext cx="685800" cy="685800"/>
          </a:xfrm>
          <a:prstGeom prst="ellipse">
            <a:avLst/>
          </a:prstGeom>
          <a:solidFill>
            <a:srgbClr val="0F0B2E"/>
          </a:solidFill>
          <a:ln/>
        </p:spPr>
        <p:txBody>
          <a:bodyPr/>
          <a:lstStyle/>
          <a:p>
            <a:endParaRPr lang="en-GB"/>
          </a:p>
        </p:txBody>
      </p:sp>
      <p:sp>
        <p:nvSpPr>
          <p:cNvPr id="11" name="Text 9"/>
          <p:cNvSpPr/>
          <p:nvPr/>
        </p:nvSpPr>
        <p:spPr>
          <a:xfrm>
            <a:off x="1104900" y="5289054"/>
            <a:ext cx="762000" cy="723900"/>
          </a:xfrm>
          <a:prstGeom prst="rect">
            <a:avLst/>
          </a:prstGeom>
          <a:noFill/>
          <a:ln/>
        </p:spPr>
        <p:txBody>
          <a:bodyPr wrap="square" lIns="25400" tIns="25400" rIns="25400" bIns="25400" rtlCol="0" anchor="ctr">
            <a:normAutofit/>
          </a:bodyPr>
          <a:lstStyle/>
          <a:p>
            <a:pPr marL="0" indent="0" algn="ctr">
              <a:lnSpc>
                <a:spcPct val="155000"/>
              </a:lnSpc>
              <a:buNone/>
            </a:pPr>
            <a:r>
              <a:rPr lang="en-US" sz="2100" b="1" dirty="0">
                <a:solidFill>
                  <a:srgbClr val="FDFCF9"/>
                </a:solidFill>
                <a:latin typeface="Poppins" pitchFamily="34" charset="0"/>
                <a:ea typeface="Poppins" pitchFamily="34" charset="-122"/>
                <a:cs typeface="Poppins" pitchFamily="34" charset="-120"/>
              </a:rPr>
              <a:t>3</a:t>
            </a:r>
            <a:endParaRPr lang="en-US" sz="2100" dirty="0"/>
          </a:p>
        </p:txBody>
      </p:sp>
      <p:sp>
        <p:nvSpPr>
          <p:cNvPr id="12" name="Text 10"/>
          <p:cNvSpPr/>
          <p:nvPr/>
        </p:nvSpPr>
        <p:spPr>
          <a:xfrm>
            <a:off x="2135814" y="4166227"/>
            <a:ext cx="8543457" cy="952500"/>
          </a:xfrm>
          <a:prstGeom prst="rect">
            <a:avLst/>
          </a:prstGeom>
          <a:noFill/>
          <a:ln/>
        </p:spPr>
        <p:txBody>
          <a:bodyPr wrap="square" lIns="25400" tIns="25400" rIns="25400" bIns="25400" rtlCol="0" anchor="t">
            <a:normAutofit/>
          </a:bodyPr>
          <a:lstStyle/>
          <a:p>
            <a:pPr marL="0" indent="0" algn="l">
              <a:lnSpc>
                <a:spcPct val="120000"/>
              </a:lnSpc>
              <a:buNone/>
            </a:pPr>
            <a:r>
              <a:rPr lang="en-US" sz="3000" b="1" kern="0" spc="-60" dirty="0">
                <a:solidFill>
                  <a:srgbClr val="0F0B2E"/>
                </a:solidFill>
                <a:latin typeface="Poppins" pitchFamily="34" charset="0"/>
                <a:ea typeface="Poppins" pitchFamily="34" charset="-122"/>
                <a:cs typeface="Poppins" pitchFamily="34" charset="-120"/>
              </a:rPr>
              <a:t>The feedback I found easiest to accept was…</a:t>
            </a:r>
            <a:endParaRPr lang="en-US" sz="3000" dirty="0"/>
          </a:p>
        </p:txBody>
      </p:sp>
      <p:sp>
        <p:nvSpPr>
          <p:cNvPr id="14" name="Text 12"/>
          <p:cNvSpPr/>
          <p:nvPr/>
        </p:nvSpPr>
        <p:spPr>
          <a:xfrm>
            <a:off x="1336045" y="7530659"/>
            <a:ext cx="14671623" cy="423862"/>
          </a:xfrm>
          <a:prstGeom prst="rect">
            <a:avLst/>
          </a:prstGeom>
          <a:noFill/>
          <a:ln/>
        </p:spPr>
        <p:txBody>
          <a:bodyPr wrap="square" lIns="25400" tIns="25400" rIns="25400" bIns="25400" rtlCol="0" anchor="t">
            <a:noAutofit/>
          </a:bodyPr>
          <a:lstStyle/>
          <a:p>
            <a:pPr marL="342900" indent="-342900" algn="l">
              <a:lnSpc>
                <a:spcPct val="150000"/>
              </a:lnSpc>
              <a:buFont typeface="Arial" panose="020B0604020202020204" pitchFamily="34" charset="0"/>
              <a:buChar char="•"/>
            </a:pPr>
            <a:r>
              <a:rPr lang="en-US" sz="2200" dirty="0">
                <a:solidFill>
                  <a:srgbClr val="3D365C"/>
                </a:solidFill>
                <a:latin typeface="Poppins" pitchFamily="34" charset="0"/>
                <a:ea typeface="Poppins" pitchFamily="34" charset="-122"/>
                <a:cs typeface="Poppins" pitchFamily="34" charset="-120"/>
              </a:rPr>
              <a:t>One thing that felt useful</a:t>
            </a:r>
          </a:p>
          <a:p>
            <a:pPr marL="342900" indent="-342900" algn="l">
              <a:lnSpc>
                <a:spcPct val="150000"/>
              </a:lnSpc>
              <a:buFont typeface="Arial" panose="020B0604020202020204" pitchFamily="34" charset="0"/>
              <a:buChar char="•"/>
            </a:pPr>
            <a:r>
              <a:rPr lang="en-US" sz="2200" dirty="0">
                <a:solidFill>
                  <a:srgbClr val="3D365C"/>
                </a:solidFill>
                <a:latin typeface="Poppins" pitchFamily="34" charset="0"/>
                <a:ea typeface="Poppins" pitchFamily="34" charset="-122"/>
                <a:cs typeface="Poppins" pitchFamily="34" charset="-120"/>
              </a:rPr>
              <a:t>One thing you are still not sure what to do with</a:t>
            </a:r>
            <a:endParaRPr lang="en-US" sz="2200" dirty="0"/>
          </a:p>
        </p:txBody>
      </p:sp>
      <p:sp>
        <p:nvSpPr>
          <p:cNvPr id="15" name="Text 13"/>
          <p:cNvSpPr/>
          <p:nvPr/>
        </p:nvSpPr>
        <p:spPr>
          <a:xfrm>
            <a:off x="1143000" y="9593610"/>
            <a:ext cx="2681749"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ARRIVING WITH HONESTY</a:t>
            </a:r>
            <a:endParaRPr lang="en-US" sz="1200" dirty="0"/>
          </a:p>
        </p:txBody>
      </p:sp>
      <p:sp>
        <p:nvSpPr>
          <p:cNvPr id="18" name="Text 0">
            <a:extLst>
              <a:ext uri="{FF2B5EF4-FFF2-40B4-BE49-F238E27FC236}">
                <a16:creationId xmlns:a16="http://schemas.microsoft.com/office/drawing/2014/main" id="{9D298A21-3BAD-F5A2-EA68-EFCF71107A0F}"/>
              </a:ext>
            </a:extLst>
          </p:cNvPr>
          <p:cNvSpPr/>
          <p:nvPr/>
        </p:nvSpPr>
        <p:spPr>
          <a:xfrm>
            <a:off x="1362307" y="6992744"/>
            <a:ext cx="17602200" cy="362843"/>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363" dirty="0">
                <a:solidFill>
                  <a:srgbClr val="6B6588"/>
                </a:solidFill>
                <a:latin typeface="Poppins" pitchFamily="34" charset="0"/>
                <a:ea typeface="Poppins" pitchFamily="34" charset="-122"/>
                <a:cs typeface="Poppins" pitchFamily="34" charset="-120"/>
              </a:rPr>
              <a:t>SHARE IN PAIRS</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651052"/>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TWO</a:t>
            </a:r>
            <a:endParaRPr lang="en-US" sz="2100" dirty="0"/>
          </a:p>
        </p:txBody>
      </p:sp>
      <p:sp>
        <p:nvSpPr>
          <p:cNvPr id="3" name="Text 1"/>
          <p:cNvSpPr/>
          <p:nvPr/>
        </p:nvSpPr>
        <p:spPr>
          <a:xfrm>
            <a:off x="1143000" y="4407247"/>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Reading the </a:t>
            </a:r>
            <a:r>
              <a:rPr lang="en-US" sz="8700" b="1" kern="0" spc="-304"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gap</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5761583"/>
            <a:ext cx="5402964" cy="912316"/>
          </a:xfrm>
          <a:prstGeom prst="rect">
            <a:avLst/>
          </a:prstGeom>
          <a:noFill/>
          <a:ln/>
        </p:spPr>
        <p:txBody>
          <a:bodyPr wrap="square" lIns="25400" tIns="25400" rIns="25400" bIns="25400" rtlCol="0" anchor="t">
            <a:normAutofit fontScale="92500" lnSpcReduction="200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Individual reflection and group debrief</a:t>
            </a:r>
            <a:endParaRPr lang="en-US" sz="2550" dirty="0"/>
          </a:p>
        </p:txBody>
      </p:sp>
      <p:sp>
        <p:nvSpPr>
          <p:cNvPr id="5" name="Text 3"/>
          <p:cNvSpPr/>
          <p:nvPr/>
        </p:nvSpPr>
        <p:spPr>
          <a:xfrm>
            <a:off x="1143000" y="9593610"/>
            <a:ext cx="1901175"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READING THE GAP</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4A88-B8EC-E1BC-0310-524899A26CE1}"/>
            </a:ext>
          </a:extLst>
        </p:cNvPr>
        <p:cNvGrpSpPr/>
        <p:nvPr/>
      </p:nvGrpSpPr>
      <p:grpSpPr>
        <a:xfrm>
          <a:off x="0" y="0"/>
          <a:ext cx="0" cy="0"/>
          <a:chOff x="0" y="0"/>
          <a:chExt cx="0" cy="0"/>
        </a:xfrm>
      </p:grpSpPr>
      <p:sp>
        <p:nvSpPr>
          <p:cNvPr id="59" name="Shape 8">
            <a:extLst>
              <a:ext uri="{FF2B5EF4-FFF2-40B4-BE49-F238E27FC236}">
                <a16:creationId xmlns:a16="http://schemas.microsoft.com/office/drawing/2014/main" id="{8DBBE3C0-B938-F513-EF1E-61F2A2C24932}"/>
              </a:ext>
            </a:extLst>
          </p:cNvPr>
          <p:cNvSpPr/>
          <p:nvPr/>
        </p:nvSpPr>
        <p:spPr>
          <a:xfrm>
            <a:off x="1116184" y="7481688"/>
            <a:ext cx="14304392" cy="1694329"/>
          </a:xfrm>
          <a:prstGeom prst="roundRect">
            <a:avLst>
              <a:gd name="adj" fmla="val 4774"/>
            </a:avLst>
          </a:prstGeom>
          <a:blipFill>
            <a:blip r:embed="rId3"/>
            <a:stretch>
              <a:fillRect/>
            </a:stretch>
          </a:blip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 name="Text 0">
            <a:extLst>
              <a:ext uri="{FF2B5EF4-FFF2-40B4-BE49-F238E27FC236}">
                <a16:creationId xmlns:a16="http://schemas.microsoft.com/office/drawing/2014/main" id="{0AFB0855-4585-C5D0-193A-2816EBB21DC0}"/>
              </a:ext>
            </a:extLst>
          </p:cNvPr>
          <p:cNvSpPr/>
          <p:nvPr/>
        </p:nvSpPr>
        <p:spPr>
          <a:xfrm>
            <a:off x="1143000" y="952500"/>
            <a:ext cx="17602200" cy="362843"/>
          </a:xfrm>
          <a:prstGeom prst="rect">
            <a:avLst/>
          </a:prstGeom>
          <a:noFill/>
          <a:ln/>
        </p:spPr>
        <p:txBody>
          <a:bodyPr wrap="square" lIns="25400" tIns="25400" rIns="25400" bIns="25400" rtlCol="0" anchor="t">
            <a:normAutofit fontScale="92500" lnSpcReduction="20000"/>
          </a:bodyPr>
          <a:lstStyle/>
          <a:p>
            <a:pPr marL="0" indent="0" algn="l">
              <a:lnSpc>
                <a:spcPct val="155000"/>
              </a:lnSpc>
              <a:buNone/>
            </a:pPr>
            <a:r>
              <a:rPr lang="en-US" sz="1650" b="1" kern="0" spc="363" dirty="0">
                <a:solidFill>
                  <a:srgbClr val="6B6588"/>
                </a:solidFill>
                <a:latin typeface="Poppins" pitchFamily="34" charset="0"/>
                <a:ea typeface="Poppins" pitchFamily="34" charset="-122"/>
                <a:cs typeface="Poppins" pitchFamily="34" charset="-120"/>
              </a:rPr>
              <a:t>2 · OPEN YOUR WORKBOOK TO THE GAP MAPPING TABLE.</a:t>
            </a:r>
          </a:p>
          <a:p>
            <a:pPr marL="0" indent="0" algn="l">
              <a:lnSpc>
                <a:spcPct val="155000"/>
              </a:lnSpc>
              <a:buNone/>
            </a:pPr>
            <a:endParaRPr lang="en-US" sz="1650" b="1" kern="0" spc="363" dirty="0">
              <a:solidFill>
                <a:srgbClr val="6B6588"/>
              </a:solidFill>
              <a:latin typeface="Poppins" pitchFamily="34" charset="0"/>
              <a:ea typeface="Poppins" pitchFamily="34" charset="-122"/>
              <a:cs typeface="Poppins" pitchFamily="34" charset="-120"/>
            </a:endParaRPr>
          </a:p>
          <a:p>
            <a:pPr marL="0" indent="0" algn="l">
              <a:lnSpc>
                <a:spcPct val="155000"/>
              </a:lnSpc>
              <a:buNone/>
            </a:pPr>
            <a:endParaRPr lang="en-US" sz="1650" dirty="0"/>
          </a:p>
        </p:txBody>
      </p:sp>
      <p:sp>
        <p:nvSpPr>
          <p:cNvPr id="3" name="Text 1">
            <a:extLst>
              <a:ext uri="{FF2B5EF4-FFF2-40B4-BE49-F238E27FC236}">
                <a16:creationId xmlns:a16="http://schemas.microsoft.com/office/drawing/2014/main" id="{F73DAA6D-BA7D-81E8-E05C-1CCFBE1D7D2E}"/>
              </a:ext>
            </a:extLst>
          </p:cNvPr>
          <p:cNvSpPr/>
          <p:nvPr/>
        </p:nvSpPr>
        <p:spPr>
          <a:xfrm>
            <a:off x="1143000" y="1334125"/>
            <a:ext cx="17602200" cy="754529"/>
          </a:xfrm>
          <a:prstGeom prst="rect">
            <a:avLst/>
          </a:prstGeom>
          <a:noFill/>
          <a:ln/>
        </p:spPr>
        <p:txBody>
          <a:bodyPr wrap="square" lIns="25400" tIns="25400" rIns="25400" bIns="25400" rtlCol="0" anchor="t">
            <a:noAutofit/>
          </a:bodyPr>
          <a:lstStyle/>
          <a:p>
            <a:pPr marL="0" indent="0" algn="l">
              <a:lnSpc>
                <a:spcPct val="95000"/>
              </a:lnSpc>
              <a:buNone/>
            </a:pPr>
            <a:r>
              <a:rPr lang="en-US" sz="5000" b="1" kern="0" spc="-147" dirty="0">
                <a:solidFill>
                  <a:srgbClr val="0F0B2E"/>
                </a:solidFill>
                <a:latin typeface="Poppins" pitchFamily="34" charset="0"/>
                <a:ea typeface="Poppins" pitchFamily="34" charset="-122"/>
                <a:cs typeface="Poppins" pitchFamily="34" charset="-120"/>
              </a:rPr>
              <a:t>Reading the Gap</a:t>
            </a:r>
            <a:endParaRPr lang="en-US" sz="5000" dirty="0"/>
          </a:p>
        </p:txBody>
      </p:sp>
      <p:sp>
        <p:nvSpPr>
          <p:cNvPr id="48" name="Text 46">
            <a:extLst>
              <a:ext uri="{FF2B5EF4-FFF2-40B4-BE49-F238E27FC236}">
                <a16:creationId xmlns:a16="http://schemas.microsoft.com/office/drawing/2014/main" id="{E6EAC9EF-31E1-73D1-1CA3-5A0A283D98AD}"/>
              </a:ext>
            </a:extLst>
          </p:cNvPr>
          <p:cNvSpPr/>
          <p:nvPr/>
        </p:nvSpPr>
        <p:spPr>
          <a:xfrm>
            <a:off x="1169893" y="6425575"/>
            <a:ext cx="14881485" cy="695325"/>
          </a:xfrm>
          <a:prstGeom prst="rect">
            <a:avLst/>
          </a:prstGeom>
          <a:noFill/>
          <a:ln/>
        </p:spPr>
        <p:txBody>
          <a:bodyPr wrap="square" lIns="25400" tIns="25400" rIns="25400" bIns="25400" rtlCol="0" anchor="t">
            <a:normAutofit/>
          </a:bodyPr>
          <a:lstStyle/>
          <a:p>
            <a:pPr marL="0" indent="0" algn="l">
              <a:lnSpc>
                <a:spcPct val="150000"/>
              </a:lnSpc>
              <a:buNone/>
            </a:pPr>
            <a:r>
              <a:rPr lang="en-US" sz="2200" dirty="0">
                <a:solidFill>
                  <a:srgbClr val="3D365C"/>
                </a:solidFill>
                <a:latin typeface="Poppins" pitchFamily="34" charset="0"/>
                <a:ea typeface="Poppins" pitchFamily="34" charset="-122"/>
                <a:cs typeface="Poppins" pitchFamily="34" charset="-120"/>
              </a:rPr>
              <a:t>Bring your own percentages from your 360 report. </a:t>
            </a:r>
            <a:r>
              <a:rPr lang="en-US" sz="2200" b="1" dirty="0">
                <a:solidFill>
                  <a:srgbClr val="0F0B2E"/>
                </a:solidFill>
                <a:latin typeface="Poppins" pitchFamily="34" charset="0"/>
                <a:ea typeface="Poppins" pitchFamily="34" charset="-122"/>
                <a:cs typeface="Poppins" pitchFamily="34" charset="-120"/>
              </a:rPr>
              <a:t>The conversation is in the gaps, not the numbers.</a:t>
            </a:r>
            <a:endParaRPr lang="en-US" sz="2200" dirty="0"/>
          </a:p>
        </p:txBody>
      </p:sp>
      <p:sp>
        <p:nvSpPr>
          <p:cNvPr id="49" name="Text 47">
            <a:extLst>
              <a:ext uri="{FF2B5EF4-FFF2-40B4-BE49-F238E27FC236}">
                <a16:creationId xmlns:a16="http://schemas.microsoft.com/office/drawing/2014/main" id="{BF6A41C7-09CC-5BEA-7F7C-8FD175EEACCA}"/>
              </a:ext>
            </a:extLst>
          </p:cNvPr>
          <p:cNvSpPr/>
          <p:nvPr/>
        </p:nvSpPr>
        <p:spPr>
          <a:xfrm>
            <a:off x="1358152" y="7961902"/>
            <a:ext cx="14881485" cy="695325"/>
          </a:xfrm>
          <a:prstGeom prst="rect">
            <a:avLst/>
          </a:prstGeom>
          <a:noFill/>
          <a:ln/>
        </p:spPr>
        <p:txBody>
          <a:bodyPr wrap="square" lIns="25400" tIns="25400" rIns="25400" bIns="25400" rtlCol="0" anchor="t">
            <a:noAutofit/>
          </a:bodyPr>
          <a:lstStyle/>
          <a:p>
            <a:pPr marL="342900" indent="-342900" algn="l">
              <a:lnSpc>
                <a:spcPct val="150000"/>
              </a:lnSpc>
              <a:buFont typeface="Arial" panose="020B0604020202020204" pitchFamily="34" charset="0"/>
              <a:buChar char="•"/>
            </a:pPr>
            <a:r>
              <a:rPr lang="en-US" sz="2200" dirty="0">
                <a:solidFill>
                  <a:srgbClr val="3D365C"/>
                </a:solidFill>
                <a:latin typeface="Poppins" pitchFamily="34" charset="0"/>
                <a:ea typeface="Poppins" pitchFamily="34" charset="-122"/>
                <a:cs typeface="Poppins" pitchFamily="34" charset="-120"/>
              </a:rPr>
              <a:t>Which gap surprised you most? </a:t>
            </a:r>
          </a:p>
          <a:p>
            <a:pPr marL="342900" indent="-342900" algn="l">
              <a:lnSpc>
                <a:spcPct val="150000"/>
              </a:lnSpc>
              <a:buFont typeface="Arial" panose="020B0604020202020204" pitchFamily="34" charset="0"/>
              <a:buChar char="•"/>
            </a:pPr>
            <a:r>
              <a:rPr lang="en-US" sz="2200" dirty="0">
                <a:solidFill>
                  <a:srgbClr val="3D365C"/>
                </a:solidFill>
                <a:latin typeface="Poppins" pitchFamily="34" charset="0"/>
                <a:ea typeface="Poppins" pitchFamily="34" charset="-122"/>
                <a:cs typeface="Poppins" pitchFamily="34" charset="-120"/>
              </a:rPr>
              <a:t>Where do others see more of you than you see in yourself?</a:t>
            </a:r>
            <a:endParaRPr lang="en-US" sz="2200" dirty="0"/>
          </a:p>
        </p:txBody>
      </p:sp>
      <p:sp>
        <p:nvSpPr>
          <p:cNvPr id="50" name="Text 48">
            <a:extLst>
              <a:ext uri="{FF2B5EF4-FFF2-40B4-BE49-F238E27FC236}">
                <a16:creationId xmlns:a16="http://schemas.microsoft.com/office/drawing/2014/main" id="{979E724B-20E3-3665-7C30-D73B1B5C7AC7}"/>
              </a:ext>
            </a:extLst>
          </p:cNvPr>
          <p:cNvSpPr/>
          <p:nvPr/>
        </p:nvSpPr>
        <p:spPr>
          <a:xfrm>
            <a:off x="1143000" y="9593610"/>
            <a:ext cx="1901175"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READING THE GAP</a:t>
            </a:r>
            <a:endParaRPr lang="en-US" sz="1200" dirty="0"/>
          </a:p>
        </p:txBody>
      </p:sp>
      <p:graphicFrame>
        <p:nvGraphicFramePr>
          <p:cNvPr id="53" name="Table 52">
            <a:extLst>
              <a:ext uri="{FF2B5EF4-FFF2-40B4-BE49-F238E27FC236}">
                <a16:creationId xmlns:a16="http://schemas.microsoft.com/office/drawing/2014/main" id="{707FB370-D18D-15BD-1008-2BD06134DA10}"/>
              </a:ext>
            </a:extLst>
          </p:cNvPr>
          <p:cNvGraphicFramePr>
            <a:graphicFrameLocks noGrp="1"/>
          </p:cNvGraphicFramePr>
          <p:nvPr/>
        </p:nvGraphicFramePr>
        <p:xfrm>
          <a:off x="1204332" y="2720898"/>
          <a:ext cx="13730930" cy="3675617"/>
        </p:xfrm>
        <a:graphic>
          <a:graphicData uri="http://schemas.openxmlformats.org/drawingml/2006/table">
            <a:tbl>
              <a:tblPr firstRow="1" bandRow="1">
                <a:tableStyleId>{5C22544A-7EE6-4342-B048-85BDC9FD1C3A}</a:tableStyleId>
              </a:tblPr>
              <a:tblGrid>
                <a:gridCol w="2775997">
                  <a:extLst>
                    <a:ext uri="{9D8B030D-6E8A-4147-A177-3AD203B41FA5}">
                      <a16:colId xmlns:a16="http://schemas.microsoft.com/office/drawing/2014/main" val="2936660932"/>
                    </a:ext>
                  </a:extLst>
                </a:gridCol>
                <a:gridCol w="2716306">
                  <a:extLst>
                    <a:ext uri="{9D8B030D-6E8A-4147-A177-3AD203B41FA5}">
                      <a16:colId xmlns:a16="http://schemas.microsoft.com/office/drawing/2014/main" val="1192146691"/>
                    </a:ext>
                  </a:extLst>
                </a:gridCol>
                <a:gridCol w="3025104">
                  <a:extLst>
                    <a:ext uri="{9D8B030D-6E8A-4147-A177-3AD203B41FA5}">
                      <a16:colId xmlns:a16="http://schemas.microsoft.com/office/drawing/2014/main" val="1756409880"/>
                    </a:ext>
                  </a:extLst>
                </a:gridCol>
                <a:gridCol w="5213523">
                  <a:extLst>
                    <a:ext uri="{9D8B030D-6E8A-4147-A177-3AD203B41FA5}">
                      <a16:colId xmlns:a16="http://schemas.microsoft.com/office/drawing/2014/main" val="2322656078"/>
                    </a:ext>
                  </a:extLst>
                </a:gridCol>
              </a:tblGrid>
              <a:tr h="654761">
                <a:tc>
                  <a:txBody>
                    <a:bodyPr/>
                    <a:lstStyle/>
                    <a:p>
                      <a:r>
                        <a:rPr lang="en-GB" sz="2200" dirty="0">
                          <a:solidFill>
                            <a:srgbClr val="6B6588"/>
                          </a:solidFill>
                          <a:latin typeface="Poppins" pitchFamily="2" charset="77"/>
                          <a:cs typeface="Poppins" pitchFamily="2" charset="77"/>
                        </a:rPr>
                        <a:t>COLOUR</a:t>
                      </a:r>
                    </a:p>
                  </a:txBody>
                  <a:tcPr marL="108000" marR="108000" marT="108000" marB="72000" anchor="ctr">
                    <a:lnB w="12700" cap="flat" cmpd="sng" algn="ctr">
                      <a:solidFill>
                        <a:schemeClr val="tx1"/>
                      </a:solidFill>
                      <a:prstDash val="solid"/>
                      <a:round/>
                      <a:headEnd type="none" w="med" len="med"/>
                      <a:tailEnd type="none" w="med" len="med"/>
                    </a:lnB>
                    <a:solidFill>
                      <a:srgbClr val="FEFDF9"/>
                    </a:solidFill>
                  </a:tcPr>
                </a:tc>
                <a:tc>
                  <a:txBody>
                    <a:bodyPr/>
                    <a:lstStyle/>
                    <a:p>
                      <a:r>
                        <a:rPr lang="en-GB" sz="2200" dirty="0">
                          <a:solidFill>
                            <a:srgbClr val="6B6588"/>
                          </a:solidFill>
                          <a:latin typeface="Poppins" pitchFamily="2" charset="77"/>
                          <a:cs typeface="Poppins" pitchFamily="2" charset="77"/>
                        </a:rPr>
                        <a:t>YOUR %</a:t>
                      </a:r>
                    </a:p>
                  </a:txBody>
                  <a:tcPr marL="108000" marR="108000" marT="108000" marB="72000" anchor="ctr">
                    <a:lnB w="12700" cap="flat" cmpd="sng" algn="ctr">
                      <a:solidFill>
                        <a:schemeClr val="tx1"/>
                      </a:solidFill>
                      <a:prstDash val="solid"/>
                      <a:round/>
                      <a:headEnd type="none" w="med" len="med"/>
                      <a:tailEnd type="none" w="med" len="med"/>
                    </a:lnB>
                    <a:solidFill>
                      <a:srgbClr val="FEFDF9"/>
                    </a:solidFill>
                  </a:tcPr>
                </a:tc>
                <a:tc>
                  <a:txBody>
                    <a:bodyPr/>
                    <a:lstStyle/>
                    <a:p>
                      <a:r>
                        <a:rPr lang="en-GB" sz="2200" dirty="0">
                          <a:solidFill>
                            <a:srgbClr val="6B6588"/>
                          </a:solidFill>
                          <a:latin typeface="Poppins" pitchFamily="2" charset="77"/>
                          <a:cs typeface="Poppins" pitchFamily="2" charset="77"/>
                        </a:rPr>
                        <a:t>OTHERS SEE %</a:t>
                      </a:r>
                    </a:p>
                  </a:txBody>
                  <a:tcPr marL="108000" marR="108000" marT="108000" marB="72000" anchor="ctr">
                    <a:lnB w="12700" cap="flat" cmpd="sng" algn="ctr">
                      <a:solidFill>
                        <a:schemeClr val="tx1"/>
                      </a:solidFill>
                      <a:prstDash val="solid"/>
                      <a:round/>
                      <a:headEnd type="none" w="med" len="med"/>
                      <a:tailEnd type="none" w="med" len="med"/>
                    </a:lnB>
                    <a:solidFill>
                      <a:srgbClr val="FEFDF9"/>
                    </a:solidFill>
                  </a:tcPr>
                </a:tc>
                <a:tc>
                  <a:txBody>
                    <a:bodyPr/>
                    <a:lstStyle/>
                    <a:p>
                      <a:r>
                        <a:rPr lang="en-GB" sz="2200" dirty="0">
                          <a:solidFill>
                            <a:srgbClr val="6B6588"/>
                          </a:solidFill>
                          <a:latin typeface="Poppins" pitchFamily="2" charset="77"/>
                          <a:cs typeface="Poppins" pitchFamily="2" charset="77"/>
                        </a:rPr>
                        <a:t>WHAT MIGHT THIS GAP MEAN?</a:t>
                      </a:r>
                    </a:p>
                  </a:txBody>
                  <a:tcPr marL="108000" marR="108000" marT="108000" marB="72000" anchor="ctr">
                    <a:lnB w="12700" cap="flat" cmpd="sng" algn="ctr">
                      <a:solidFill>
                        <a:schemeClr val="tx1"/>
                      </a:solidFill>
                      <a:prstDash val="solid"/>
                      <a:round/>
                      <a:headEnd type="none" w="med" len="med"/>
                      <a:tailEnd type="none" w="med" len="med"/>
                    </a:lnB>
                    <a:solidFill>
                      <a:srgbClr val="FEFDF9"/>
                    </a:solidFill>
                  </a:tcPr>
                </a:tc>
                <a:extLst>
                  <a:ext uri="{0D108BD9-81ED-4DB2-BD59-A6C34878D82A}">
                    <a16:rowId xmlns:a16="http://schemas.microsoft.com/office/drawing/2014/main" val="3228004936"/>
                  </a:ext>
                </a:extLst>
              </a:tr>
              <a:tr h="755214">
                <a:tc>
                  <a:txBody>
                    <a:bodyPr/>
                    <a:lstStyle/>
                    <a:p>
                      <a:r>
                        <a:rPr lang="en-GB" sz="2500" b="1" dirty="0">
                          <a:latin typeface="Poppins" pitchFamily="2" charset="77"/>
                          <a:cs typeface="Poppins" pitchFamily="2" charset="77"/>
                        </a:rPr>
                        <a:t>     Red</a:t>
                      </a:r>
                    </a:p>
                  </a:txBody>
                  <a:tcPr marL="108000" marR="108000" marT="108000" marB="72000" anchor="ctr">
                    <a:lnT w="12700" cap="flat" cmpd="sng" algn="ctr">
                      <a:solidFill>
                        <a:schemeClr val="tx1"/>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chemeClr val="tx1"/>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chemeClr val="tx1"/>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chemeClr val="tx1"/>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extLst>
                  <a:ext uri="{0D108BD9-81ED-4DB2-BD59-A6C34878D82A}">
                    <a16:rowId xmlns:a16="http://schemas.microsoft.com/office/drawing/2014/main" val="1015534459"/>
                  </a:ext>
                </a:extLst>
              </a:tr>
              <a:tr h="755214">
                <a:tc>
                  <a:txBody>
                    <a:bodyPr/>
                    <a:lstStyle/>
                    <a:p>
                      <a:r>
                        <a:rPr lang="en-GB" sz="2500" b="1" dirty="0">
                          <a:latin typeface="Poppins" pitchFamily="2" charset="77"/>
                          <a:cs typeface="Poppins" pitchFamily="2" charset="77"/>
                        </a:rPr>
                        <a:t>     Yellow</a:t>
                      </a:r>
                    </a:p>
                  </a:txBody>
                  <a:tcPr marL="108000" marR="108000" marT="108000" marB="72000" anchor="ctr">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extLst>
                  <a:ext uri="{0D108BD9-81ED-4DB2-BD59-A6C34878D82A}">
                    <a16:rowId xmlns:a16="http://schemas.microsoft.com/office/drawing/2014/main" val="2439764457"/>
                  </a:ext>
                </a:extLst>
              </a:tr>
              <a:tr h="755214">
                <a:tc>
                  <a:txBody>
                    <a:bodyPr/>
                    <a:lstStyle/>
                    <a:p>
                      <a:r>
                        <a:rPr lang="en-GB" sz="2500" b="1" dirty="0">
                          <a:latin typeface="Poppins" pitchFamily="2" charset="77"/>
                          <a:cs typeface="Poppins" pitchFamily="2" charset="77"/>
                        </a:rPr>
                        <a:t>     Green</a:t>
                      </a:r>
                    </a:p>
                  </a:txBody>
                  <a:tcPr marL="108000" marR="108000" marT="108000" marB="72000" anchor="ctr">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lnB w="12700" cap="flat" cmpd="sng" algn="ctr">
                      <a:solidFill>
                        <a:srgbClr val="EBE6DD"/>
                      </a:solidFill>
                      <a:prstDash val="solid"/>
                      <a:round/>
                      <a:headEnd type="none" w="med" len="med"/>
                      <a:tailEnd type="none" w="med" len="med"/>
                    </a:lnB>
                    <a:solidFill>
                      <a:srgbClr val="FEFDF9"/>
                    </a:solidFill>
                  </a:tcPr>
                </a:tc>
                <a:extLst>
                  <a:ext uri="{0D108BD9-81ED-4DB2-BD59-A6C34878D82A}">
                    <a16:rowId xmlns:a16="http://schemas.microsoft.com/office/drawing/2014/main" val="2848409348"/>
                  </a:ext>
                </a:extLst>
              </a:tr>
              <a:tr h="755214">
                <a:tc>
                  <a:txBody>
                    <a:bodyPr/>
                    <a:lstStyle/>
                    <a:p>
                      <a:r>
                        <a:rPr lang="en-GB" sz="2500" b="1" dirty="0">
                          <a:latin typeface="Poppins" pitchFamily="2" charset="77"/>
                          <a:cs typeface="Poppins" pitchFamily="2" charset="77"/>
                        </a:rPr>
                        <a:t>     Blue</a:t>
                      </a:r>
                    </a:p>
                  </a:txBody>
                  <a:tcPr marL="108000" marR="108000" marT="108000" marB="72000" anchor="ctr">
                    <a:lnT w="12700" cap="flat" cmpd="sng" algn="ctr">
                      <a:solidFill>
                        <a:srgbClr val="EBE6DD"/>
                      </a:solidFill>
                      <a:prstDash val="solid"/>
                      <a:round/>
                      <a:headEnd type="none" w="med" len="med"/>
                      <a:tailEnd type="none" w="med" len="med"/>
                    </a:lnT>
                    <a:solidFill>
                      <a:srgbClr val="FEFDF9"/>
                    </a:solidFill>
                  </a:tcPr>
                </a:tc>
                <a:tc>
                  <a:txBody>
                    <a:bodyPr/>
                    <a:lstStyle/>
                    <a:p>
                      <a:endParaRPr lang="en-GB">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solidFill>
                      <a:srgbClr val="FEFDF9"/>
                    </a:solidFill>
                  </a:tcPr>
                </a:tc>
                <a:tc>
                  <a:txBody>
                    <a:bodyPr/>
                    <a:lstStyle/>
                    <a:p>
                      <a:endParaRPr lang="en-GB" dirty="0">
                        <a:latin typeface="Poppins" pitchFamily="2" charset="77"/>
                        <a:cs typeface="Poppins" pitchFamily="2" charset="77"/>
                      </a:endParaRPr>
                    </a:p>
                  </a:txBody>
                  <a:tcPr marL="108000" marR="108000" marT="108000" marB="72000">
                    <a:lnT w="12700" cap="flat" cmpd="sng" algn="ctr">
                      <a:solidFill>
                        <a:srgbClr val="EBE6DD"/>
                      </a:solidFill>
                      <a:prstDash val="solid"/>
                      <a:round/>
                      <a:headEnd type="none" w="med" len="med"/>
                      <a:tailEnd type="none" w="med" len="med"/>
                    </a:lnT>
                    <a:solidFill>
                      <a:srgbClr val="FEFDF9"/>
                    </a:solidFill>
                  </a:tcPr>
                </a:tc>
                <a:extLst>
                  <a:ext uri="{0D108BD9-81ED-4DB2-BD59-A6C34878D82A}">
                    <a16:rowId xmlns:a16="http://schemas.microsoft.com/office/drawing/2014/main" val="2882149125"/>
                  </a:ext>
                </a:extLst>
              </a:tr>
            </a:tbl>
          </a:graphicData>
        </a:graphic>
      </p:graphicFrame>
      <p:sp>
        <p:nvSpPr>
          <p:cNvPr id="55" name="Shape 11">
            <a:extLst>
              <a:ext uri="{FF2B5EF4-FFF2-40B4-BE49-F238E27FC236}">
                <a16:creationId xmlns:a16="http://schemas.microsoft.com/office/drawing/2014/main" id="{7AAF889D-D1B8-9F8F-9CBA-3F4690987F2F}"/>
              </a:ext>
            </a:extLst>
          </p:cNvPr>
          <p:cNvSpPr/>
          <p:nvPr/>
        </p:nvSpPr>
        <p:spPr>
          <a:xfrm>
            <a:off x="1352550" y="3675791"/>
            <a:ext cx="171450" cy="171450"/>
          </a:xfrm>
          <a:prstGeom prst="ellipse">
            <a:avLst/>
          </a:prstGeom>
          <a:solidFill>
            <a:srgbClr val="E84427"/>
          </a:solidFill>
          <a:ln/>
        </p:spPr>
        <p:txBody>
          <a:bodyPr/>
          <a:lstStyle/>
          <a:p>
            <a:endParaRPr lang="en-GB"/>
          </a:p>
        </p:txBody>
      </p:sp>
      <p:sp>
        <p:nvSpPr>
          <p:cNvPr id="56" name="Shape 20">
            <a:extLst>
              <a:ext uri="{FF2B5EF4-FFF2-40B4-BE49-F238E27FC236}">
                <a16:creationId xmlns:a16="http://schemas.microsoft.com/office/drawing/2014/main" id="{846D049A-ABAA-EEA5-8675-8541CBF317B1}"/>
              </a:ext>
            </a:extLst>
          </p:cNvPr>
          <p:cNvSpPr/>
          <p:nvPr/>
        </p:nvSpPr>
        <p:spPr>
          <a:xfrm>
            <a:off x="1352550" y="4430789"/>
            <a:ext cx="171450" cy="171450"/>
          </a:xfrm>
          <a:prstGeom prst="ellipse">
            <a:avLst/>
          </a:prstGeom>
          <a:solidFill>
            <a:srgbClr val="FFD508"/>
          </a:solidFill>
          <a:ln/>
        </p:spPr>
        <p:txBody>
          <a:bodyPr/>
          <a:lstStyle/>
          <a:p>
            <a:endParaRPr lang="en-GB"/>
          </a:p>
        </p:txBody>
      </p:sp>
      <p:sp>
        <p:nvSpPr>
          <p:cNvPr id="57" name="Shape 29">
            <a:extLst>
              <a:ext uri="{FF2B5EF4-FFF2-40B4-BE49-F238E27FC236}">
                <a16:creationId xmlns:a16="http://schemas.microsoft.com/office/drawing/2014/main" id="{5A2E17D7-762B-257D-BEA1-8EB6DE7FA00E}"/>
              </a:ext>
            </a:extLst>
          </p:cNvPr>
          <p:cNvSpPr/>
          <p:nvPr/>
        </p:nvSpPr>
        <p:spPr>
          <a:xfrm>
            <a:off x="1352550" y="5158892"/>
            <a:ext cx="171450" cy="171450"/>
          </a:xfrm>
          <a:prstGeom prst="ellipse">
            <a:avLst/>
          </a:prstGeom>
          <a:solidFill>
            <a:srgbClr val="A7C93F"/>
          </a:solidFill>
          <a:ln/>
        </p:spPr>
        <p:txBody>
          <a:bodyPr/>
          <a:lstStyle/>
          <a:p>
            <a:endParaRPr lang="en-GB"/>
          </a:p>
        </p:txBody>
      </p:sp>
      <p:sp>
        <p:nvSpPr>
          <p:cNvPr id="58" name="Shape 38">
            <a:extLst>
              <a:ext uri="{FF2B5EF4-FFF2-40B4-BE49-F238E27FC236}">
                <a16:creationId xmlns:a16="http://schemas.microsoft.com/office/drawing/2014/main" id="{51808F7C-B9FD-D556-A115-6C511D093B91}"/>
              </a:ext>
            </a:extLst>
          </p:cNvPr>
          <p:cNvSpPr/>
          <p:nvPr/>
        </p:nvSpPr>
        <p:spPr>
          <a:xfrm>
            <a:off x="1352550" y="5940784"/>
            <a:ext cx="171450" cy="171450"/>
          </a:xfrm>
          <a:prstGeom prst="ellipse">
            <a:avLst/>
          </a:prstGeom>
          <a:solidFill>
            <a:srgbClr val="2DAAE2"/>
          </a:solidFill>
          <a:ln/>
        </p:spPr>
        <p:txBody>
          <a:bodyPr/>
          <a:lstStyle/>
          <a:p>
            <a:endParaRPr lang="en-GB"/>
          </a:p>
        </p:txBody>
      </p:sp>
      <p:sp>
        <p:nvSpPr>
          <p:cNvPr id="60" name="Text 0">
            <a:extLst>
              <a:ext uri="{FF2B5EF4-FFF2-40B4-BE49-F238E27FC236}">
                <a16:creationId xmlns:a16="http://schemas.microsoft.com/office/drawing/2014/main" id="{491E6628-F1CE-FC00-E90F-6DF6947AAD82}"/>
              </a:ext>
            </a:extLst>
          </p:cNvPr>
          <p:cNvSpPr/>
          <p:nvPr/>
        </p:nvSpPr>
        <p:spPr>
          <a:xfrm>
            <a:off x="1335413" y="7503733"/>
            <a:ext cx="17602200" cy="362843"/>
          </a:xfrm>
          <a:prstGeom prst="rect">
            <a:avLst/>
          </a:prstGeom>
          <a:noFill/>
          <a:ln/>
        </p:spPr>
        <p:txBody>
          <a:bodyPr wrap="square" lIns="25400" tIns="25400" rIns="25400" bIns="25400" rtlCol="0" anchor="t">
            <a:noAutofit/>
          </a:bodyPr>
          <a:lstStyle/>
          <a:p>
            <a:pPr marL="0" indent="0" algn="l">
              <a:lnSpc>
                <a:spcPct val="155000"/>
              </a:lnSpc>
              <a:buNone/>
            </a:pPr>
            <a:r>
              <a:rPr lang="en-US" sz="1900" b="1" kern="0" spc="363" dirty="0">
                <a:solidFill>
                  <a:srgbClr val="6B6588"/>
                </a:solidFill>
                <a:latin typeface="Poppins" pitchFamily="34" charset="0"/>
                <a:ea typeface="Poppins" pitchFamily="34" charset="-122"/>
                <a:cs typeface="Poppins" pitchFamily="34" charset="-120"/>
              </a:rPr>
              <a:t>QUESTIONS</a:t>
            </a:r>
            <a:endParaRPr lang="en-US" sz="1900" dirty="0"/>
          </a:p>
        </p:txBody>
      </p:sp>
    </p:spTree>
    <p:extLst>
      <p:ext uri="{BB962C8B-B14F-4D97-AF65-F5344CB8AC3E}">
        <p14:creationId xmlns:p14="http://schemas.microsoft.com/office/powerpoint/2010/main" val="944563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869680"/>
            <a:ext cx="17602200" cy="451396"/>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2100" b="1" kern="0" spc="462" dirty="0">
                <a:solidFill>
                  <a:srgbClr val="6F6A92"/>
                </a:solidFill>
                <a:latin typeface="Poppins" pitchFamily="34" charset="0"/>
                <a:ea typeface="Poppins" pitchFamily="34" charset="-122"/>
                <a:cs typeface="Poppins" pitchFamily="34" charset="-120"/>
              </a:rPr>
              <a:t>SECTION THREE</a:t>
            </a:r>
            <a:endParaRPr lang="en-US" sz="2100" dirty="0"/>
          </a:p>
        </p:txBody>
      </p:sp>
      <p:sp>
        <p:nvSpPr>
          <p:cNvPr id="3" name="Text 1"/>
          <p:cNvSpPr/>
          <p:nvPr/>
        </p:nvSpPr>
        <p:spPr>
          <a:xfrm>
            <a:off x="1143000" y="4625876"/>
            <a:ext cx="17602200" cy="1087636"/>
          </a:xfrm>
          <a:prstGeom prst="rect">
            <a:avLst/>
          </a:prstGeom>
          <a:noFill/>
          <a:ln/>
        </p:spPr>
        <p:txBody>
          <a:bodyPr wrap="square" lIns="25400" tIns="25400" rIns="25400" bIns="25400" rtlCol="0" anchor="t">
            <a:normAutofit fontScale="92500" lnSpcReduction="20000"/>
          </a:bodyPr>
          <a:lstStyle/>
          <a:p>
            <a:pPr marL="0" indent="0" algn="l">
              <a:lnSpc>
                <a:spcPct val="95000"/>
              </a:lnSpc>
              <a:buNone/>
            </a:pPr>
            <a:r>
              <a:rPr lang="en-US" sz="8700" b="1" kern="0" spc="-304" dirty="0">
                <a:solidFill>
                  <a:srgbClr val="FFFFFF"/>
                </a:solidFill>
                <a:latin typeface="Poppins" pitchFamily="34" charset="0"/>
                <a:ea typeface="Poppins" pitchFamily="34" charset="-122"/>
                <a:cs typeface="Poppins" pitchFamily="34" charset="-120"/>
              </a:rPr>
              <a:t>The gap behind the </a:t>
            </a:r>
            <a:r>
              <a:rPr lang="en-US" sz="8700" b="1" kern="0" spc="-304"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gap</a:t>
            </a:r>
            <a:r>
              <a:rPr lang="en-US" sz="8700" b="1" kern="0" spc="-304" dirty="0">
                <a:solidFill>
                  <a:srgbClr val="FFFFFF"/>
                </a:solidFill>
                <a:latin typeface="Poppins" pitchFamily="34" charset="0"/>
                <a:ea typeface="Poppins" pitchFamily="34" charset="-122"/>
                <a:cs typeface="Poppins" pitchFamily="34" charset="-120"/>
              </a:rPr>
              <a:t>.</a:t>
            </a:r>
            <a:endParaRPr lang="en-US" sz="8700" dirty="0"/>
          </a:p>
        </p:txBody>
      </p:sp>
      <p:sp>
        <p:nvSpPr>
          <p:cNvPr id="4" name="Text 2"/>
          <p:cNvSpPr/>
          <p:nvPr/>
        </p:nvSpPr>
        <p:spPr>
          <a:xfrm>
            <a:off x="1143000" y="5980212"/>
            <a:ext cx="5770156" cy="475208"/>
          </a:xfrm>
          <a:prstGeom prst="rect">
            <a:avLst/>
          </a:prstGeom>
          <a:noFill/>
          <a:ln/>
        </p:spPr>
        <p:txBody>
          <a:bodyPr wrap="square" lIns="25400" tIns="25400" rIns="25400" bIns="25400" rtlCol="0" anchor="t">
            <a:normAutofit fontScale="92500" lnSpcReduction="20000"/>
          </a:bodyPr>
          <a:lstStyle/>
          <a:p>
            <a:pPr marL="0" indent="0" algn="l">
              <a:lnSpc>
                <a:spcPct val="135000"/>
              </a:lnSpc>
              <a:buNone/>
            </a:pPr>
            <a:r>
              <a:rPr lang="en-US" sz="2550" dirty="0">
                <a:solidFill>
                  <a:srgbClr val="B8B2D4"/>
                </a:solidFill>
                <a:latin typeface="Poppins" pitchFamily="34" charset="0"/>
                <a:ea typeface="Poppins" pitchFamily="34" charset="-122"/>
                <a:cs typeface="Poppins" pitchFamily="34" charset="-120"/>
              </a:rPr>
              <a:t>Trio conversation</a:t>
            </a:r>
            <a:endParaRPr lang="en-US" sz="2550" dirty="0"/>
          </a:p>
        </p:txBody>
      </p:sp>
      <p:sp>
        <p:nvSpPr>
          <p:cNvPr id="5" name="Text 3"/>
          <p:cNvSpPr/>
          <p:nvPr/>
        </p:nvSpPr>
        <p:spPr>
          <a:xfrm>
            <a:off x="1143000" y="9593610"/>
            <a:ext cx="2709743"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dirty="0">
                <a:solidFill>
                  <a:srgbClr val="6F6A92"/>
                </a:solidFill>
                <a:latin typeface="Poppins" pitchFamily="34" charset="0"/>
                <a:ea typeface="Poppins" pitchFamily="34" charset="-122"/>
                <a:cs typeface="Poppins" pitchFamily="34" charset="-120"/>
              </a:rPr>
              <a:t>THE GAP BEHIND THE GAP</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4FBA451087214FACFD5ECD779766AF" ma:contentTypeVersion="17" ma:contentTypeDescription="Create a new document." ma:contentTypeScope="" ma:versionID="fdb76dfb946639003c8b4e779f5f7eac">
  <xsd:schema xmlns:xsd="http://www.w3.org/2001/XMLSchema" xmlns:xs="http://www.w3.org/2001/XMLSchema" xmlns:p="http://schemas.microsoft.com/office/2006/metadata/properties" xmlns:ns2="07df4daf-58d6-45cc-bacb-221c7e4144a6" xmlns:ns3="e56a6910-d9b8-4bde-85e3-fc231a43f308" targetNamespace="http://schemas.microsoft.com/office/2006/metadata/properties" ma:root="true" ma:fieldsID="8ade77ab843b23947cb4a35127ff9771" ns2:_="" ns3:_="">
    <xsd:import namespace="07df4daf-58d6-45cc-bacb-221c7e4144a6"/>
    <xsd:import namespace="e56a6910-d9b8-4bde-85e3-fc231a43f30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df4daf-58d6-45cc-bacb-221c7e4144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425c08-834a-45c1-9f0c-7e944c91adf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6a6910-d9b8-4bde-85e3-fc231a43f30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5c08af-1139-4212-90d4-53bbf510771c}" ma:internalName="TaxCatchAll" ma:showField="CatchAllData" ma:web="e56a6910-d9b8-4bde-85e3-fc231a43f3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7df4daf-58d6-45cc-bacb-221c7e4144a6">
      <Terms xmlns="http://schemas.microsoft.com/office/infopath/2007/PartnerControls"/>
    </lcf76f155ced4ddcb4097134ff3c332f>
    <TaxCatchAll xmlns="e56a6910-d9b8-4bde-85e3-fc231a43f30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E456FB-EDB1-4009-A65E-24BE39880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df4daf-58d6-45cc-bacb-221c7e4144a6"/>
    <ds:schemaRef ds:uri="e56a6910-d9b8-4bde-85e3-fc231a43f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B7F31C-D8F4-40FC-81C0-11941596F55B}">
  <ds:schemaRef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microsoft.com/office/2006/metadata/properties"/>
    <ds:schemaRef ds:uri="07df4daf-58d6-45cc-bacb-221c7e4144a6"/>
    <ds:schemaRef ds:uri="http://schemas.openxmlformats.org/package/2006/metadata/core-properties"/>
    <ds:schemaRef ds:uri="e56a6910-d9b8-4bde-85e3-fc231a43f308"/>
    <ds:schemaRef ds:uri="http://purl.org/dc/dcmitype/"/>
  </ds:schemaRefs>
</ds:datastoreItem>
</file>

<file path=customXml/itemProps3.xml><?xml version="1.0" encoding="utf-8"?>
<ds:datastoreItem xmlns:ds="http://schemas.openxmlformats.org/officeDocument/2006/customXml" ds:itemID="{8B2664A8-144E-44B8-B739-85D57BFC2A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5628</TotalTime>
  <Words>1742</Words>
  <Application>Microsoft Macintosh PowerPoint</Application>
  <PresentationFormat>Custom</PresentationFormat>
  <Paragraphs>268</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Poppins</vt:lpstr>
      <vt:lpstr>Poppins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Amy Smedley-Walker</cp:lastModifiedBy>
  <cp:revision>3</cp:revision>
  <dcterms:created xsi:type="dcterms:W3CDTF">2026-07-09T10:22:50Z</dcterms:created>
  <dcterms:modified xsi:type="dcterms:W3CDTF">2026-08-18T08:10:24Z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0x0101001E4FBA451087214FACFD5ECD779766AF</vt:lpwstr>
  </property>
</Properties>
</file>