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83" r:id="rId21"/>
    <p:sldId id="273" r:id="rId22"/>
    <p:sldId id="274" r:id="rId23"/>
    <p:sldId id="275" r:id="rId24"/>
    <p:sldId id="276" r:id="rId25"/>
    <p:sldId id="277" r:id="rId26"/>
    <p:sldId id="284" r:id="rId27"/>
    <p:sldId id="279" r:id="rId28"/>
    <p:sldId id="310" r:id="rId29"/>
    <p:sldId id="311" r:id="rId30"/>
    <p:sldId id="282" r:id="rId31"/>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A2E"/>
    <a:srgbClr val="F4F2EB"/>
    <a:srgbClr val="6B6588"/>
    <a:srgbClr val="FEFDF9"/>
    <a:srgbClr val="EDE9E0"/>
    <a:srgbClr val="EBE6DD"/>
    <a:srgbClr val="B8B2D4"/>
    <a:srgbClr val="2CAAE3"/>
    <a:srgbClr val="A7C93F"/>
    <a:srgbClr val="FED5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6A5427-CC11-430A-9F31-A05E93DF7AD9}" v="61" dt="2026-06-05T10:20:30.0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76"/>
    <p:restoredTop sz="80137" autoAdjust="0"/>
  </p:normalViewPr>
  <p:slideViewPr>
    <p:cSldViewPr snapToGrid="0" snapToObjects="1">
      <p:cViewPr>
        <p:scale>
          <a:sx n="55" d="100"/>
          <a:sy n="55" d="100"/>
        </p:scale>
        <p:origin x="34" y="-7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mima Martin" userId="feae1993-dbcf-41c7-a5d7-959e931509de" providerId="ADAL" clId="{1A7BC1E0-8FFA-4D68-8058-FBEAEAD5E516}"/>
    <pc:docChg chg="undo custSel modSld">
      <pc:chgData name="Jemima Martin" userId="feae1993-dbcf-41c7-a5d7-959e931509de" providerId="ADAL" clId="{1A7BC1E0-8FFA-4D68-8058-FBEAEAD5E516}" dt="2026-06-05T10:22:09.654" v="174" actId="20577"/>
      <pc:docMkLst>
        <pc:docMk/>
      </pc:docMkLst>
      <pc:sldChg chg="modSp mod">
        <pc:chgData name="Jemima Martin" userId="feae1993-dbcf-41c7-a5d7-959e931509de" providerId="ADAL" clId="{1A7BC1E0-8FFA-4D68-8058-FBEAEAD5E516}" dt="2026-06-05T10:22:09.654" v="174" actId="20577"/>
        <pc:sldMkLst>
          <pc:docMk/>
          <pc:sldMk cId="0" sldId="256"/>
        </pc:sldMkLst>
        <pc:spChg chg="mod">
          <ac:chgData name="Jemima Martin" userId="feae1993-dbcf-41c7-a5d7-959e931509de" providerId="ADAL" clId="{1A7BC1E0-8FFA-4D68-8058-FBEAEAD5E516}" dt="2026-06-05T10:22:01.779" v="155" actId="20577"/>
          <ac:spMkLst>
            <pc:docMk/>
            <pc:sldMk cId="0" sldId="256"/>
            <ac:spMk id="4" creationId="{00000000-0000-0000-0000-000000000000}"/>
          </ac:spMkLst>
        </pc:spChg>
        <pc:spChg chg="mod">
          <ac:chgData name="Jemima Martin" userId="feae1993-dbcf-41c7-a5d7-959e931509de" providerId="ADAL" clId="{1A7BC1E0-8FFA-4D68-8058-FBEAEAD5E516}" dt="2026-06-05T10:22:09.654" v="174" actId="20577"/>
          <ac:spMkLst>
            <pc:docMk/>
            <pc:sldMk cId="0" sldId="256"/>
            <ac:spMk id="7" creationId="{00000000-0000-0000-0000-000000000000}"/>
          </ac:spMkLst>
        </pc:spChg>
        <pc:spChg chg="mod">
          <ac:chgData name="Jemima Martin" userId="feae1993-dbcf-41c7-a5d7-959e931509de" providerId="ADAL" clId="{1A7BC1E0-8FFA-4D68-8058-FBEAEAD5E516}" dt="2026-06-05T09:51:41.865" v="45" actId="27636"/>
          <ac:spMkLst>
            <pc:docMk/>
            <pc:sldMk cId="0" sldId="256"/>
            <ac:spMk id="21" creationId="{00000000-0000-0000-0000-000000000000}"/>
          </ac:spMkLst>
        </pc:spChg>
      </pc:sldChg>
      <pc:sldChg chg="modSp mod">
        <pc:chgData name="Jemima Martin" userId="feae1993-dbcf-41c7-a5d7-959e931509de" providerId="ADAL" clId="{1A7BC1E0-8FFA-4D68-8058-FBEAEAD5E516}" dt="2026-06-05T09:51:41.879" v="47" actId="27636"/>
        <pc:sldMkLst>
          <pc:docMk/>
          <pc:sldMk cId="0" sldId="258"/>
        </pc:sldMkLst>
        <pc:spChg chg="mod">
          <ac:chgData name="Jemima Martin" userId="feae1993-dbcf-41c7-a5d7-959e931509de" providerId="ADAL" clId="{1A7BC1E0-8FFA-4D68-8058-FBEAEAD5E516}" dt="2026-06-05T09:51:41.879" v="47" actId="27636"/>
          <ac:spMkLst>
            <pc:docMk/>
            <pc:sldMk cId="0" sldId="258"/>
            <ac:spMk id="5" creationId="{00000000-0000-0000-0000-000000000000}"/>
          </ac:spMkLst>
        </pc:spChg>
        <pc:spChg chg="mod">
          <ac:chgData name="Jemima Martin" userId="feae1993-dbcf-41c7-a5d7-959e931509de" providerId="ADAL" clId="{1A7BC1E0-8FFA-4D68-8058-FBEAEAD5E516}" dt="2026-06-05T09:51:41.877" v="46" actId="27636"/>
          <ac:spMkLst>
            <pc:docMk/>
            <pc:sldMk cId="0" sldId="258"/>
            <ac:spMk id="6" creationId="{00000000-0000-0000-0000-000000000000}"/>
          </ac:spMkLst>
        </pc:spChg>
      </pc:sldChg>
      <pc:sldChg chg="modSp mod">
        <pc:chgData name="Jemima Martin" userId="feae1993-dbcf-41c7-a5d7-959e931509de" providerId="ADAL" clId="{1A7BC1E0-8FFA-4D68-8058-FBEAEAD5E516}" dt="2026-06-05T09:51:41.888" v="49" actId="27636"/>
        <pc:sldMkLst>
          <pc:docMk/>
          <pc:sldMk cId="0" sldId="259"/>
        </pc:sldMkLst>
        <pc:spChg chg="mod">
          <ac:chgData name="Jemima Martin" userId="feae1993-dbcf-41c7-a5d7-959e931509de" providerId="ADAL" clId="{1A7BC1E0-8FFA-4D68-8058-FBEAEAD5E516}" dt="2026-06-05T09:51:41.888" v="49" actId="27636"/>
          <ac:spMkLst>
            <pc:docMk/>
            <pc:sldMk cId="0" sldId="259"/>
            <ac:spMk id="16" creationId="{00000000-0000-0000-0000-000000000000}"/>
          </ac:spMkLst>
        </pc:spChg>
        <pc:spChg chg="mod">
          <ac:chgData name="Jemima Martin" userId="feae1993-dbcf-41c7-a5d7-959e931509de" providerId="ADAL" clId="{1A7BC1E0-8FFA-4D68-8058-FBEAEAD5E516}" dt="2026-06-05T09:51:41.885" v="48" actId="27636"/>
          <ac:spMkLst>
            <pc:docMk/>
            <pc:sldMk cId="0" sldId="259"/>
            <ac:spMk id="17" creationId="{00000000-0000-0000-0000-000000000000}"/>
          </ac:spMkLst>
        </pc:spChg>
      </pc:sldChg>
      <pc:sldChg chg="modSp mod modNotesTx">
        <pc:chgData name="Jemima Martin" userId="feae1993-dbcf-41c7-a5d7-959e931509de" providerId="ADAL" clId="{1A7BC1E0-8FFA-4D68-8058-FBEAEAD5E516}" dt="2026-06-05T10:13:21.598" v="125" actId="1076"/>
        <pc:sldMkLst>
          <pc:docMk/>
          <pc:sldMk cId="0" sldId="260"/>
        </pc:sldMkLst>
        <pc:spChg chg="mod">
          <ac:chgData name="Jemima Martin" userId="feae1993-dbcf-41c7-a5d7-959e931509de" providerId="ADAL" clId="{1A7BC1E0-8FFA-4D68-8058-FBEAEAD5E516}" dt="2026-06-05T10:12:55.414" v="123" actId="1076"/>
          <ac:spMkLst>
            <pc:docMk/>
            <pc:sldMk cId="0" sldId="260"/>
            <ac:spMk id="24" creationId="{00000000-0000-0000-0000-000000000000}"/>
          </ac:spMkLst>
        </pc:spChg>
        <pc:spChg chg="mod">
          <ac:chgData name="Jemima Martin" userId="feae1993-dbcf-41c7-a5d7-959e931509de" providerId="ADAL" clId="{1A7BC1E0-8FFA-4D68-8058-FBEAEAD5E516}" dt="2026-06-05T09:51:39.985" v="1" actId="27636"/>
          <ac:spMkLst>
            <pc:docMk/>
            <pc:sldMk cId="0" sldId="260"/>
            <ac:spMk id="25" creationId="{00000000-0000-0000-0000-000000000000}"/>
          </ac:spMkLst>
        </pc:spChg>
        <pc:spChg chg="mod">
          <ac:chgData name="Jemima Martin" userId="feae1993-dbcf-41c7-a5d7-959e931509de" providerId="ADAL" clId="{1A7BC1E0-8FFA-4D68-8058-FBEAEAD5E516}" dt="2026-06-05T10:11:48.587" v="119" actId="14100"/>
          <ac:spMkLst>
            <pc:docMk/>
            <pc:sldMk cId="0" sldId="260"/>
            <ac:spMk id="54" creationId="{F22702BD-88BE-7CFB-5A6F-CAF81838600D}"/>
          </ac:spMkLst>
        </pc:spChg>
        <pc:spChg chg="mod">
          <ac:chgData name="Jemima Martin" userId="feae1993-dbcf-41c7-a5d7-959e931509de" providerId="ADAL" clId="{1A7BC1E0-8FFA-4D68-8058-FBEAEAD5E516}" dt="2026-06-05T10:13:21.598" v="125" actId="1076"/>
          <ac:spMkLst>
            <pc:docMk/>
            <pc:sldMk cId="0" sldId="260"/>
            <ac:spMk id="55" creationId="{F72EB22B-872F-D99D-88B3-161495F69D9C}"/>
          </ac:spMkLst>
        </pc:spChg>
        <pc:grpChg chg="mod">
          <ac:chgData name="Jemima Martin" userId="feae1993-dbcf-41c7-a5d7-959e931509de" providerId="ADAL" clId="{1A7BC1E0-8FFA-4D68-8058-FBEAEAD5E516}" dt="2026-06-05T10:13:16.052" v="124" actId="1076"/>
          <ac:grpSpMkLst>
            <pc:docMk/>
            <pc:sldMk cId="0" sldId="260"/>
            <ac:grpSpMk id="35" creationId="{11A29793-E6EE-36BA-79D6-A0EC6842C1A8}"/>
          </ac:grpSpMkLst>
        </pc:grpChg>
      </pc:sldChg>
      <pc:sldChg chg="modSp mod addAnim delAnim modAnim modNotesTx">
        <pc:chgData name="Jemima Martin" userId="feae1993-dbcf-41c7-a5d7-959e931509de" providerId="ADAL" clId="{1A7BC1E0-8FFA-4D68-8058-FBEAEAD5E516}" dt="2026-06-05T09:55:26.657" v="61"/>
        <pc:sldMkLst>
          <pc:docMk/>
          <pc:sldMk cId="0" sldId="261"/>
        </pc:sldMkLst>
        <pc:spChg chg="mod">
          <ac:chgData name="Jemima Martin" userId="feae1993-dbcf-41c7-a5d7-959e931509de" providerId="ADAL" clId="{1A7BC1E0-8FFA-4D68-8058-FBEAEAD5E516}" dt="2026-06-05T09:55:04.370" v="57" actId="1076"/>
          <ac:spMkLst>
            <pc:docMk/>
            <pc:sldMk cId="0" sldId="261"/>
            <ac:spMk id="27" creationId="{00000000-0000-0000-0000-000000000000}"/>
          </ac:spMkLst>
        </pc:spChg>
        <pc:spChg chg="mod">
          <ac:chgData name="Jemima Martin" userId="feae1993-dbcf-41c7-a5d7-959e931509de" providerId="ADAL" clId="{1A7BC1E0-8FFA-4D68-8058-FBEAEAD5E516}" dt="2026-06-05T09:51:40.019" v="2" actId="27636"/>
          <ac:spMkLst>
            <pc:docMk/>
            <pc:sldMk cId="0" sldId="261"/>
            <ac:spMk id="30" creationId="{00000000-0000-0000-0000-000000000000}"/>
          </ac:spMkLst>
        </pc:spChg>
      </pc:sldChg>
      <pc:sldChg chg="modSp mod">
        <pc:chgData name="Jemima Martin" userId="feae1993-dbcf-41c7-a5d7-959e931509de" providerId="ADAL" clId="{1A7BC1E0-8FFA-4D68-8058-FBEAEAD5E516}" dt="2026-06-05T09:51:40.056" v="4" actId="27636"/>
        <pc:sldMkLst>
          <pc:docMk/>
          <pc:sldMk cId="0" sldId="262"/>
        </pc:sldMkLst>
        <pc:spChg chg="mod">
          <ac:chgData name="Jemima Martin" userId="feae1993-dbcf-41c7-a5d7-959e931509de" providerId="ADAL" clId="{1A7BC1E0-8FFA-4D68-8058-FBEAEAD5E516}" dt="2026-06-05T09:51:40.056" v="4" actId="27636"/>
          <ac:spMkLst>
            <pc:docMk/>
            <pc:sldMk cId="0" sldId="262"/>
            <ac:spMk id="26" creationId="{00000000-0000-0000-0000-000000000000}"/>
          </ac:spMkLst>
        </pc:spChg>
        <pc:spChg chg="mod">
          <ac:chgData name="Jemima Martin" userId="feae1993-dbcf-41c7-a5d7-959e931509de" providerId="ADAL" clId="{1A7BC1E0-8FFA-4D68-8058-FBEAEAD5E516}" dt="2026-06-05T09:51:40.048" v="3" actId="27636"/>
          <ac:spMkLst>
            <pc:docMk/>
            <pc:sldMk cId="0" sldId="262"/>
            <ac:spMk id="27" creationId="{00000000-0000-0000-0000-000000000000}"/>
          </ac:spMkLst>
        </pc:spChg>
      </pc:sldChg>
      <pc:sldChg chg="modSp mod">
        <pc:chgData name="Jemima Martin" userId="feae1993-dbcf-41c7-a5d7-959e931509de" providerId="ADAL" clId="{1A7BC1E0-8FFA-4D68-8058-FBEAEAD5E516}" dt="2026-06-05T09:51:40.159" v="7" actId="27636"/>
        <pc:sldMkLst>
          <pc:docMk/>
          <pc:sldMk cId="0" sldId="263"/>
        </pc:sldMkLst>
        <pc:spChg chg="mod">
          <ac:chgData name="Jemima Martin" userId="feae1993-dbcf-41c7-a5d7-959e931509de" providerId="ADAL" clId="{1A7BC1E0-8FFA-4D68-8058-FBEAEAD5E516}" dt="2026-06-05T09:51:40.149" v="6" actId="27636"/>
          <ac:spMkLst>
            <pc:docMk/>
            <pc:sldMk cId="0" sldId="263"/>
            <ac:spMk id="25" creationId="{00000000-0000-0000-0000-000000000000}"/>
          </ac:spMkLst>
        </pc:spChg>
        <pc:spChg chg="mod">
          <ac:chgData name="Jemima Martin" userId="feae1993-dbcf-41c7-a5d7-959e931509de" providerId="ADAL" clId="{1A7BC1E0-8FFA-4D68-8058-FBEAEAD5E516}" dt="2026-06-05T09:51:40.142" v="5" actId="27636"/>
          <ac:spMkLst>
            <pc:docMk/>
            <pc:sldMk cId="0" sldId="263"/>
            <ac:spMk id="26" creationId="{00000000-0000-0000-0000-000000000000}"/>
          </ac:spMkLst>
        </pc:spChg>
        <pc:spChg chg="mod">
          <ac:chgData name="Jemima Martin" userId="feae1993-dbcf-41c7-a5d7-959e931509de" providerId="ADAL" clId="{1A7BC1E0-8FFA-4D68-8058-FBEAEAD5E516}" dt="2026-06-05T09:51:40.159" v="7" actId="27636"/>
          <ac:spMkLst>
            <pc:docMk/>
            <pc:sldMk cId="0" sldId="263"/>
            <ac:spMk id="29" creationId="{3E9323DA-0AC3-242B-6750-C89B13BCAA8B}"/>
          </ac:spMkLst>
        </pc:spChg>
      </pc:sldChg>
      <pc:sldChg chg="modSp mod modNotesTx">
        <pc:chgData name="Jemima Martin" userId="feae1993-dbcf-41c7-a5d7-959e931509de" providerId="ADAL" clId="{1A7BC1E0-8FFA-4D68-8058-FBEAEAD5E516}" dt="2026-06-05T09:57:08.456" v="62" actId="20577"/>
        <pc:sldMkLst>
          <pc:docMk/>
          <pc:sldMk cId="0" sldId="264"/>
        </pc:sldMkLst>
        <pc:spChg chg="mod">
          <ac:chgData name="Jemima Martin" userId="feae1993-dbcf-41c7-a5d7-959e931509de" providerId="ADAL" clId="{1A7BC1E0-8FFA-4D68-8058-FBEAEAD5E516}" dt="2026-06-05T09:51:40.245" v="8" actId="27636"/>
          <ac:spMkLst>
            <pc:docMk/>
            <pc:sldMk cId="0" sldId="264"/>
            <ac:spMk id="9" creationId="{00000000-0000-0000-0000-000000000000}"/>
          </ac:spMkLst>
        </pc:spChg>
        <pc:spChg chg="mod">
          <ac:chgData name="Jemima Martin" userId="feae1993-dbcf-41c7-a5d7-959e931509de" providerId="ADAL" clId="{1A7BC1E0-8FFA-4D68-8058-FBEAEAD5E516}" dt="2026-06-05T09:51:40.254" v="9" actId="27636"/>
          <ac:spMkLst>
            <pc:docMk/>
            <pc:sldMk cId="0" sldId="264"/>
            <ac:spMk id="10" creationId="{00000000-0000-0000-0000-000000000000}"/>
          </ac:spMkLst>
        </pc:spChg>
        <pc:spChg chg="mod">
          <ac:chgData name="Jemima Martin" userId="feae1993-dbcf-41c7-a5d7-959e931509de" providerId="ADAL" clId="{1A7BC1E0-8FFA-4D68-8058-FBEAEAD5E516}" dt="2026-06-05T09:51:40.263" v="10" actId="27636"/>
          <ac:spMkLst>
            <pc:docMk/>
            <pc:sldMk cId="0" sldId="264"/>
            <ac:spMk id="11" creationId="{00000000-0000-0000-0000-000000000000}"/>
          </ac:spMkLst>
        </pc:spChg>
      </pc:sldChg>
      <pc:sldChg chg="modSp mod modAnim">
        <pc:chgData name="Jemima Martin" userId="feae1993-dbcf-41c7-a5d7-959e931509de" providerId="ADAL" clId="{1A7BC1E0-8FFA-4D68-8058-FBEAEAD5E516}" dt="2026-06-05T09:57:43.918" v="63"/>
        <pc:sldMkLst>
          <pc:docMk/>
          <pc:sldMk cId="0" sldId="265"/>
        </pc:sldMkLst>
        <pc:spChg chg="mod">
          <ac:chgData name="Jemima Martin" userId="feae1993-dbcf-41c7-a5d7-959e931509de" providerId="ADAL" clId="{1A7BC1E0-8FFA-4D68-8058-FBEAEAD5E516}" dt="2026-06-05T09:51:40.300" v="11" actId="27636"/>
          <ac:spMkLst>
            <pc:docMk/>
            <pc:sldMk cId="0" sldId="265"/>
            <ac:spMk id="39" creationId="{00000000-0000-0000-0000-000000000000}"/>
          </ac:spMkLst>
        </pc:spChg>
      </pc:sldChg>
      <pc:sldChg chg="modSp mod addAnim delAnim modAnim">
        <pc:chgData name="Jemima Martin" userId="feae1993-dbcf-41c7-a5d7-959e931509de" providerId="ADAL" clId="{1A7BC1E0-8FFA-4D68-8058-FBEAEAD5E516}" dt="2026-06-05T09:59:08.156" v="73"/>
        <pc:sldMkLst>
          <pc:docMk/>
          <pc:sldMk cId="0" sldId="266"/>
        </pc:sldMkLst>
        <pc:spChg chg="mod">
          <ac:chgData name="Jemima Martin" userId="feae1993-dbcf-41c7-a5d7-959e931509de" providerId="ADAL" clId="{1A7BC1E0-8FFA-4D68-8058-FBEAEAD5E516}" dt="2026-06-05T09:51:40.351" v="12" actId="27636"/>
          <ac:spMkLst>
            <pc:docMk/>
            <pc:sldMk cId="0" sldId="266"/>
            <ac:spMk id="5" creationId="{00000000-0000-0000-0000-000000000000}"/>
          </ac:spMkLst>
        </pc:spChg>
        <pc:spChg chg="mod">
          <ac:chgData name="Jemima Martin" userId="feae1993-dbcf-41c7-a5d7-959e931509de" providerId="ADAL" clId="{1A7BC1E0-8FFA-4D68-8058-FBEAEAD5E516}" dt="2026-06-05T09:51:40.366" v="14" actId="27636"/>
          <ac:spMkLst>
            <pc:docMk/>
            <pc:sldMk cId="0" sldId="266"/>
            <ac:spMk id="17" creationId="{00000000-0000-0000-0000-000000000000}"/>
          </ac:spMkLst>
        </pc:spChg>
        <pc:spChg chg="mod">
          <ac:chgData name="Jemima Martin" userId="feae1993-dbcf-41c7-a5d7-959e931509de" providerId="ADAL" clId="{1A7BC1E0-8FFA-4D68-8058-FBEAEAD5E516}" dt="2026-06-05T09:51:40.359" v="13" actId="27636"/>
          <ac:spMkLst>
            <pc:docMk/>
            <pc:sldMk cId="0" sldId="266"/>
            <ac:spMk id="18" creationId="{00000000-0000-0000-0000-000000000000}"/>
          </ac:spMkLst>
        </pc:spChg>
        <pc:spChg chg="mod">
          <ac:chgData name="Jemima Martin" userId="feae1993-dbcf-41c7-a5d7-959e931509de" providerId="ADAL" clId="{1A7BC1E0-8FFA-4D68-8058-FBEAEAD5E516}" dt="2026-06-05T09:58:24.278" v="64" actId="14100"/>
          <ac:spMkLst>
            <pc:docMk/>
            <pc:sldMk cId="0" sldId="266"/>
            <ac:spMk id="34" creationId="{10D41EFF-5EBD-E5D8-468A-A7CABED7E0B5}"/>
          </ac:spMkLst>
        </pc:spChg>
      </pc:sldChg>
      <pc:sldChg chg="modSp mod modAnim">
        <pc:chgData name="Jemima Martin" userId="feae1993-dbcf-41c7-a5d7-959e931509de" providerId="ADAL" clId="{1A7BC1E0-8FFA-4D68-8058-FBEAEAD5E516}" dt="2026-06-05T09:59:32.360" v="74"/>
        <pc:sldMkLst>
          <pc:docMk/>
          <pc:sldMk cId="0" sldId="267"/>
        </pc:sldMkLst>
        <pc:spChg chg="mod">
          <ac:chgData name="Jemima Martin" userId="feae1993-dbcf-41c7-a5d7-959e931509de" providerId="ADAL" clId="{1A7BC1E0-8FFA-4D68-8058-FBEAEAD5E516}" dt="2026-06-05T09:51:40.402" v="15" actId="27636"/>
          <ac:spMkLst>
            <pc:docMk/>
            <pc:sldMk cId="0" sldId="267"/>
            <ac:spMk id="14" creationId="{00000000-0000-0000-0000-000000000000}"/>
          </ac:spMkLst>
        </pc:spChg>
        <pc:spChg chg="mod">
          <ac:chgData name="Jemima Martin" userId="feae1993-dbcf-41c7-a5d7-959e931509de" providerId="ADAL" clId="{1A7BC1E0-8FFA-4D68-8058-FBEAEAD5E516}" dt="2026-06-05T09:51:40.410" v="16" actId="27636"/>
          <ac:spMkLst>
            <pc:docMk/>
            <pc:sldMk cId="0" sldId="267"/>
            <ac:spMk id="15" creationId="{00000000-0000-0000-0000-000000000000}"/>
          </ac:spMkLst>
        </pc:spChg>
      </pc:sldChg>
      <pc:sldChg chg="modSp mod addAnim delAnim modAnim modNotesTx">
        <pc:chgData name="Jemima Martin" userId="feae1993-dbcf-41c7-a5d7-959e931509de" providerId="ADAL" clId="{1A7BC1E0-8FFA-4D68-8058-FBEAEAD5E516}" dt="2026-06-05T10:16:58.376" v="133"/>
        <pc:sldMkLst>
          <pc:docMk/>
          <pc:sldMk cId="0" sldId="268"/>
        </pc:sldMkLst>
        <pc:spChg chg="mod">
          <ac:chgData name="Jemima Martin" userId="feae1993-dbcf-41c7-a5d7-959e931509de" providerId="ADAL" clId="{1A7BC1E0-8FFA-4D68-8058-FBEAEAD5E516}" dt="2026-06-05T09:51:40.535" v="17" actId="27636"/>
          <ac:spMkLst>
            <pc:docMk/>
            <pc:sldMk cId="0" sldId="268"/>
            <ac:spMk id="6" creationId="{00000000-0000-0000-0000-000000000000}"/>
          </ac:spMkLst>
        </pc:spChg>
        <pc:spChg chg="mod">
          <ac:chgData name="Jemima Martin" userId="feae1993-dbcf-41c7-a5d7-959e931509de" providerId="ADAL" clId="{1A7BC1E0-8FFA-4D68-8058-FBEAEAD5E516}" dt="2026-06-05T09:51:40.545" v="18" actId="27636"/>
          <ac:spMkLst>
            <pc:docMk/>
            <pc:sldMk cId="0" sldId="268"/>
            <ac:spMk id="7" creationId="{00000000-0000-0000-0000-000000000000}"/>
          </ac:spMkLst>
        </pc:spChg>
        <pc:grpChg chg="mod">
          <ac:chgData name="Jemima Martin" userId="feae1993-dbcf-41c7-a5d7-959e931509de" providerId="ADAL" clId="{1A7BC1E0-8FFA-4D68-8058-FBEAEAD5E516}" dt="2026-06-05T10:01:02.668" v="77" actId="1076"/>
          <ac:grpSpMkLst>
            <pc:docMk/>
            <pc:sldMk cId="0" sldId="268"/>
            <ac:grpSpMk id="4" creationId="{849A3EB5-A111-4829-50F2-D5FFF30E1A7A}"/>
          </ac:grpSpMkLst>
        </pc:grpChg>
      </pc:sldChg>
      <pc:sldChg chg="modSp mod modNotesTx">
        <pc:chgData name="Jemima Martin" userId="feae1993-dbcf-41c7-a5d7-959e931509de" providerId="ADAL" clId="{1A7BC1E0-8FFA-4D68-8058-FBEAEAD5E516}" dt="2026-06-05T10:03:21.768" v="93" actId="20577"/>
        <pc:sldMkLst>
          <pc:docMk/>
          <pc:sldMk cId="0" sldId="269"/>
        </pc:sldMkLst>
        <pc:spChg chg="mod">
          <ac:chgData name="Jemima Martin" userId="feae1993-dbcf-41c7-a5d7-959e931509de" providerId="ADAL" clId="{1A7BC1E0-8FFA-4D68-8058-FBEAEAD5E516}" dt="2026-06-05T09:51:40.603" v="20" actId="27636"/>
          <ac:spMkLst>
            <pc:docMk/>
            <pc:sldMk cId="0" sldId="269"/>
            <ac:spMk id="29" creationId="{00000000-0000-0000-0000-000000000000}"/>
          </ac:spMkLst>
        </pc:spChg>
        <pc:spChg chg="mod">
          <ac:chgData name="Jemima Martin" userId="feae1993-dbcf-41c7-a5d7-959e931509de" providerId="ADAL" clId="{1A7BC1E0-8FFA-4D68-8058-FBEAEAD5E516}" dt="2026-06-05T09:51:40.594" v="19" actId="27636"/>
          <ac:spMkLst>
            <pc:docMk/>
            <pc:sldMk cId="0" sldId="269"/>
            <ac:spMk id="30" creationId="{00000000-0000-0000-0000-000000000000}"/>
          </ac:spMkLst>
        </pc:spChg>
      </pc:sldChg>
      <pc:sldChg chg="modSp mod modNotesTx">
        <pc:chgData name="Jemima Martin" userId="feae1993-dbcf-41c7-a5d7-959e931509de" providerId="ADAL" clId="{1A7BC1E0-8FFA-4D68-8058-FBEAEAD5E516}" dt="2026-06-05T10:03:47.018" v="94" actId="20577"/>
        <pc:sldMkLst>
          <pc:docMk/>
          <pc:sldMk cId="0" sldId="270"/>
        </pc:sldMkLst>
        <pc:spChg chg="mod">
          <ac:chgData name="Jemima Martin" userId="feae1993-dbcf-41c7-a5d7-959e931509de" providerId="ADAL" clId="{1A7BC1E0-8FFA-4D68-8058-FBEAEAD5E516}" dt="2026-06-05T09:51:40.667" v="22" actId="27636"/>
          <ac:spMkLst>
            <pc:docMk/>
            <pc:sldMk cId="0" sldId="270"/>
            <ac:spMk id="8" creationId="{00000000-0000-0000-0000-000000000000}"/>
          </ac:spMkLst>
        </pc:spChg>
        <pc:spChg chg="mod">
          <ac:chgData name="Jemima Martin" userId="feae1993-dbcf-41c7-a5d7-959e931509de" providerId="ADAL" clId="{1A7BC1E0-8FFA-4D68-8058-FBEAEAD5E516}" dt="2026-06-05T09:51:40.659" v="21" actId="27636"/>
          <ac:spMkLst>
            <pc:docMk/>
            <pc:sldMk cId="0" sldId="270"/>
            <ac:spMk id="9" creationId="{00000000-0000-0000-0000-000000000000}"/>
          </ac:spMkLst>
        </pc:spChg>
      </pc:sldChg>
      <pc:sldChg chg="modSp mod">
        <pc:chgData name="Jemima Martin" userId="feae1993-dbcf-41c7-a5d7-959e931509de" providerId="ADAL" clId="{1A7BC1E0-8FFA-4D68-8058-FBEAEAD5E516}" dt="2026-06-05T09:51:40.708" v="24" actId="27636"/>
        <pc:sldMkLst>
          <pc:docMk/>
          <pc:sldMk cId="0" sldId="271"/>
        </pc:sldMkLst>
        <pc:spChg chg="mod">
          <ac:chgData name="Jemima Martin" userId="feae1993-dbcf-41c7-a5d7-959e931509de" providerId="ADAL" clId="{1A7BC1E0-8FFA-4D68-8058-FBEAEAD5E516}" dt="2026-06-05T09:51:40.708" v="24" actId="27636"/>
          <ac:spMkLst>
            <pc:docMk/>
            <pc:sldMk cId="0" sldId="271"/>
            <ac:spMk id="5" creationId="{00000000-0000-0000-0000-000000000000}"/>
          </ac:spMkLst>
        </pc:spChg>
        <pc:spChg chg="mod">
          <ac:chgData name="Jemima Martin" userId="feae1993-dbcf-41c7-a5d7-959e931509de" providerId="ADAL" clId="{1A7BC1E0-8FFA-4D68-8058-FBEAEAD5E516}" dt="2026-06-05T09:51:40.699" v="23" actId="27636"/>
          <ac:spMkLst>
            <pc:docMk/>
            <pc:sldMk cId="0" sldId="271"/>
            <ac:spMk id="6" creationId="{00000000-0000-0000-0000-000000000000}"/>
          </ac:spMkLst>
        </pc:spChg>
      </pc:sldChg>
      <pc:sldChg chg="modSp mod">
        <pc:chgData name="Jemima Martin" userId="feae1993-dbcf-41c7-a5d7-959e931509de" providerId="ADAL" clId="{1A7BC1E0-8FFA-4D68-8058-FBEAEAD5E516}" dt="2026-06-05T09:51:40.788" v="28" actId="27636"/>
        <pc:sldMkLst>
          <pc:docMk/>
          <pc:sldMk cId="0" sldId="273"/>
        </pc:sldMkLst>
        <pc:spChg chg="mod">
          <ac:chgData name="Jemima Martin" userId="feae1993-dbcf-41c7-a5d7-959e931509de" providerId="ADAL" clId="{1A7BC1E0-8FFA-4D68-8058-FBEAEAD5E516}" dt="2026-06-05T09:51:40.777" v="27" actId="27636"/>
          <ac:spMkLst>
            <pc:docMk/>
            <pc:sldMk cId="0" sldId="273"/>
            <ac:spMk id="4" creationId="{00000000-0000-0000-0000-000000000000}"/>
          </ac:spMkLst>
        </pc:spChg>
        <pc:spChg chg="mod">
          <ac:chgData name="Jemima Martin" userId="feae1993-dbcf-41c7-a5d7-959e931509de" providerId="ADAL" clId="{1A7BC1E0-8FFA-4D68-8058-FBEAEAD5E516}" dt="2026-06-05T09:51:40.788" v="28" actId="27636"/>
          <ac:spMkLst>
            <pc:docMk/>
            <pc:sldMk cId="0" sldId="273"/>
            <ac:spMk id="5" creationId="{00000000-0000-0000-0000-000000000000}"/>
          </ac:spMkLst>
        </pc:spChg>
      </pc:sldChg>
      <pc:sldChg chg="modSp mod">
        <pc:chgData name="Jemima Martin" userId="feae1993-dbcf-41c7-a5d7-959e931509de" providerId="ADAL" clId="{1A7BC1E0-8FFA-4D68-8058-FBEAEAD5E516}" dt="2026-06-05T09:51:40.848" v="30" actId="27636"/>
        <pc:sldMkLst>
          <pc:docMk/>
          <pc:sldMk cId="0" sldId="274"/>
        </pc:sldMkLst>
        <pc:spChg chg="mod">
          <ac:chgData name="Jemima Martin" userId="feae1993-dbcf-41c7-a5d7-959e931509de" providerId="ADAL" clId="{1A7BC1E0-8FFA-4D68-8058-FBEAEAD5E516}" dt="2026-06-05T09:51:40.848" v="30" actId="27636"/>
          <ac:spMkLst>
            <pc:docMk/>
            <pc:sldMk cId="0" sldId="274"/>
            <ac:spMk id="17" creationId="{00000000-0000-0000-0000-000000000000}"/>
          </ac:spMkLst>
        </pc:spChg>
        <pc:spChg chg="mod">
          <ac:chgData name="Jemima Martin" userId="feae1993-dbcf-41c7-a5d7-959e931509de" providerId="ADAL" clId="{1A7BC1E0-8FFA-4D68-8058-FBEAEAD5E516}" dt="2026-06-05T09:51:40.840" v="29" actId="27636"/>
          <ac:spMkLst>
            <pc:docMk/>
            <pc:sldMk cId="0" sldId="274"/>
            <ac:spMk id="18" creationId="{00000000-0000-0000-0000-000000000000}"/>
          </ac:spMkLst>
        </pc:spChg>
      </pc:sldChg>
      <pc:sldChg chg="modSp mod">
        <pc:chgData name="Jemima Martin" userId="feae1993-dbcf-41c7-a5d7-959e931509de" providerId="ADAL" clId="{1A7BC1E0-8FFA-4D68-8058-FBEAEAD5E516}" dt="2026-06-05T09:51:40.884" v="32" actId="27636"/>
        <pc:sldMkLst>
          <pc:docMk/>
          <pc:sldMk cId="0" sldId="275"/>
        </pc:sldMkLst>
        <pc:spChg chg="mod">
          <ac:chgData name="Jemima Martin" userId="feae1993-dbcf-41c7-a5d7-959e931509de" providerId="ADAL" clId="{1A7BC1E0-8FFA-4D68-8058-FBEAEAD5E516}" dt="2026-06-05T09:51:40.876" v="31" actId="27636"/>
          <ac:spMkLst>
            <pc:docMk/>
            <pc:sldMk cId="0" sldId="275"/>
            <ac:spMk id="17" creationId="{00000000-0000-0000-0000-000000000000}"/>
          </ac:spMkLst>
        </pc:spChg>
        <pc:spChg chg="mod">
          <ac:chgData name="Jemima Martin" userId="feae1993-dbcf-41c7-a5d7-959e931509de" providerId="ADAL" clId="{1A7BC1E0-8FFA-4D68-8058-FBEAEAD5E516}" dt="2026-06-05T09:51:40.884" v="32" actId="27636"/>
          <ac:spMkLst>
            <pc:docMk/>
            <pc:sldMk cId="0" sldId="275"/>
            <ac:spMk id="18" creationId="{00000000-0000-0000-0000-000000000000}"/>
          </ac:spMkLst>
        </pc:spChg>
      </pc:sldChg>
      <pc:sldChg chg="modSp mod addAnim delAnim modAnim modNotesTx">
        <pc:chgData name="Jemima Martin" userId="feae1993-dbcf-41c7-a5d7-959e931509de" providerId="ADAL" clId="{1A7BC1E0-8FFA-4D68-8058-FBEAEAD5E516}" dt="2026-06-05T10:18:33.064" v="137"/>
        <pc:sldMkLst>
          <pc:docMk/>
          <pc:sldMk cId="0" sldId="276"/>
        </pc:sldMkLst>
        <pc:spChg chg="mod">
          <ac:chgData name="Jemima Martin" userId="feae1993-dbcf-41c7-a5d7-959e931509de" providerId="ADAL" clId="{1A7BC1E0-8FFA-4D68-8058-FBEAEAD5E516}" dt="2026-06-05T09:51:40.913" v="33" actId="27636"/>
          <ac:spMkLst>
            <pc:docMk/>
            <pc:sldMk cId="0" sldId="276"/>
            <ac:spMk id="32" creationId="{00000000-0000-0000-0000-000000000000}"/>
          </ac:spMkLst>
        </pc:spChg>
      </pc:sldChg>
      <pc:sldChg chg="modSp mod">
        <pc:chgData name="Jemima Martin" userId="feae1993-dbcf-41c7-a5d7-959e931509de" providerId="ADAL" clId="{1A7BC1E0-8FFA-4D68-8058-FBEAEAD5E516}" dt="2026-06-05T09:51:40.965" v="34" actId="27636"/>
        <pc:sldMkLst>
          <pc:docMk/>
          <pc:sldMk cId="0" sldId="277"/>
        </pc:sldMkLst>
        <pc:spChg chg="mod">
          <ac:chgData name="Jemima Martin" userId="feae1993-dbcf-41c7-a5d7-959e931509de" providerId="ADAL" clId="{1A7BC1E0-8FFA-4D68-8058-FBEAEAD5E516}" dt="2026-06-05T09:51:40.965" v="34" actId="27636"/>
          <ac:spMkLst>
            <pc:docMk/>
            <pc:sldMk cId="0" sldId="277"/>
            <ac:spMk id="41" creationId="{00000000-0000-0000-0000-000000000000}"/>
          </ac:spMkLst>
        </pc:spChg>
      </pc:sldChg>
      <pc:sldChg chg="modSp mod">
        <pc:chgData name="Jemima Martin" userId="feae1993-dbcf-41c7-a5d7-959e931509de" providerId="ADAL" clId="{1A7BC1E0-8FFA-4D68-8058-FBEAEAD5E516}" dt="2026-06-05T09:51:41.136" v="40" actId="27636"/>
        <pc:sldMkLst>
          <pc:docMk/>
          <pc:sldMk cId="0" sldId="279"/>
        </pc:sldMkLst>
        <pc:spChg chg="mod">
          <ac:chgData name="Jemima Martin" userId="feae1993-dbcf-41c7-a5d7-959e931509de" providerId="ADAL" clId="{1A7BC1E0-8FFA-4D68-8058-FBEAEAD5E516}" dt="2026-06-05T09:51:41.136" v="40" actId="27636"/>
          <ac:spMkLst>
            <pc:docMk/>
            <pc:sldMk cId="0" sldId="279"/>
            <ac:spMk id="24" creationId="{00000000-0000-0000-0000-000000000000}"/>
          </ac:spMkLst>
        </pc:spChg>
        <pc:spChg chg="mod">
          <ac:chgData name="Jemima Martin" userId="feae1993-dbcf-41c7-a5d7-959e931509de" providerId="ADAL" clId="{1A7BC1E0-8FFA-4D68-8058-FBEAEAD5E516}" dt="2026-06-05T09:51:41.126" v="39" actId="27636"/>
          <ac:spMkLst>
            <pc:docMk/>
            <pc:sldMk cId="0" sldId="279"/>
            <ac:spMk id="25" creationId="{00000000-0000-0000-0000-000000000000}"/>
          </ac:spMkLst>
        </pc:spChg>
      </pc:sldChg>
      <pc:sldChg chg="modSp mod">
        <pc:chgData name="Jemima Martin" userId="feae1993-dbcf-41c7-a5d7-959e931509de" providerId="ADAL" clId="{1A7BC1E0-8FFA-4D68-8058-FBEAEAD5E516}" dt="2026-06-05T09:51:41.348" v="44" actId="27636"/>
        <pc:sldMkLst>
          <pc:docMk/>
          <pc:sldMk cId="0" sldId="282"/>
        </pc:sldMkLst>
        <pc:spChg chg="mod">
          <ac:chgData name="Jemima Martin" userId="feae1993-dbcf-41c7-a5d7-959e931509de" providerId="ADAL" clId="{1A7BC1E0-8FFA-4D68-8058-FBEAEAD5E516}" dt="2026-06-05T09:51:41.334" v="43" actId="27636"/>
          <ac:spMkLst>
            <pc:docMk/>
            <pc:sldMk cId="0" sldId="282"/>
            <ac:spMk id="10" creationId="{00000000-0000-0000-0000-000000000000}"/>
          </ac:spMkLst>
        </pc:spChg>
        <pc:spChg chg="mod">
          <ac:chgData name="Jemima Martin" userId="feae1993-dbcf-41c7-a5d7-959e931509de" providerId="ADAL" clId="{1A7BC1E0-8FFA-4D68-8058-FBEAEAD5E516}" dt="2026-06-05T09:51:41.348" v="44" actId="27636"/>
          <ac:spMkLst>
            <pc:docMk/>
            <pc:sldMk cId="0" sldId="282"/>
            <ac:spMk id="11" creationId="{00000000-0000-0000-0000-000000000000}"/>
          </ac:spMkLst>
        </pc:spChg>
      </pc:sldChg>
      <pc:sldChg chg="modSp mod addAnim delAnim modAnim modNotesTx">
        <pc:chgData name="Jemima Martin" userId="feae1993-dbcf-41c7-a5d7-959e931509de" providerId="ADAL" clId="{1A7BC1E0-8FFA-4D68-8058-FBEAEAD5E516}" dt="2026-06-05T10:18:03.832" v="135"/>
        <pc:sldMkLst>
          <pc:docMk/>
          <pc:sldMk cId="2110811649" sldId="283"/>
        </pc:sldMkLst>
        <pc:spChg chg="mod">
          <ac:chgData name="Jemima Martin" userId="feae1993-dbcf-41c7-a5d7-959e931509de" providerId="ADAL" clId="{1A7BC1E0-8FFA-4D68-8058-FBEAEAD5E516}" dt="2026-06-05T09:51:40.745" v="26" actId="27636"/>
          <ac:spMkLst>
            <pc:docMk/>
            <pc:sldMk cId="2110811649" sldId="283"/>
            <ac:spMk id="30" creationId="{85EC176F-9C1E-A9D3-68DA-A2608F65DA8A}"/>
          </ac:spMkLst>
        </pc:spChg>
        <pc:spChg chg="mod">
          <ac:chgData name="Jemima Martin" userId="feae1993-dbcf-41c7-a5d7-959e931509de" providerId="ADAL" clId="{1A7BC1E0-8FFA-4D68-8058-FBEAEAD5E516}" dt="2026-06-05T09:51:40.733" v="25" actId="27636"/>
          <ac:spMkLst>
            <pc:docMk/>
            <pc:sldMk cId="2110811649" sldId="283"/>
            <ac:spMk id="31" creationId="{8A1469D3-18B4-8817-D7AE-06A5EC2EDACF}"/>
          </ac:spMkLst>
        </pc:spChg>
      </pc:sldChg>
      <pc:sldChg chg="modSp mod addAnim delAnim modAnim">
        <pc:chgData name="Jemima Martin" userId="feae1993-dbcf-41c7-a5d7-959e931509de" providerId="ADAL" clId="{1A7BC1E0-8FFA-4D68-8058-FBEAEAD5E516}" dt="2026-06-05T10:20:30.016" v="145"/>
        <pc:sldMkLst>
          <pc:docMk/>
          <pc:sldMk cId="2671009308" sldId="284"/>
        </pc:sldMkLst>
        <pc:spChg chg="mod">
          <ac:chgData name="Jemima Martin" userId="feae1993-dbcf-41c7-a5d7-959e931509de" providerId="ADAL" clId="{1A7BC1E0-8FFA-4D68-8058-FBEAEAD5E516}" dt="2026-06-05T09:51:41.029" v="38" actId="27636"/>
          <ac:spMkLst>
            <pc:docMk/>
            <pc:sldMk cId="2671009308" sldId="284"/>
            <ac:spMk id="5" creationId="{49644E4B-B2DA-0D24-215B-7C65DA21A391}"/>
          </ac:spMkLst>
        </pc:spChg>
        <pc:spChg chg="mod">
          <ac:chgData name="Jemima Martin" userId="feae1993-dbcf-41c7-a5d7-959e931509de" providerId="ADAL" clId="{1A7BC1E0-8FFA-4D68-8058-FBEAEAD5E516}" dt="2026-06-05T09:51:41.019" v="37" actId="27636"/>
          <ac:spMkLst>
            <pc:docMk/>
            <pc:sldMk cId="2671009308" sldId="284"/>
            <ac:spMk id="11" creationId="{C1938580-8058-6A3B-6EFC-DAB9D9197985}"/>
          </ac:spMkLst>
        </pc:spChg>
        <pc:spChg chg="mod">
          <ac:chgData name="Jemima Martin" userId="feae1993-dbcf-41c7-a5d7-959e931509de" providerId="ADAL" clId="{1A7BC1E0-8FFA-4D68-8058-FBEAEAD5E516}" dt="2026-06-05T09:51:41.012" v="36" actId="27636"/>
          <ac:spMkLst>
            <pc:docMk/>
            <pc:sldMk cId="2671009308" sldId="284"/>
            <ac:spMk id="17" creationId="{D9B7F3DA-ECAB-D6E6-C4C2-602C9A441F52}"/>
          </ac:spMkLst>
        </pc:spChg>
        <pc:spChg chg="mod">
          <ac:chgData name="Jemima Martin" userId="feae1993-dbcf-41c7-a5d7-959e931509de" providerId="ADAL" clId="{1A7BC1E0-8FFA-4D68-8058-FBEAEAD5E516}" dt="2026-06-05T09:51:41.004" v="35" actId="27636"/>
          <ac:spMkLst>
            <pc:docMk/>
            <pc:sldMk cId="2671009308" sldId="284"/>
            <ac:spMk id="22" creationId="{198C0DB6-CBD3-F600-485A-23FBAFF5E55C}"/>
          </ac:spMkLst>
        </pc:spChg>
      </pc:sldChg>
      <pc:sldChg chg="modSp mod">
        <pc:chgData name="Jemima Martin" userId="feae1993-dbcf-41c7-a5d7-959e931509de" providerId="ADAL" clId="{1A7BC1E0-8FFA-4D68-8058-FBEAEAD5E516}" dt="2026-06-05T09:51:41.211" v="41" actId="27636"/>
        <pc:sldMkLst>
          <pc:docMk/>
          <pc:sldMk cId="0" sldId="310"/>
        </pc:sldMkLst>
        <pc:spChg chg="mod">
          <ac:chgData name="Jemima Martin" userId="feae1993-dbcf-41c7-a5d7-959e931509de" providerId="ADAL" clId="{1A7BC1E0-8FFA-4D68-8058-FBEAEAD5E516}" dt="2026-06-05T09:51:41.211" v="41" actId="27636"/>
          <ac:spMkLst>
            <pc:docMk/>
            <pc:sldMk cId="0" sldId="310"/>
            <ac:spMk id="19" creationId="{00000000-0000-0000-0000-000000000000}"/>
          </ac:spMkLst>
        </pc:spChg>
      </pc:sldChg>
      <pc:sldChg chg="modSp mod">
        <pc:chgData name="Jemima Martin" userId="feae1993-dbcf-41c7-a5d7-959e931509de" providerId="ADAL" clId="{1A7BC1E0-8FFA-4D68-8058-FBEAEAD5E516}" dt="2026-06-05T09:51:41.303" v="42" actId="27636"/>
        <pc:sldMkLst>
          <pc:docMk/>
          <pc:sldMk cId="0" sldId="311"/>
        </pc:sldMkLst>
        <pc:spChg chg="mod">
          <ac:chgData name="Jemima Martin" userId="feae1993-dbcf-41c7-a5d7-959e931509de" providerId="ADAL" clId="{1A7BC1E0-8FFA-4D68-8058-FBEAEAD5E516}" dt="2026-06-05T09:51:41.303" v="42" actId="27636"/>
          <ac:spMkLst>
            <pc:docMk/>
            <pc:sldMk cId="0" sldId="311"/>
            <ac:spMk id="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86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Pre-session admin slide. Run through the checklist before delivery: every participant needs a C-me profile completed; add the client's logo to the home slide (slide 3); insert the bespoke Team Wheel and Team Graphs on slide 9; tailor Exercise 5 on slides 11 and 22 with scenarios relevant to this team.</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person's contribution to improving things as a whole. Reference the Resilience / Handling Setbacks section of the individual profile.</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 a scenario that touches on these 3 issues: 1. Collective team motivation (an attitude issue); 2. Sudden loss of a valuable team member; 3. A situation where the team felt the impact of mistakes that had been made. Tailor these scenarios for the team you are delivering to.</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reflection and discussion in pairs about positive and negative experiences of change initiatives — and how these might link back to colour preference.</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1st reveal: </a:t>
            </a:r>
          </a:p>
          <a:p>
            <a:pPr lvl="0"/>
            <a:r>
              <a:rPr lang="en-US" b="1" dirty="0"/>
              <a:t>Kübler-Ross</a:t>
            </a:r>
            <a:r>
              <a:rPr lang="en-US" dirty="0"/>
              <a:t> model is sometimes called the </a:t>
            </a:r>
            <a:r>
              <a:rPr lang="en-US" b="1" dirty="0"/>
              <a:t>Stages of Grief </a:t>
            </a:r>
            <a:r>
              <a:rPr lang="en-US" dirty="0"/>
              <a:t>Model</a:t>
            </a:r>
          </a:p>
          <a:p>
            <a:r>
              <a:rPr lang="en-US" dirty="0"/>
              <a:t>Named after the psychiatrist Elisabeth Kubler-Ross</a:t>
            </a:r>
          </a:p>
          <a:p>
            <a:r>
              <a:rPr lang="en-US" dirty="0"/>
              <a:t>First published in her </a:t>
            </a:r>
            <a:r>
              <a:rPr lang="en-US" b="1" dirty="0"/>
              <a:t>1969</a:t>
            </a:r>
            <a:r>
              <a:rPr lang="en-US" dirty="0"/>
              <a:t> book “Death and Dying” </a:t>
            </a:r>
          </a:p>
          <a:p>
            <a:r>
              <a:rPr lang="en-US" dirty="0"/>
              <a:t>Has been widely applied to business and change management</a:t>
            </a:r>
          </a:p>
          <a:p>
            <a:r>
              <a:rPr lang="en-US" dirty="0"/>
              <a:t>Looks at how </a:t>
            </a:r>
            <a:r>
              <a:rPr lang="en-US" b="1" dirty="0"/>
              <a:t>morale and performance </a:t>
            </a:r>
            <a:r>
              <a:rPr lang="en-US" dirty="0"/>
              <a:t>fluctuates through </a:t>
            </a:r>
            <a:r>
              <a:rPr lang="en-US" b="1" dirty="0"/>
              <a:t>various stages </a:t>
            </a:r>
            <a:r>
              <a:rPr lang="en-US" dirty="0"/>
              <a:t>of change over </a:t>
            </a:r>
            <a:r>
              <a:rPr lang="en-US" b="1" dirty="0"/>
              <a:t>time</a:t>
            </a:r>
          </a:p>
          <a:p>
            <a:endParaRPr lang="en-US" dirty="0"/>
          </a:p>
          <a:p>
            <a:pPr lvl="0"/>
            <a:r>
              <a:rPr lang="en-US" dirty="0"/>
              <a:t>2nd reveal: Stages appear</a:t>
            </a:r>
          </a:p>
          <a:p>
            <a:pPr lvl="0"/>
            <a:endParaRPr lang="en-US" dirty="0"/>
          </a:p>
          <a:p>
            <a:pPr lvl="0"/>
            <a:r>
              <a:rPr lang="en-US" dirty="0"/>
              <a:t>We will all go through these different stages at different times.</a:t>
            </a:r>
          </a:p>
          <a:p>
            <a:pPr lvl="0"/>
            <a:r>
              <a:rPr lang="en-US" dirty="0"/>
              <a:t>Different </a:t>
            </a:r>
            <a:r>
              <a:rPr lang="en-US" dirty="0" err="1"/>
              <a:t>colour</a:t>
            </a:r>
            <a:r>
              <a:rPr lang="en-US" dirty="0"/>
              <a:t> preferences will go through them at different speeds and have different places where they are most likely to get “stuck”</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Ticks = </a:t>
            </a:r>
            <a:r>
              <a:rPr lang="en-US" b="1" dirty="0"/>
              <a:t>Positive ways </a:t>
            </a:r>
            <a:r>
              <a:rPr lang="en-US" dirty="0"/>
              <a:t>that Colour Preference responds to change</a:t>
            </a:r>
          </a:p>
          <a:p>
            <a:endParaRPr lang="en-US" dirty="0"/>
          </a:p>
          <a:p>
            <a:r>
              <a:rPr lang="en-US" dirty="0"/>
              <a:t>Crosses = Change dynamics that will cause that Colour Preference </a:t>
            </a:r>
            <a:r>
              <a:rPr lang="en-US" b="1" dirty="0"/>
              <a:t>frustration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Mention the </a:t>
            </a:r>
            <a:r>
              <a:rPr lang="en-US" b="1" dirty="0"/>
              <a:t>Recruitment profile </a:t>
            </a:r>
            <a:r>
              <a:rPr lang="en-US" dirty="0"/>
              <a:t>– a great resource</a:t>
            </a:r>
          </a:p>
          <a:p>
            <a:pPr lvl="0"/>
            <a:endParaRPr lang="en-US" dirty="0"/>
          </a:p>
          <a:p>
            <a:pPr lvl="0"/>
            <a:r>
              <a:rPr lang="en-US" dirty="0"/>
              <a:t>Invite discussion</a:t>
            </a:r>
          </a:p>
          <a:p>
            <a:r>
              <a:rPr lang="en-US" dirty="0"/>
              <a:t>New members of the team will cause </a:t>
            </a:r>
            <a:r>
              <a:rPr lang="en-US" b="1" dirty="0"/>
              <a:t>change and adjustment</a:t>
            </a:r>
            <a:r>
              <a:rPr lang="en-US" dirty="0"/>
              <a:t>.  Knowing the </a:t>
            </a:r>
            <a:r>
              <a:rPr lang="en-US" b="1" dirty="0" err="1"/>
              <a:t>colour</a:t>
            </a:r>
            <a:r>
              <a:rPr lang="en-US" b="1" dirty="0"/>
              <a:t> preference </a:t>
            </a:r>
            <a:r>
              <a:rPr lang="en-US" dirty="0"/>
              <a:t>of new team members can help with </a:t>
            </a:r>
            <a:r>
              <a:rPr lang="en-US" b="1" dirty="0"/>
              <a:t>faster integration </a:t>
            </a:r>
            <a:r>
              <a:rPr lang="en-US" dirty="0"/>
              <a:t>and </a:t>
            </a:r>
            <a:r>
              <a:rPr lang="en-US" b="1" dirty="0"/>
              <a:t>relationship building</a:t>
            </a:r>
            <a:r>
              <a:rPr lang="en-US"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time. Confirm length and exact return time before they leave the room.</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1F850-010A-D7EF-3794-845B0197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428D9-654D-CC39-FFB7-E9256DA3D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C4232-F3A8-FE48-8B44-A919EB85332C}"/>
              </a:ext>
            </a:extLst>
          </p:cNvPr>
          <p:cNvSpPr>
            <a:spLocks noGrp="1"/>
          </p:cNvSpPr>
          <p:nvPr>
            <p:ph type="body" idx="1"/>
          </p:nvPr>
        </p:nvSpPr>
        <p:spPr/>
        <p:txBody>
          <a:bodyPr/>
          <a:lstStyle/>
          <a:p>
            <a:endParaRPr lang="en-US" dirty="0"/>
          </a:p>
          <a:p>
            <a:r>
              <a:rPr lang="en-US" dirty="0"/>
              <a:t>Focus here on the first 2 pillars</a:t>
            </a:r>
          </a:p>
          <a:p>
            <a:endParaRPr lang="en-US" dirty="0"/>
          </a:p>
          <a:p>
            <a:r>
              <a:rPr lang="en-US" b="1" dirty="0"/>
              <a:t>Note. </a:t>
            </a:r>
          </a:p>
          <a:p>
            <a:r>
              <a:rPr lang="en-US" b="1" dirty="0"/>
              <a:t>Honesty</a:t>
            </a:r>
            <a:r>
              <a:rPr lang="en-US" dirty="0"/>
              <a:t> – for tricky conversations: Covered in </a:t>
            </a:r>
            <a:r>
              <a:rPr lang="en-US" b="1" dirty="0"/>
              <a:t>Comms and Conflict </a:t>
            </a:r>
            <a:r>
              <a:rPr lang="en-US" dirty="0"/>
              <a:t>Workshop</a:t>
            </a:r>
          </a:p>
          <a:p>
            <a:r>
              <a:rPr lang="en-US" b="1" dirty="0"/>
              <a:t>Resilience</a:t>
            </a:r>
            <a:r>
              <a:rPr lang="en-US" dirty="0"/>
              <a:t> – handling setbacks: Covered in </a:t>
            </a:r>
            <a:r>
              <a:rPr lang="en-US" b="1" dirty="0"/>
              <a:t>Stress and Resilience </a:t>
            </a:r>
            <a:r>
              <a:rPr lang="en-US" dirty="0"/>
              <a:t>Workshop</a:t>
            </a:r>
          </a:p>
          <a:p>
            <a:endParaRPr lang="en-US" dirty="0"/>
          </a:p>
        </p:txBody>
      </p:sp>
      <p:sp>
        <p:nvSpPr>
          <p:cNvPr id="4" name="Slide Number Placeholder 3">
            <a:extLst>
              <a:ext uri="{FF2B5EF4-FFF2-40B4-BE49-F238E27FC236}">
                <a16:creationId xmlns:a16="http://schemas.microsoft.com/office/drawing/2014/main" id="{C99F3D91-00EB-136D-AC57-B7A10BD930FE}"/>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3952444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discussion: how could you maximise the contributions made to your team from each of the different colour preferences? Note: the next slide reveals some 'answers'.</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do's by colour for maximising engagement. These are the levers for each colour preference — the actions that build buy-in and commitment.</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through every slide ahead of delivery in slideshow mode. Some slides are static, others have animations — check they fire as expected. Brief facilitator notes appear under every slide for delivery guidance.</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the don'ts by colour. These are the patterns that drain engagement and commitment for each colour preference.</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 Filter / Share. Pick 2 actions from your Enabling Engagement section (page 8 in PDF). </a:t>
            </a:r>
          </a:p>
          <a:p>
            <a:endParaRPr lang="en-US" dirty="0"/>
          </a:p>
          <a:p>
            <a:r>
              <a:rPr lang="en-US" dirty="0"/>
              <a:t>Then pair up with someone whose colour-preference combination differs from yours and discuss what you could do to help them maximise their engagement.</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Tailor these scenarios for the team you are delivering to. Ask the room which colour preference is likely to buy in first to each scenario, and why.</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DCB75-C2C6-A554-7C01-D91A6F49D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6DEE5-600B-EBB6-51D6-A59C85A01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0FAE3-97E0-D935-0FBD-F545BB144B09}"/>
              </a:ext>
            </a:extLst>
          </p:cNvPr>
          <p:cNvSpPr>
            <a:spLocks noGrp="1"/>
          </p:cNvSpPr>
          <p:nvPr>
            <p:ph type="body" idx="1"/>
          </p:nvPr>
        </p:nvSpPr>
        <p:spPr/>
        <p:txBody>
          <a:bodyPr/>
          <a:lstStyle/>
          <a:p>
            <a:r>
              <a:rPr lang="en-US" dirty="0"/>
              <a:t>Explain the Collaboration Model. A bit like Maslow's Hierarchy of Needs — if a lower level is threatened, collaboration reduces. As you work up the stages (1–3), performance increases. Note: each click reveals the explanation of the next stage. Invite discussion on what stage the team feels they spend most of their time in. What might it take to increase the amount of time spent in the co-operation, and particularly the collaboration, stages?</a:t>
            </a:r>
          </a:p>
        </p:txBody>
      </p:sp>
      <p:sp>
        <p:nvSpPr>
          <p:cNvPr id="4" name="Slide Number Placeholder 3">
            <a:extLst>
              <a:ext uri="{FF2B5EF4-FFF2-40B4-BE49-F238E27FC236}">
                <a16:creationId xmlns:a16="http://schemas.microsoft.com/office/drawing/2014/main" id="{DA278861-DECA-FDD2-AD04-9A355C49C621}"/>
              </a:ext>
            </a:extLst>
          </p:cNvPr>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302331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Exercise to assess the level of collaboration in your team / organisation. Ask each participant to allocate 10 units across the three levels to represent how their time and effort is currently spent. As an example, many organisations would apportion along the lines of:
- six or seven in Efficiency
- two or three in Co-operation
- 0 or one in Collaboration</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a:p>
            <a:r>
              <a:rPr lang="en-GB" b="1" dirty="0"/>
              <a:t>Committing to actions </a:t>
            </a:r>
            <a:r>
              <a:rPr lang="en-GB" dirty="0"/>
              <a:t>to put into practice what we’ve covered over these sessions helps </a:t>
            </a:r>
          </a:p>
          <a:p>
            <a:r>
              <a:rPr lang="en-GB" dirty="0"/>
              <a:t>to increase the impact of what you’ve learned.</a:t>
            </a:r>
          </a:p>
          <a:p>
            <a:endParaRPr lang="en-GB" dirty="0"/>
          </a:p>
          <a:p>
            <a:r>
              <a:rPr lang="en-GB" dirty="0"/>
              <a:t>We’ve mapped action planning around our wheel, illustrating how different elements look </a:t>
            </a:r>
          </a:p>
          <a:p>
            <a:r>
              <a:rPr lang="en-GB" dirty="0"/>
              <a:t>through different colour lenses.</a:t>
            </a:r>
          </a:p>
          <a:p>
            <a:r>
              <a:rPr lang="en-GB" dirty="0"/>
              <a:t>We all draw on all 4 colour energies in our daily lives, regardless of go to preferences, it’s just </a:t>
            </a:r>
          </a:p>
          <a:p>
            <a:r>
              <a:rPr lang="en-GB" dirty="0"/>
              <a:t>that some we may have to be more intentional about than others … </a:t>
            </a:r>
            <a:endParaRPr lang="en-GB" dirty="0">
              <a:cs typeface="Calibri"/>
            </a:endParaRPr>
          </a:p>
          <a:p>
            <a:r>
              <a:rPr lang="en-GB" b="1" dirty="0"/>
              <a:t>Red </a:t>
            </a:r>
            <a:r>
              <a:rPr lang="en-GB" dirty="0"/>
              <a:t>– what </a:t>
            </a:r>
            <a:r>
              <a:rPr lang="en-GB" b="1" dirty="0"/>
              <a:t>personal goals </a:t>
            </a:r>
            <a:r>
              <a:rPr lang="en-GB" dirty="0"/>
              <a:t>are you going to set?</a:t>
            </a:r>
            <a:endParaRPr lang="en-GB" dirty="0">
              <a:cs typeface="Calibri"/>
            </a:endParaRPr>
          </a:p>
          <a:p>
            <a:r>
              <a:rPr lang="en-GB" b="1" dirty="0"/>
              <a:t>Yellow</a:t>
            </a:r>
            <a:r>
              <a:rPr lang="en-GB" dirty="0"/>
              <a:t> – what </a:t>
            </a:r>
            <a:r>
              <a:rPr lang="en-GB" b="1" dirty="0"/>
              <a:t>innovative applications </a:t>
            </a:r>
            <a:r>
              <a:rPr lang="en-GB" dirty="0"/>
              <a:t>can you think of?</a:t>
            </a:r>
            <a:endParaRPr lang="en-GB" dirty="0">
              <a:cs typeface="Calibri"/>
            </a:endParaRPr>
          </a:p>
          <a:p>
            <a:r>
              <a:rPr lang="en-GB" b="1" dirty="0"/>
              <a:t>Green</a:t>
            </a:r>
            <a:r>
              <a:rPr lang="en-GB" dirty="0"/>
              <a:t> – what </a:t>
            </a:r>
            <a:r>
              <a:rPr lang="en-GB" b="1" dirty="0"/>
              <a:t>impact </a:t>
            </a:r>
            <a:r>
              <a:rPr lang="en-GB" dirty="0"/>
              <a:t>might this have on </a:t>
            </a:r>
            <a:r>
              <a:rPr lang="en-GB" b="1" dirty="0"/>
              <a:t>others</a:t>
            </a:r>
            <a:r>
              <a:rPr lang="en-GB" dirty="0"/>
              <a:t> – how can I leverage what I’ve learned to impact </a:t>
            </a:r>
          </a:p>
          <a:p>
            <a:r>
              <a:rPr lang="en-GB" dirty="0"/>
              <a:t>my team?</a:t>
            </a:r>
            <a:endParaRPr lang="en-GB" dirty="0">
              <a:cs typeface="Calibri"/>
            </a:endParaRPr>
          </a:p>
          <a:p>
            <a:r>
              <a:rPr lang="en-GB" b="1" dirty="0"/>
              <a:t>Blue</a:t>
            </a:r>
            <a:r>
              <a:rPr lang="en-GB" dirty="0"/>
              <a:t> – what </a:t>
            </a:r>
            <a:r>
              <a:rPr lang="en-GB" b="1" dirty="0"/>
              <a:t>theory</a:t>
            </a:r>
            <a:r>
              <a:rPr lang="en-GB" dirty="0"/>
              <a:t> and </a:t>
            </a:r>
            <a:r>
              <a:rPr lang="en-GB" b="1" dirty="0"/>
              <a:t>knowledge</a:t>
            </a:r>
            <a:r>
              <a:rPr lang="en-GB" dirty="0"/>
              <a:t> do I want to remember from this session?</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STOP/START/CONTINUE</a:t>
            </a:r>
            <a:r>
              <a:rPr lang="en-GB" dirty="0"/>
              <a:t>: a helpful structure for reflection.  What will you Start doing?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Stop doing?  Continue doing?</a:t>
            </a:r>
          </a:p>
          <a:p>
            <a:endParaRPr lang="en-GB" dirty="0"/>
          </a:p>
          <a:p>
            <a:r>
              <a:rPr lang="en-GB" b="1" dirty="0"/>
              <a:t>Action</a:t>
            </a:r>
            <a:r>
              <a:rPr lang="en-GB" dirty="0"/>
              <a:t>: take 5mins now to complete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Action</a:t>
            </a:r>
            <a:r>
              <a:rPr lang="en-GB" dirty="0"/>
              <a:t>:  I’d like you all to enter in the chat box one key action point you’ve included in your plan …</a:t>
            </a:r>
            <a:endParaRPr lang="en-GB" dirty="0">
              <a:cs typeface="Calibri"/>
            </a:endParaRPr>
          </a:p>
          <a:p>
            <a:endParaRPr lang="en-GB" dirty="0"/>
          </a:p>
          <a:p>
            <a:r>
              <a:rPr lang="en-GB" b="1" dirty="0"/>
              <a:t>Further comments you might want to make:</a:t>
            </a:r>
            <a:endParaRPr lang="en-GB" b="1" dirty="0">
              <a:cs typeface="Calibri"/>
            </a:endParaRPr>
          </a:p>
          <a:p>
            <a:endParaRPr lang="en-GB" dirty="0"/>
          </a:p>
          <a:p>
            <a:r>
              <a:rPr lang="en-GB" dirty="0"/>
              <a:t>You or your client may want to include this in a personal development plan.</a:t>
            </a:r>
            <a:endParaRPr lang="en-GB" dirty="0">
              <a:cs typeface="Calibri"/>
            </a:endParaRPr>
          </a:p>
          <a:p>
            <a:endParaRPr lang="en-GB" dirty="0"/>
          </a:p>
          <a:p>
            <a:r>
              <a:rPr lang="en-GB" b="1" dirty="0"/>
              <a:t>Personal commitments</a:t>
            </a:r>
            <a:r>
              <a:rPr lang="en-GB" dirty="0"/>
              <a:t>: goal orientation and ambition.</a:t>
            </a:r>
            <a:endParaRPr lang="en-GB" dirty="0">
              <a:cs typeface="Calibri"/>
            </a:endParaRPr>
          </a:p>
          <a:p>
            <a:endParaRPr lang="en-GB" dirty="0"/>
          </a:p>
          <a:p>
            <a:r>
              <a:rPr lang="en-GB" b="1" dirty="0"/>
              <a:t>Innovative application</a:t>
            </a:r>
            <a:r>
              <a:rPr lang="en-GB" dirty="0"/>
              <a:t>: creative ideas around how you can apply what you’ve learned – at home, in meetings, </a:t>
            </a:r>
          </a:p>
          <a:p>
            <a:r>
              <a:rPr lang="en-GB" dirty="0"/>
              <a:t>new ways to share or communicate insights, new ways to use your personalised C.</a:t>
            </a:r>
            <a:endParaRPr lang="en-GB" dirty="0">
              <a:cs typeface="Calibri"/>
            </a:endParaRPr>
          </a:p>
          <a:p>
            <a:endParaRPr lang="en-GB" dirty="0"/>
          </a:p>
          <a:p>
            <a:r>
              <a:rPr lang="en-GB" b="1" dirty="0"/>
              <a:t>Impact on others</a:t>
            </a:r>
            <a:r>
              <a:rPr lang="en-GB" dirty="0"/>
              <a:t>: how can I leverage what I know to impact the teams I am a part of – share profiles and insights, </a:t>
            </a:r>
          </a:p>
          <a:p>
            <a:r>
              <a:rPr lang="en-GB" dirty="0"/>
              <a:t>use to coach or line manage, use the team wheel for team meetings to create awareness of potential dynamics </a:t>
            </a:r>
          </a:p>
          <a:p>
            <a:r>
              <a:rPr lang="en-GB" dirty="0"/>
              <a:t>and styles, enhancing comms and inclusivity.</a:t>
            </a:r>
            <a:endParaRPr lang="en-GB" dirty="0">
              <a:cs typeface="Calibri"/>
            </a:endParaRPr>
          </a:p>
          <a:p>
            <a:endParaRPr lang="en-GB" dirty="0"/>
          </a:p>
          <a:p>
            <a:r>
              <a:rPr lang="en-GB" b="1" dirty="0"/>
              <a:t>Theory and knowledge</a:t>
            </a:r>
            <a:r>
              <a:rPr lang="en-GB" dirty="0"/>
              <a:t>: key takeaways from the sessions – we’re all different and unique? how to spot bad day</a:t>
            </a:r>
          </a:p>
          <a:p>
            <a:r>
              <a:rPr lang="en-GB" dirty="0"/>
              <a:t>behaviours? </a:t>
            </a:r>
            <a:endParaRPr lang="en-GB" dirty="0">
              <a:cs typeface="Calibri"/>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GB" dirty="0"/>
          </a:p>
          <a:p>
            <a:r>
              <a:rPr lang="en-GB" dirty="0"/>
              <a:t>Opportunity for </a:t>
            </a:r>
            <a:r>
              <a:rPr lang="en-GB" b="1" dirty="0"/>
              <a:t>TEAM Reflection </a:t>
            </a:r>
            <a:r>
              <a:rPr lang="en-GB" dirty="0"/>
              <a:t>– vital to help </a:t>
            </a:r>
            <a:r>
              <a:rPr lang="en-GB" b="1" dirty="0"/>
              <a:t>embed the learning </a:t>
            </a:r>
            <a:r>
              <a:rPr lang="en-GB" dirty="0"/>
              <a:t>from this workshop in a collective way.</a:t>
            </a:r>
          </a:p>
          <a:p>
            <a:endParaRPr lang="en-GB" dirty="0"/>
          </a:p>
          <a:p>
            <a:r>
              <a:rPr lang="en-GB" dirty="0"/>
              <a:t>Encouragement to reflect on team group behaviours through the lens of all 4 colours (whilst we have a behavioural preference, </a:t>
            </a:r>
          </a:p>
          <a:p>
            <a:r>
              <a:rPr lang="en-GB" dirty="0"/>
              <a:t>we are all a blend of all 4 colours).</a:t>
            </a:r>
          </a:p>
          <a:p>
            <a:endParaRPr lang="en-GB" dirty="0"/>
          </a:p>
          <a:p>
            <a:r>
              <a:rPr lang="en-GB" b="1" dirty="0"/>
              <a:t>STOP/START/CONTINUE</a:t>
            </a:r>
            <a:r>
              <a:rPr lang="en-GB" dirty="0"/>
              <a:t>: a helpful structure for reflection.</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thank everyone. Insert your own links on this slide — replace the social handles with your studio's links if relevant before delivery.</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delivering remotely: welcome everyone in grid view (share slides later). Give a brief personal introduction. State the purpose of the workshop and the timeline for today. If you're recording the session, let the clients know at the start.</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these aims are appropriate for your clients and tailor if necessary. Give space for participants to share their session aims in the chat or aloud.</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a:t>
            </a:r>
            <a:r>
              <a:rPr lang="en-US" b="1" dirty="0"/>
              <a:t>ALL</a:t>
            </a:r>
            <a:r>
              <a:rPr lang="en-US" dirty="0"/>
              <a:t> have something to bring to the team.  Can also refer to individual statements on </a:t>
            </a:r>
            <a:r>
              <a:rPr lang="en-US" b="1" dirty="0"/>
              <a:t>Team Contribution </a:t>
            </a:r>
            <a:r>
              <a:rPr lang="en-US" dirty="0"/>
              <a:t>in the profile and/or Team Wheel to support this recap.</a:t>
            </a:r>
          </a:p>
          <a:p>
            <a:endParaRPr lang="en-US" dirty="0"/>
          </a:p>
          <a:p>
            <a:r>
              <a:rPr lang="en-US" b="1" dirty="0"/>
              <a:t>Additional questions </a:t>
            </a:r>
            <a:r>
              <a:rPr lang="en-US" dirty="0"/>
              <a:t>to consider: </a:t>
            </a:r>
          </a:p>
          <a:p>
            <a:r>
              <a:rPr lang="en-US" dirty="0"/>
              <a:t>For your team, are there </a:t>
            </a:r>
            <a:r>
              <a:rPr lang="en-US" b="1" dirty="0"/>
              <a:t>particular contributions </a:t>
            </a:r>
            <a:r>
              <a:rPr lang="en-US" dirty="0"/>
              <a:t>that are perhaps </a:t>
            </a:r>
            <a:r>
              <a:rPr lang="en-US" b="1" dirty="0"/>
              <a:t>overlooked</a:t>
            </a:r>
            <a:r>
              <a:rPr lang="en-US" dirty="0"/>
              <a:t>?  </a:t>
            </a:r>
          </a:p>
          <a:p>
            <a:r>
              <a:rPr lang="en-US" dirty="0"/>
              <a:t>What does the </a:t>
            </a:r>
            <a:r>
              <a:rPr lang="en-US" b="1" dirty="0"/>
              <a:t>newest member </a:t>
            </a:r>
            <a:r>
              <a:rPr lang="en-US" dirty="0"/>
              <a:t>of your team bring to the team?   </a:t>
            </a:r>
          </a:p>
          <a:p>
            <a:r>
              <a:rPr lang="en-US" dirty="0"/>
              <a:t>Which </a:t>
            </a:r>
            <a:r>
              <a:rPr lang="en-US" dirty="0" err="1"/>
              <a:t>colour</a:t>
            </a:r>
            <a:r>
              <a:rPr lang="en-US" dirty="0"/>
              <a:t> preference is </a:t>
            </a:r>
            <a:r>
              <a:rPr lang="en-US" b="1" dirty="0"/>
              <a:t>least represented</a:t>
            </a:r>
            <a:r>
              <a:rPr lang="en-US" dirty="0"/>
              <a:t> in your team?  </a:t>
            </a:r>
          </a:p>
          <a:p>
            <a:r>
              <a:rPr lang="en-US" dirty="0"/>
              <a:t>Does that </a:t>
            </a:r>
            <a:r>
              <a:rPr lang="en-US" b="1" dirty="0"/>
              <a:t>impact the value </a:t>
            </a:r>
            <a:r>
              <a:rPr lang="en-US" dirty="0"/>
              <a:t>that </a:t>
            </a:r>
            <a:r>
              <a:rPr lang="en-US" dirty="0" err="1"/>
              <a:t>colour</a:t>
            </a:r>
            <a:r>
              <a:rPr lang="en-US" dirty="0"/>
              <a:t> preference brings?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Outline the 4 Pillars of </a:t>
            </a:r>
            <a:r>
              <a:rPr lang="en-US" b="1" dirty="0"/>
              <a:t>High Performing Teams</a:t>
            </a:r>
          </a:p>
          <a:p>
            <a:r>
              <a:rPr lang="en-US" dirty="0"/>
              <a:t>Each "click" reveals new pillar.  </a:t>
            </a:r>
          </a:p>
          <a:p>
            <a:r>
              <a:rPr lang="en-US" dirty="0"/>
              <a:t>A commitment to the </a:t>
            </a:r>
            <a:r>
              <a:rPr lang="en-US" b="1" dirty="0"/>
              <a:t>culture </a:t>
            </a:r>
            <a:r>
              <a:rPr lang="en-US" dirty="0"/>
              <a:t>that sits </a:t>
            </a:r>
            <a:r>
              <a:rPr lang="en-US" b="1" dirty="0"/>
              <a:t>underneath a team </a:t>
            </a:r>
            <a:r>
              <a:rPr lang="en-US" dirty="0"/>
              <a:t>will make the </a:t>
            </a:r>
            <a:r>
              <a:rPr lang="en-US" b="1" dirty="0"/>
              <a:t>difference</a:t>
            </a:r>
            <a:r>
              <a:rPr lang="en-US" dirty="0"/>
              <a:t> between </a:t>
            </a:r>
            <a:r>
              <a:rPr lang="en-US" b="1" dirty="0"/>
              <a:t>Performance</a:t>
            </a:r>
            <a:r>
              <a:rPr lang="en-US" dirty="0"/>
              <a:t> and </a:t>
            </a:r>
            <a:r>
              <a:rPr lang="en-US" b="1" dirty="0"/>
              <a:t>High Performance </a:t>
            </a:r>
          </a:p>
          <a:p>
            <a:endParaRPr lang="en-US" dirty="0"/>
          </a:p>
          <a:p>
            <a:r>
              <a:rPr lang="en-US" dirty="0"/>
              <a:t>Each Pillar is linked to a section of profile</a:t>
            </a:r>
          </a:p>
          <a:p>
            <a:r>
              <a:rPr lang="en-US" b="1" dirty="0"/>
              <a:t>Commitment</a:t>
            </a:r>
            <a:r>
              <a:rPr lang="en-US" dirty="0"/>
              <a:t> – Enabling Engagement section</a:t>
            </a:r>
          </a:p>
          <a:p>
            <a:r>
              <a:rPr lang="en-US" b="1" dirty="0"/>
              <a:t>Flexibility</a:t>
            </a:r>
            <a:r>
              <a:rPr lang="en-US" dirty="0"/>
              <a:t> – Role Agility section</a:t>
            </a:r>
          </a:p>
          <a:p>
            <a:r>
              <a:rPr lang="en-US" b="1" dirty="0"/>
              <a:t>Honesty</a:t>
            </a:r>
            <a:r>
              <a:rPr lang="en-US" dirty="0"/>
              <a:t> – Effective and Ineffective Communication sections</a:t>
            </a:r>
          </a:p>
          <a:p>
            <a:r>
              <a:rPr lang="en-US" b="1" dirty="0"/>
              <a:t>Resilience</a:t>
            </a:r>
            <a:r>
              <a:rPr lang="en-US" dirty="0"/>
              <a:t> – Handling Setbacks sections</a:t>
            </a:r>
          </a:p>
          <a:p>
            <a:endParaRPr lang="en-US" dirty="0"/>
          </a:p>
          <a:p>
            <a:r>
              <a:rPr lang="en-US" dirty="0"/>
              <a:t>Fifth “click” </a:t>
            </a:r>
            <a:r>
              <a:rPr lang="en-US" b="1" dirty="0"/>
              <a:t>RELATIONSHIPS</a:t>
            </a:r>
            <a:r>
              <a:rPr lang="en-US" dirty="0"/>
              <a:t> – that </a:t>
            </a:r>
            <a:r>
              <a:rPr lang="en-US" b="1" dirty="0"/>
              <a:t>underpin all 4 </a:t>
            </a:r>
            <a:r>
              <a:rPr lang="en-US" dirty="0"/>
              <a:t>pillars</a:t>
            </a:r>
          </a:p>
          <a:p>
            <a:endParaRPr lang="en-US" dirty="0"/>
          </a:p>
          <a:p>
            <a:r>
              <a:rPr lang="en-US" dirty="0"/>
              <a:t>Final Click – reveals scale. What would you </a:t>
            </a:r>
            <a:r>
              <a:rPr lang="en-US" b="1" dirty="0"/>
              <a:t>score yourself/your team </a:t>
            </a:r>
            <a:r>
              <a:rPr lang="en-US" dirty="0"/>
              <a:t>for each of the 4 pillars? (1 = low, 10 = high)</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referral to their individual profiles for statements to consider as they answer the questions.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each team member to share their scoring for the team individually, to see the variety of scores. Encourage them not to change their answers based on hearing other people's scores. This could be done in pairs or small groups if the group is large or to encourage more honesty.</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Invite reflection and discussion on team wheel</a:t>
            </a:r>
          </a:p>
          <a:p>
            <a:endParaRPr lang="en-US" dirty="0"/>
          </a:p>
          <a:p>
            <a:r>
              <a:rPr lang="en-US" dirty="0"/>
              <a:t>Which of the </a:t>
            </a:r>
            <a:r>
              <a:rPr lang="en-US" b="1" dirty="0"/>
              <a:t>4 pillars </a:t>
            </a:r>
            <a:r>
              <a:rPr lang="en-US" dirty="0"/>
              <a:t>come </a:t>
            </a:r>
            <a:r>
              <a:rPr lang="en-US" b="1" dirty="0"/>
              <a:t>naturally</a:t>
            </a:r>
            <a:r>
              <a:rPr lang="en-US" dirty="0"/>
              <a:t> to this team in order to be </a:t>
            </a:r>
            <a:r>
              <a:rPr lang="en-US" b="1" dirty="0"/>
              <a:t>High Performing</a:t>
            </a:r>
            <a:r>
              <a:rPr lang="en-US" dirty="0"/>
              <a:t>?</a:t>
            </a:r>
          </a:p>
          <a:p>
            <a:r>
              <a:rPr lang="en-US" dirty="0"/>
              <a:t>Which come </a:t>
            </a:r>
            <a:r>
              <a:rPr lang="en-US" b="1" dirty="0"/>
              <a:t>less naturally </a:t>
            </a:r>
            <a:r>
              <a:rPr lang="en-US" dirty="0"/>
              <a:t>to this team in order to be </a:t>
            </a:r>
            <a:r>
              <a:rPr lang="en-US" b="1" dirty="0"/>
              <a:t>High Performing</a:t>
            </a:r>
            <a:r>
              <a:rPr lang="en-US" dirty="0"/>
              <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BC0DAD-D22D-7F6F-6480-EA68A38AFC12}"/>
              </a:ext>
            </a:extLst>
          </p:cNvPr>
          <p:cNvPicPr>
            <a:picLocks noChangeAspect="1"/>
          </p:cNvPicPr>
          <p:nvPr userDrawn="1"/>
        </p:nvPicPr>
        <p:blipFill>
          <a:blip r:embed="rId3"/>
          <a:stretch>
            <a:fillRect/>
          </a:stretch>
        </p:blipFill>
        <p:spPr>
          <a:xfrm>
            <a:off x="16679008" y="1069568"/>
            <a:ext cx="685800" cy="54626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eel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2"/>
          <a:stretch>
            <a:fillRect/>
          </a:stretch>
        </p:blipFill>
        <p:spPr>
          <a:xfrm>
            <a:off x="5969540" y="2813539"/>
            <a:ext cx="6347880" cy="6347134"/>
          </a:xfrm>
          <a:prstGeom prst="rect">
            <a:avLst/>
          </a:prstGeom>
        </p:spPr>
      </p:pic>
    </p:spTree>
    <p:extLst>
      <p:ext uri="{BB962C8B-B14F-4D97-AF65-F5344CB8AC3E}">
        <p14:creationId xmlns:p14="http://schemas.microsoft.com/office/powerpoint/2010/main" val="2798007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A7EAC935-9BD8-15F6-3911-02D2353B249C}"/>
              </a:ext>
            </a:extLst>
          </p:cNvPr>
          <p:cNvPicPr>
            <a:picLocks noChangeAspect="1"/>
          </p:cNvPicPr>
          <p:nvPr userDrawn="1"/>
        </p:nvPicPr>
        <p:blipFill>
          <a:blip r:embed="rId3"/>
          <a:stretch>
            <a:fillRect/>
          </a:stretch>
        </p:blipFill>
        <p:spPr>
          <a:xfrm>
            <a:off x="16123298" y="1072347"/>
            <a:ext cx="1232983" cy="979448"/>
          </a:xfrm>
          <a:prstGeom prst="rect">
            <a:avLst/>
          </a:prstGeom>
        </p:spPr>
      </p:pic>
    </p:spTree>
    <p:extLst>
      <p:ext uri="{BB962C8B-B14F-4D97-AF65-F5344CB8AC3E}">
        <p14:creationId xmlns:p14="http://schemas.microsoft.com/office/powerpoint/2010/main" val="1278813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pap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D8C46-2BC6-1780-455E-FBA585083D6B}"/>
              </a:ext>
            </a:extLst>
          </p:cNvPr>
          <p:cNvPicPr>
            <a:picLocks noChangeAspect="1"/>
          </p:cNvPicPr>
          <p:nvPr userDrawn="1"/>
        </p:nvPicPr>
        <p:blipFill>
          <a:blip r:embed="rId3"/>
          <a:stretch>
            <a:fillRect/>
          </a:stretch>
        </p:blipFill>
        <p:spPr>
          <a:xfrm>
            <a:off x="5969540" y="2813539"/>
            <a:ext cx="6347880" cy="6347134"/>
          </a:xfrm>
          <a:prstGeom prst="rect">
            <a:avLst/>
          </a:prstGeom>
        </p:spPr>
      </p:pic>
      <p:pic>
        <p:nvPicPr>
          <p:cNvPr id="3" name="Picture 2">
            <a:extLst>
              <a:ext uri="{FF2B5EF4-FFF2-40B4-BE49-F238E27FC236}">
                <a16:creationId xmlns:a16="http://schemas.microsoft.com/office/drawing/2014/main" id="{96A3D738-EE4F-0D52-4ADA-F2163BB465A3}"/>
              </a:ext>
            </a:extLst>
          </p:cNvPr>
          <p:cNvPicPr>
            <a:picLocks noChangeAspect="1"/>
          </p:cNvPicPr>
          <p:nvPr userDrawn="1"/>
        </p:nvPicPr>
        <p:blipFill>
          <a:blip r:embed="rId4"/>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05445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ap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4584A-E7E8-313A-79E6-6C4630BF3B18}"/>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156156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6DB168FB-361E-442E-332D-CBEE16E37E55}"/>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381479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aper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DB0B3-5507-760D-C2EC-78C0FB4471E3}"/>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936139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avy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DEAB554E-BCAD-EC25-748C-3FB1329824F6}"/>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3873658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heel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3"/>
          <a:stretch>
            <a:fillRect/>
          </a:stretch>
        </p:blipFill>
        <p:spPr>
          <a:xfrm>
            <a:off x="5969540" y="2813539"/>
            <a:ext cx="6347880" cy="6347134"/>
          </a:xfrm>
          <a:prstGeom prst="rect">
            <a:avLst/>
          </a:prstGeom>
        </p:spPr>
      </p:pic>
      <p:pic>
        <p:nvPicPr>
          <p:cNvPr id="2" name="Picture 1">
            <a:extLst>
              <a:ext uri="{FF2B5EF4-FFF2-40B4-BE49-F238E27FC236}">
                <a16:creationId xmlns:a16="http://schemas.microsoft.com/office/drawing/2014/main" id="{64E09CF3-6A05-9814-DCEB-FCF3A19E4686}"/>
              </a:ext>
            </a:extLst>
          </p:cNvPr>
          <p:cNvPicPr>
            <a:picLocks noChangeAspect="1"/>
          </p:cNvPicPr>
          <p:nvPr userDrawn="1"/>
        </p:nvPicPr>
        <p:blipFill>
          <a:blip r:embed="rId4"/>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2567224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25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Poppins"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Poppins"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Poppins"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Poppins"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colour-profiling.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name="Slide 1">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FACILITATOR NOTES · PRE-SESSION</a:t>
            </a:r>
            <a:endParaRPr lang="en-US" sz="1650" dirty="0">
              <a:latin typeface="Poppins" pitchFamily="2" charset="77"/>
              <a:cs typeface="Poppins" pitchFamily="2" charset="77"/>
            </a:endParaRPr>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2" charset="77"/>
                <a:ea typeface="Poppins" pitchFamily="34" charset="-122"/>
                <a:cs typeface="Poppins" pitchFamily="2" charset="77"/>
              </a:rPr>
              <a:t>Preparing for your </a:t>
            </a:r>
            <a:r>
              <a:rPr lang="en-US" sz="5400" b="1" kern="0" spc="-189" dirty="0">
                <a:gradFill>
                  <a:gsLst>
                    <a:gs pos="99000">
                      <a:srgbClr val="2CAAE3"/>
                    </a:gs>
                    <a:gs pos="27000">
                      <a:srgbClr val="A7C93F"/>
                    </a:gs>
                  </a:gsLst>
                  <a:lin ang="2700000" scaled="1"/>
                </a:gradFill>
                <a:latin typeface="Poppins" pitchFamily="2" charset="77"/>
                <a:ea typeface="Poppins" pitchFamily="34" charset="-122"/>
                <a:cs typeface="Poppins" pitchFamily="2" charset="77"/>
              </a:rPr>
              <a:t>C-me </a:t>
            </a:r>
            <a:r>
              <a:rPr lang="en-US" sz="5400" b="1" kern="0" spc="-189" dirty="0">
                <a:solidFill>
                  <a:srgbClr val="0F0B2E"/>
                </a:solidFill>
                <a:latin typeface="Poppins" pitchFamily="2" charset="77"/>
                <a:ea typeface="Poppins" pitchFamily="34" charset="-122"/>
                <a:cs typeface="Poppins" pitchFamily="2" charset="77"/>
              </a:rPr>
              <a:t>session.</a:t>
            </a:r>
            <a:endParaRPr lang="en-US" sz="5400" dirty="0">
              <a:latin typeface="Poppins" pitchFamily="2" charset="77"/>
              <a:cs typeface="Poppins" pitchFamily="2" charset="77"/>
            </a:endParaRPr>
          </a:p>
        </p:txBody>
      </p:sp>
      <p:sp>
        <p:nvSpPr>
          <p:cNvPr id="4" name="Text 2"/>
          <p:cNvSpPr/>
          <p:nvPr/>
        </p:nvSpPr>
        <p:spPr>
          <a:xfrm>
            <a:off x="1143000" y="2500164"/>
            <a:ext cx="10694177" cy="81141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100" dirty="0">
                <a:solidFill>
                  <a:srgbClr val="3D365C"/>
                </a:solidFill>
                <a:latin typeface="Poppins" pitchFamily="2" charset="77"/>
                <a:ea typeface="Poppins" pitchFamily="34" charset="-122"/>
                <a:cs typeface="Poppins" pitchFamily="2" charset="77"/>
              </a:rPr>
              <a:t>Certain slides can be hidden (right-click ‘Hide Slide’) depending on session needs. Certain slides will need editing for each session — see checklist below.</a:t>
            </a:r>
            <a:endParaRPr lang="en-US" sz="2100" dirty="0">
              <a:latin typeface="Poppins" pitchFamily="2" charset="77"/>
              <a:cs typeface="Poppins" pitchFamily="2" charset="77"/>
            </a:endParaRPr>
          </a:p>
        </p:txBody>
      </p:sp>
      <p:sp>
        <p:nvSpPr>
          <p:cNvPr id="5" name="Shape 3"/>
          <p:cNvSpPr/>
          <p:nvPr/>
        </p:nvSpPr>
        <p:spPr>
          <a:xfrm>
            <a:off x="1143000" y="3767997"/>
            <a:ext cx="609600" cy="609600"/>
          </a:xfrm>
          <a:prstGeom prst="ellipse">
            <a:avLst/>
          </a:prstGeom>
          <a:solidFill>
            <a:srgbClr val="0F0B2E"/>
          </a:solidFill>
          <a:ln/>
        </p:spPr>
        <p:txBody>
          <a:bodyPr/>
          <a:lstStyle/>
          <a:p>
            <a:endParaRPr lang="en-US">
              <a:latin typeface="Poppins" pitchFamily="2" charset="77"/>
              <a:cs typeface="Poppins" pitchFamily="2" charset="77"/>
            </a:endParaRPr>
          </a:p>
        </p:txBody>
      </p:sp>
      <p:sp>
        <p:nvSpPr>
          <p:cNvPr id="6" name="Text 4"/>
          <p:cNvSpPr/>
          <p:nvPr/>
        </p:nvSpPr>
        <p:spPr>
          <a:xfrm>
            <a:off x="1104900" y="3730675"/>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2" charset="77"/>
                <a:ea typeface="Poppins" pitchFamily="34" charset="-122"/>
                <a:cs typeface="Poppins" pitchFamily="2" charset="77"/>
              </a:rPr>
              <a:t>1</a:t>
            </a:r>
            <a:endParaRPr lang="en-US" sz="1800" dirty="0">
              <a:latin typeface="Poppins" pitchFamily="2" charset="77"/>
              <a:cs typeface="Poppins" pitchFamily="2" charset="77"/>
            </a:endParaRPr>
          </a:p>
        </p:txBody>
      </p:sp>
      <p:sp>
        <p:nvSpPr>
          <p:cNvPr id="7" name="Text 5"/>
          <p:cNvSpPr/>
          <p:nvPr/>
        </p:nvSpPr>
        <p:spPr>
          <a:xfrm>
            <a:off x="2057400" y="3801219"/>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dirty="0">
                <a:solidFill>
                  <a:srgbClr val="0F0B2E"/>
                </a:solidFill>
                <a:latin typeface="Poppins" pitchFamily="2" charset="77"/>
                <a:ea typeface="Poppins" pitchFamily="34" charset="-122"/>
                <a:cs typeface="Poppins" pitchFamily="2" charset="77"/>
              </a:rPr>
              <a:t>C-me profile</a:t>
            </a:r>
            <a:endParaRPr lang="en-US" sz="2250" dirty="0">
              <a:latin typeface="Poppins" pitchFamily="2" charset="77"/>
              <a:cs typeface="Poppins" pitchFamily="2" charset="77"/>
            </a:endParaRPr>
          </a:p>
        </p:txBody>
      </p:sp>
      <p:sp>
        <p:nvSpPr>
          <p:cNvPr id="8" name="Text 6"/>
          <p:cNvSpPr/>
          <p:nvPr/>
        </p:nvSpPr>
        <p:spPr>
          <a:xfrm>
            <a:off x="2057400" y="4301282"/>
            <a:ext cx="11812143" cy="341858"/>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1650" dirty="0">
                <a:solidFill>
                  <a:srgbClr val="3D365C"/>
                </a:solidFill>
                <a:latin typeface="Poppins" pitchFamily="2" charset="77"/>
                <a:ea typeface="Poppins" pitchFamily="34" charset="-122"/>
                <a:cs typeface="Poppins" pitchFamily="2" charset="77"/>
              </a:rPr>
              <a:t>A C-me profile is needed for every participant.</a:t>
            </a:r>
            <a:endParaRPr lang="en-US" sz="1650" dirty="0">
              <a:latin typeface="Poppins" pitchFamily="2" charset="77"/>
              <a:cs typeface="Poppins" pitchFamily="2" charset="77"/>
            </a:endParaRPr>
          </a:p>
        </p:txBody>
      </p:sp>
      <p:sp>
        <p:nvSpPr>
          <p:cNvPr id="9" name="Shape 7"/>
          <p:cNvSpPr/>
          <p:nvPr/>
        </p:nvSpPr>
        <p:spPr>
          <a:xfrm>
            <a:off x="1143000" y="4909062"/>
            <a:ext cx="609600" cy="609600"/>
          </a:xfrm>
          <a:prstGeom prst="ellipse">
            <a:avLst/>
          </a:prstGeom>
          <a:solidFill>
            <a:srgbClr val="0F0B2E"/>
          </a:solidFill>
          <a:ln/>
        </p:spPr>
        <p:txBody>
          <a:bodyPr/>
          <a:lstStyle/>
          <a:p>
            <a:endParaRPr lang="en-US">
              <a:latin typeface="Poppins" pitchFamily="2" charset="77"/>
              <a:cs typeface="Poppins" pitchFamily="2" charset="77"/>
            </a:endParaRPr>
          </a:p>
        </p:txBody>
      </p:sp>
      <p:sp>
        <p:nvSpPr>
          <p:cNvPr id="10" name="Text 8"/>
          <p:cNvSpPr/>
          <p:nvPr/>
        </p:nvSpPr>
        <p:spPr>
          <a:xfrm>
            <a:off x="1104900" y="4871740"/>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2" charset="77"/>
                <a:ea typeface="Poppins" pitchFamily="34" charset="-122"/>
                <a:cs typeface="Poppins" pitchFamily="2" charset="77"/>
              </a:rPr>
              <a:t>2</a:t>
            </a:r>
            <a:endParaRPr lang="en-US" sz="1800" dirty="0">
              <a:latin typeface="Poppins" pitchFamily="2" charset="77"/>
              <a:cs typeface="Poppins" pitchFamily="2" charset="77"/>
            </a:endParaRPr>
          </a:p>
        </p:txBody>
      </p:sp>
      <p:sp>
        <p:nvSpPr>
          <p:cNvPr id="11" name="Text 9"/>
          <p:cNvSpPr/>
          <p:nvPr/>
        </p:nvSpPr>
        <p:spPr>
          <a:xfrm>
            <a:off x="2057400" y="4942284"/>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dirty="0">
                <a:solidFill>
                  <a:srgbClr val="0F0B2E"/>
                </a:solidFill>
                <a:latin typeface="Poppins" pitchFamily="2" charset="77"/>
                <a:ea typeface="Poppins" pitchFamily="34" charset="-122"/>
                <a:cs typeface="Poppins" pitchFamily="2" charset="77"/>
              </a:rPr>
              <a:t>Home slide</a:t>
            </a:r>
            <a:endParaRPr lang="en-US" sz="2250" dirty="0">
              <a:latin typeface="Poppins" pitchFamily="2" charset="77"/>
              <a:cs typeface="Poppins" pitchFamily="2" charset="77"/>
            </a:endParaRPr>
          </a:p>
        </p:txBody>
      </p:sp>
      <p:sp>
        <p:nvSpPr>
          <p:cNvPr id="12" name="Text 10"/>
          <p:cNvSpPr/>
          <p:nvPr/>
        </p:nvSpPr>
        <p:spPr>
          <a:xfrm>
            <a:off x="2057400" y="5442347"/>
            <a:ext cx="11812143" cy="341858"/>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1650" dirty="0">
                <a:solidFill>
                  <a:srgbClr val="3D365C"/>
                </a:solidFill>
                <a:latin typeface="Poppins" pitchFamily="2" charset="77"/>
                <a:ea typeface="Poppins" pitchFamily="34" charset="-122"/>
                <a:cs typeface="Poppins" pitchFamily="2" charset="77"/>
              </a:rPr>
              <a:t>Option to add the client’s or team’s logo / brand to </a:t>
            </a:r>
            <a:r>
              <a:rPr lang="en-US" sz="1650" b="1" dirty="0">
                <a:solidFill>
                  <a:srgbClr val="3D365C"/>
                </a:solidFill>
                <a:latin typeface="Poppins" pitchFamily="2" charset="77"/>
                <a:ea typeface="Poppins" pitchFamily="34" charset="-122"/>
                <a:cs typeface="Poppins" pitchFamily="2" charset="77"/>
              </a:rPr>
              <a:t>Slide 3</a:t>
            </a:r>
            <a:r>
              <a:rPr lang="en-US" sz="1650" dirty="0">
                <a:solidFill>
                  <a:srgbClr val="3D365C"/>
                </a:solidFill>
                <a:latin typeface="Poppins" pitchFamily="2" charset="77"/>
                <a:ea typeface="Poppins" pitchFamily="34" charset="-122"/>
                <a:cs typeface="Poppins" pitchFamily="2" charset="77"/>
              </a:rPr>
              <a:t>.</a:t>
            </a:r>
            <a:endParaRPr lang="en-US" sz="1650" dirty="0">
              <a:latin typeface="Poppins" pitchFamily="2" charset="77"/>
              <a:cs typeface="Poppins" pitchFamily="2" charset="77"/>
            </a:endParaRPr>
          </a:p>
        </p:txBody>
      </p:sp>
      <p:sp>
        <p:nvSpPr>
          <p:cNvPr id="13" name="Shape 11"/>
          <p:cNvSpPr/>
          <p:nvPr/>
        </p:nvSpPr>
        <p:spPr>
          <a:xfrm>
            <a:off x="1143000" y="6050127"/>
            <a:ext cx="609600" cy="609600"/>
          </a:xfrm>
          <a:prstGeom prst="ellipse">
            <a:avLst/>
          </a:prstGeom>
          <a:solidFill>
            <a:srgbClr val="0F0B2E"/>
          </a:solidFill>
          <a:ln/>
        </p:spPr>
        <p:txBody>
          <a:bodyPr/>
          <a:lstStyle/>
          <a:p>
            <a:endParaRPr lang="en-US">
              <a:latin typeface="Poppins" pitchFamily="2" charset="77"/>
              <a:cs typeface="Poppins" pitchFamily="2" charset="77"/>
            </a:endParaRPr>
          </a:p>
        </p:txBody>
      </p:sp>
      <p:sp>
        <p:nvSpPr>
          <p:cNvPr id="14" name="Text 12"/>
          <p:cNvSpPr/>
          <p:nvPr/>
        </p:nvSpPr>
        <p:spPr>
          <a:xfrm>
            <a:off x="1104900" y="6012805"/>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2" charset="77"/>
                <a:ea typeface="Poppins" pitchFamily="34" charset="-122"/>
                <a:cs typeface="Poppins" pitchFamily="2" charset="77"/>
              </a:rPr>
              <a:t>3</a:t>
            </a:r>
            <a:endParaRPr lang="en-US" sz="1800" dirty="0">
              <a:latin typeface="Poppins" pitchFamily="2" charset="77"/>
              <a:cs typeface="Poppins" pitchFamily="2" charset="77"/>
            </a:endParaRPr>
          </a:p>
        </p:txBody>
      </p:sp>
      <p:sp>
        <p:nvSpPr>
          <p:cNvPr id="15" name="Text 13"/>
          <p:cNvSpPr/>
          <p:nvPr/>
        </p:nvSpPr>
        <p:spPr>
          <a:xfrm>
            <a:off x="2057400" y="6083350"/>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dirty="0">
                <a:solidFill>
                  <a:srgbClr val="0F0B2E"/>
                </a:solidFill>
                <a:latin typeface="Poppins" pitchFamily="2" charset="77"/>
                <a:ea typeface="Poppins" pitchFamily="34" charset="-122"/>
                <a:cs typeface="Poppins" pitchFamily="2" charset="77"/>
              </a:rPr>
              <a:t>Bespoke team data</a:t>
            </a:r>
            <a:endParaRPr lang="en-US" sz="2250" dirty="0">
              <a:latin typeface="Poppins" pitchFamily="2" charset="77"/>
              <a:cs typeface="Poppins" pitchFamily="2" charset="77"/>
            </a:endParaRPr>
          </a:p>
        </p:txBody>
      </p:sp>
      <p:sp>
        <p:nvSpPr>
          <p:cNvPr id="16" name="Text 14"/>
          <p:cNvSpPr/>
          <p:nvPr/>
        </p:nvSpPr>
        <p:spPr>
          <a:xfrm>
            <a:off x="2057400" y="6583412"/>
            <a:ext cx="11812143" cy="341858"/>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1650" dirty="0">
                <a:solidFill>
                  <a:srgbClr val="3D365C"/>
                </a:solidFill>
                <a:latin typeface="Poppins" pitchFamily="2" charset="77"/>
                <a:ea typeface="Poppins" pitchFamily="34" charset="-122"/>
                <a:cs typeface="Poppins" pitchFamily="2" charset="77"/>
              </a:rPr>
              <a:t>Insert the team’s </a:t>
            </a:r>
            <a:r>
              <a:rPr lang="en-US" sz="1650" b="1" dirty="0">
                <a:solidFill>
                  <a:srgbClr val="3D365C"/>
                </a:solidFill>
                <a:latin typeface="Poppins" pitchFamily="2" charset="77"/>
                <a:ea typeface="Poppins" pitchFamily="34" charset="-122"/>
                <a:cs typeface="Poppins" pitchFamily="2" charset="77"/>
              </a:rPr>
              <a:t>Team Wheel </a:t>
            </a:r>
            <a:r>
              <a:rPr lang="en-US" sz="1650" dirty="0">
                <a:solidFill>
                  <a:srgbClr val="3D365C"/>
                </a:solidFill>
                <a:latin typeface="Poppins" pitchFamily="2" charset="77"/>
                <a:ea typeface="Poppins" pitchFamily="34" charset="-122"/>
                <a:cs typeface="Poppins" pitchFamily="2" charset="77"/>
              </a:rPr>
              <a:t>and </a:t>
            </a:r>
            <a:r>
              <a:rPr lang="en-US" sz="1650" b="1" dirty="0">
                <a:solidFill>
                  <a:srgbClr val="3D365C"/>
                </a:solidFill>
                <a:latin typeface="Poppins" pitchFamily="2" charset="77"/>
                <a:ea typeface="Poppins" pitchFamily="34" charset="-122"/>
                <a:cs typeface="Poppins" pitchFamily="2" charset="77"/>
              </a:rPr>
              <a:t>Team Graphs </a:t>
            </a:r>
            <a:r>
              <a:rPr lang="en-US" sz="1650" dirty="0">
                <a:solidFill>
                  <a:srgbClr val="3D365C"/>
                </a:solidFill>
                <a:latin typeface="Poppins" pitchFamily="2" charset="77"/>
                <a:ea typeface="Poppins" pitchFamily="34" charset="-122"/>
                <a:cs typeface="Poppins" pitchFamily="2" charset="77"/>
              </a:rPr>
              <a:t>on </a:t>
            </a:r>
            <a:r>
              <a:rPr lang="en-US" sz="1650" b="1" dirty="0">
                <a:solidFill>
                  <a:srgbClr val="3D365C"/>
                </a:solidFill>
                <a:latin typeface="Poppins" pitchFamily="2" charset="77"/>
                <a:ea typeface="Poppins" pitchFamily="34" charset="-122"/>
                <a:cs typeface="Poppins" pitchFamily="2" charset="77"/>
              </a:rPr>
              <a:t>Slide 9</a:t>
            </a:r>
            <a:r>
              <a:rPr lang="en-US" sz="1650" dirty="0">
                <a:solidFill>
                  <a:srgbClr val="3D365C"/>
                </a:solidFill>
                <a:latin typeface="Poppins" pitchFamily="2" charset="77"/>
                <a:ea typeface="Poppins" pitchFamily="34" charset="-122"/>
                <a:cs typeface="Poppins" pitchFamily="2" charset="77"/>
              </a:rPr>
              <a:t>.</a:t>
            </a:r>
            <a:endParaRPr lang="en-US" sz="1650" dirty="0">
              <a:latin typeface="Poppins" pitchFamily="2" charset="77"/>
              <a:cs typeface="Poppins" pitchFamily="2" charset="77"/>
            </a:endParaRPr>
          </a:p>
        </p:txBody>
      </p:sp>
      <p:sp>
        <p:nvSpPr>
          <p:cNvPr id="17" name="Shape 15"/>
          <p:cNvSpPr/>
          <p:nvPr/>
        </p:nvSpPr>
        <p:spPr>
          <a:xfrm>
            <a:off x="1143000" y="7135209"/>
            <a:ext cx="609600" cy="609600"/>
          </a:xfrm>
          <a:prstGeom prst="ellipse">
            <a:avLst/>
          </a:prstGeom>
          <a:solidFill>
            <a:srgbClr val="0F0B2E"/>
          </a:solidFill>
          <a:ln/>
        </p:spPr>
        <p:txBody>
          <a:bodyPr/>
          <a:lstStyle/>
          <a:p>
            <a:endParaRPr lang="en-US">
              <a:latin typeface="Poppins" pitchFamily="2" charset="77"/>
              <a:cs typeface="Poppins" pitchFamily="2" charset="77"/>
            </a:endParaRPr>
          </a:p>
        </p:txBody>
      </p:sp>
      <p:sp>
        <p:nvSpPr>
          <p:cNvPr id="18" name="Text 16"/>
          <p:cNvSpPr/>
          <p:nvPr/>
        </p:nvSpPr>
        <p:spPr>
          <a:xfrm>
            <a:off x="1104900" y="7097887"/>
            <a:ext cx="685800" cy="6477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2" charset="77"/>
                <a:ea typeface="Poppins" pitchFamily="34" charset="-122"/>
                <a:cs typeface="Poppins" pitchFamily="2" charset="77"/>
              </a:rPr>
              <a:t>4</a:t>
            </a:r>
            <a:endParaRPr lang="en-US" sz="1800" dirty="0">
              <a:latin typeface="Poppins" pitchFamily="2" charset="77"/>
              <a:cs typeface="Poppins" pitchFamily="2" charset="77"/>
            </a:endParaRPr>
          </a:p>
        </p:txBody>
      </p:sp>
      <p:sp>
        <p:nvSpPr>
          <p:cNvPr id="19" name="Text 17"/>
          <p:cNvSpPr/>
          <p:nvPr/>
        </p:nvSpPr>
        <p:spPr>
          <a:xfrm>
            <a:off x="2057400" y="7224415"/>
            <a:ext cx="11812143" cy="481012"/>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250" b="1" dirty="0">
                <a:solidFill>
                  <a:srgbClr val="0F0B2E"/>
                </a:solidFill>
                <a:latin typeface="Poppins" pitchFamily="2" charset="77"/>
                <a:ea typeface="Poppins" pitchFamily="34" charset="-122"/>
                <a:cs typeface="Poppins" pitchFamily="2" charset="77"/>
              </a:rPr>
              <a:t>Bespoke scenarios</a:t>
            </a:r>
            <a:endParaRPr lang="en-US" sz="2250" dirty="0">
              <a:latin typeface="Poppins" pitchFamily="2" charset="77"/>
              <a:cs typeface="Poppins" pitchFamily="2" charset="77"/>
            </a:endParaRPr>
          </a:p>
        </p:txBody>
      </p:sp>
      <p:sp>
        <p:nvSpPr>
          <p:cNvPr id="20" name="Text 18"/>
          <p:cNvSpPr/>
          <p:nvPr/>
        </p:nvSpPr>
        <p:spPr>
          <a:xfrm>
            <a:off x="2057400" y="7724477"/>
            <a:ext cx="11812143" cy="341858"/>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1650" dirty="0">
                <a:solidFill>
                  <a:srgbClr val="3D365C"/>
                </a:solidFill>
                <a:latin typeface="Poppins" pitchFamily="2" charset="77"/>
                <a:ea typeface="Poppins" pitchFamily="34" charset="-122"/>
                <a:cs typeface="Poppins" pitchFamily="2" charset="77"/>
              </a:rPr>
              <a:t>Tailor </a:t>
            </a:r>
            <a:r>
              <a:rPr lang="en-US" sz="1650" b="1" dirty="0">
                <a:solidFill>
                  <a:srgbClr val="3D365C"/>
                </a:solidFill>
                <a:latin typeface="Poppins" pitchFamily="2" charset="77"/>
                <a:ea typeface="Poppins" pitchFamily="34" charset="-122"/>
                <a:cs typeface="Poppins" pitchFamily="2" charset="77"/>
              </a:rPr>
              <a:t>Exercise 5 </a:t>
            </a:r>
            <a:r>
              <a:rPr lang="en-US" sz="1650" dirty="0">
                <a:solidFill>
                  <a:srgbClr val="3D365C"/>
                </a:solidFill>
                <a:latin typeface="Poppins" pitchFamily="2" charset="77"/>
                <a:ea typeface="Poppins" pitchFamily="34" charset="-122"/>
                <a:cs typeface="Poppins" pitchFamily="2" charset="77"/>
              </a:rPr>
              <a:t>on </a:t>
            </a:r>
            <a:r>
              <a:rPr lang="en-US" sz="1650" b="1" dirty="0">
                <a:solidFill>
                  <a:srgbClr val="3D365C"/>
                </a:solidFill>
                <a:latin typeface="Poppins" pitchFamily="2" charset="77"/>
                <a:ea typeface="Poppins" pitchFamily="34" charset="-122"/>
                <a:cs typeface="Poppins" pitchFamily="2" charset="77"/>
              </a:rPr>
              <a:t>Slides 11 &amp; 22 </a:t>
            </a:r>
            <a:r>
              <a:rPr lang="en-US" sz="1650" dirty="0">
                <a:solidFill>
                  <a:srgbClr val="3D365C"/>
                </a:solidFill>
                <a:latin typeface="Poppins" pitchFamily="2" charset="77"/>
                <a:ea typeface="Poppins" pitchFamily="34" charset="-122"/>
                <a:cs typeface="Poppins" pitchFamily="2" charset="77"/>
              </a:rPr>
              <a:t>with scenarios relevant to this team.</a:t>
            </a:r>
            <a:endParaRPr lang="en-US" sz="1650" dirty="0">
              <a:latin typeface="Poppins" pitchFamily="2" charset="77"/>
              <a:cs typeface="Poppins" pitchFamily="2" charset="77"/>
            </a:endParaRPr>
          </a:p>
        </p:txBody>
      </p:sp>
      <p:sp>
        <p:nvSpPr>
          <p:cNvPr id="21" name="Text 19"/>
          <p:cNvSpPr/>
          <p:nvPr/>
        </p:nvSpPr>
        <p:spPr>
          <a:xfrm>
            <a:off x="1143000" y="9593610"/>
            <a:ext cx="346871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CHANGE MANAGEMENT WORKSHOP</a:t>
            </a:r>
            <a:endParaRPr lang="en-US" sz="1200" dirty="0">
              <a:latin typeface="Poppins" pitchFamily="2" charset="77"/>
              <a:cs typeface="Poppins" pitchFamily="2" charset="7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2" name="Shape 20">
            <a:extLst>
              <a:ext uri="{FF2B5EF4-FFF2-40B4-BE49-F238E27FC236}">
                <a16:creationId xmlns:a16="http://schemas.microsoft.com/office/drawing/2014/main" id="{FAFA67EF-6AEC-17B8-C5B6-3409540F4C49}"/>
              </a:ext>
            </a:extLst>
          </p:cNvPr>
          <p:cNvSpPr/>
          <p:nvPr/>
        </p:nvSpPr>
        <p:spPr>
          <a:xfrm>
            <a:off x="996461" y="2638058"/>
            <a:ext cx="10093569" cy="1664311"/>
          </a:xfrm>
          <a:prstGeom prst="roundRect">
            <a:avLst>
              <a:gd name="adj" fmla="val 1278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41" name="Shape 20">
            <a:extLst>
              <a:ext uri="{FF2B5EF4-FFF2-40B4-BE49-F238E27FC236}">
                <a16:creationId xmlns:a16="http://schemas.microsoft.com/office/drawing/2014/main" id="{7527A629-F46B-6936-36EB-745AFA69C7DC}"/>
              </a:ext>
            </a:extLst>
          </p:cNvPr>
          <p:cNvSpPr/>
          <p:nvPr/>
        </p:nvSpPr>
        <p:spPr>
          <a:xfrm>
            <a:off x="11347938" y="2626335"/>
            <a:ext cx="5920153" cy="1664311"/>
          </a:xfrm>
          <a:prstGeom prst="roundRect">
            <a:avLst>
              <a:gd name="adj" fmla="val 1278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 name="Text 1"/>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EXERCISE 4 · TEAM CHALLENGES · SIGNS AND ACTIONS</a:t>
            </a:r>
            <a:endParaRPr lang="en-US" sz="1650" dirty="0">
              <a:latin typeface="Poppins" pitchFamily="2" charset="77"/>
              <a:cs typeface="Poppins" pitchFamily="2" charset="77"/>
            </a:endParaRPr>
          </a:p>
        </p:txBody>
      </p:sp>
      <p:sp>
        <p:nvSpPr>
          <p:cNvPr id="4" name="Text 2"/>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2" charset="77"/>
                <a:ea typeface="Poppins" pitchFamily="34" charset="-122"/>
                <a:cs typeface="Poppins" pitchFamily="2" charset="77"/>
              </a:rPr>
              <a:t>Handling </a:t>
            </a:r>
            <a:r>
              <a:rPr lang="en-US" sz="5000" b="1" kern="0" spc="-147" dirty="0">
                <a:gradFill>
                  <a:gsLst>
                    <a:gs pos="99000">
                      <a:srgbClr val="FED507"/>
                    </a:gs>
                    <a:gs pos="0">
                      <a:srgbClr val="A7C93F"/>
                    </a:gs>
                  </a:gsLst>
                  <a:lin ang="2700000" scaled="1"/>
                </a:gradFill>
                <a:latin typeface="Poppins" pitchFamily="2" charset="77"/>
                <a:cs typeface="Poppins" pitchFamily="2" charset="77"/>
              </a:rPr>
              <a:t>Setbacks</a:t>
            </a:r>
          </a:p>
        </p:txBody>
      </p:sp>
      <p:sp>
        <p:nvSpPr>
          <p:cNvPr id="5" name="Text 3"/>
          <p:cNvSpPr/>
          <p:nvPr/>
        </p:nvSpPr>
        <p:spPr>
          <a:xfrm>
            <a:off x="1828800" y="2844595"/>
            <a:ext cx="8745415" cy="624780"/>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3D365C"/>
                </a:solidFill>
                <a:latin typeface="Poppins" pitchFamily="2" charset="77"/>
                <a:ea typeface="Poppins" pitchFamily="34" charset="-122"/>
                <a:cs typeface="Poppins" pitchFamily="2" charset="77"/>
              </a:rPr>
              <a:t>Referring to your own statements, how could </a:t>
            </a:r>
            <a:r>
              <a:rPr lang="en-US" sz="2500" i="1" dirty="0">
                <a:solidFill>
                  <a:srgbClr val="3D365C"/>
                </a:solidFill>
                <a:latin typeface="Poppins" pitchFamily="2" charset="77"/>
                <a:ea typeface="Poppins" pitchFamily="34" charset="-122"/>
                <a:cs typeface="Poppins" pitchFamily="2" charset="77"/>
              </a:rPr>
              <a:t>you </a:t>
            </a:r>
            <a:r>
              <a:rPr lang="en-US" sz="2500" dirty="0">
                <a:solidFill>
                  <a:srgbClr val="3D365C"/>
                </a:solidFill>
                <a:latin typeface="Poppins" pitchFamily="2" charset="77"/>
                <a:ea typeface="Poppins" pitchFamily="34" charset="-122"/>
                <a:cs typeface="Poppins" pitchFamily="2" charset="77"/>
              </a:rPr>
              <a:t>improve your team’s ability to handle setbacks?</a:t>
            </a:r>
            <a:endParaRPr lang="en-US" sz="2500" dirty="0">
              <a:latin typeface="Poppins" pitchFamily="2" charset="77"/>
              <a:cs typeface="Poppins" pitchFamily="2" charset="77"/>
            </a:endParaRPr>
          </a:p>
        </p:txBody>
      </p:sp>
      <p:sp>
        <p:nvSpPr>
          <p:cNvPr id="6" name="Text 4"/>
          <p:cNvSpPr/>
          <p:nvPr/>
        </p:nvSpPr>
        <p:spPr>
          <a:xfrm>
            <a:off x="12286909" y="2851130"/>
            <a:ext cx="5086691" cy="624780"/>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3D365C"/>
                </a:solidFill>
                <a:latin typeface="Poppins" pitchFamily="2" charset="77"/>
                <a:ea typeface="Poppins" pitchFamily="34" charset="-122"/>
                <a:cs typeface="Poppins" pitchFamily="2" charset="77"/>
              </a:rPr>
              <a:t>What would the </a:t>
            </a:r>
            <a:r>
              <a:rPr lang="en-US" sz="2500" i="1" dirty="0">
                <a:solidFill>
                  <a:srgbClr val="3D365C"/>
                </a:solidFill>
                <a:latin typeface="Poppins" pitchFamily="2" charset="77"/>
                <a:ea typeface="Poppins" pitchFamily="34" charset="-122"/>
                <a:cs typeface="Poppins" pitchFamily="2" charset="77"/>
              </a:rPr>
              <a:t>outcome </a:t>
            </a:r>
            <a:r>
              <a:rPr lang="en-US" sz="2500" dirty="0">
                <a:solidFill>
                  <a:srgbClr val="3D365C"/>
                </a:solidFill>
                <a:latin typeface="Poppins" pitchFamily="2" charset="77"/>
                <a:ea typeface="Poppins" pitchFamily="34" charset="-122"/>
                <a:cs typeface="Poppins" pitchFamily="2" charset="77"/>
              </a:rPr>
              <a:t>of this be for your team?</a:t>
            </a:r>
            <a:endParaRPr lang="en-US" sz="2500" dirty="0">
              <a:latin typeface="Poppins" pitchFamily="2" charset="77"/>
              <a:cs typeface="Poppins" pitchFamily="2" charset="77"/>
            </a:endParaRPr>
          </a:p>
        </p:txBody>
      </p:sp>
      <p:sp>
        <p:nvSpPr>
          <p:cNvPr id="39" name="Text 37"/>
          <p:cNvSpPr/>
          <p:nvPr/>
        </p:nvSpPr>
        <p:spPr>
          <a:xfrm>
            <a:off x="1143000" y="9593610"/>
            <a:ext cx="1163836"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EXERCISE 4</a:t>
            </a:r>
            <a:endParaRPr lang="en-US" sz="1200" dirty="0">
              <a:latin typeface="Poppins" pitchFamily="2" charset="77"/>
              <a:cs typeface="Poppins" pitchFamily="2" charset="77"/>
            </a:endParaRPr>
          </a:p>
        </p:txBody>
      </p:sp>
      <p:grpSp>
        <p:nvGrpSpPr>
          <p:cNvPr id="44" name="Group 43">
            <a:extLst>
              <a:ext uri="{FF2B5EF4-FFF2-40B4-BE49-F238E27FC236}">
                <a16:creationId xmlns:a16="http://schemas.microsoft.com/office/drawing/2014/main" id="{F3A6D602-DA5A-8FA9-5497-7993693DE522}"/>
              </a:ext>
            </a:extLst>
          </p:cNvPr>
          <p:cNvGrpSpPr/>
          <p:nvPr/>
        </p:nvGrpSpPr>
        <p:grpSpPr>
          <a:xfrm>
            <a:off x="3250224" y="4970586"/>
            <a:ext cx="13818577" cy="4226169"/>
            <a:chOff x="952500" y="5298831"/>
            <a:chExt cx="16445865" cy="4226169"/>
          </a:xfrm>
        </p:grpSpPr>
        <p:grpSp>
          <p:nvGrpSpPr>
            <p:cNvPr id="42" name="Group 41">
              <a:extLst>
                <a:ext uri="{FF2B5EF4-FFF2-40B4-BE49-F238E27FC236}">
                  <a16:creationId xmlns:a16="http://schemas.microsoft.com/office/drawing/2014/main" id="{2E2BBA19-6A1B-EC5F-EFA1-12920DB5A643}"/>
                </a:ext>
              </a:extLst>
            </p:cNvPr>
            <p:cNvGrpSpPr/>
            <p:nvPr/>
          </p:nvGrpSpPr>
          <p:grpSpPr>
            <a:xfrm>
              <a:off x="952500" y="5298831"/>
              <a:ext cx="16445865" cy="4226169"/>
              <a:chOff x="952500" y="3063645"/>
              <a:chExt cx="16445865" cy="6461355"/>
            </a:xfrm>
          </p:grpSpPr>
          <p:sp>
            <p:nvSpPr>
              <p:cNvPr id="7" name="Shape 5"/>
              <p:cNvSpPr/>
              <p:nvPr/>
            </p:nvSpPr>
            <p:spPr>
              <a:xfrm>
                <a:off x="952500" y="3075384"/>
                <a:ext cx="3981450" cy="6449616"/>
              </a:xfrm>
              <a:prstGeom prst="roundRect">
                <a:avLst>
                  <a:gd name="adj" fmla="val 4306"/>
                </a:avLst>
              </a:prstGeom>
              <a:solidFill>
                <a:srgbClr val="FFFFFF"/>
              </a:solidFill>
              <a:ln/>
              <a:effectLst>
                <a:outerShdw blurRad="19050" dist="9525" dir="5400000" algn="bl" rotWithShape="0">
                  <a:srgbClr val="0F0B2E">
                    <a:alpha val="6000"/>
                  </a:srgbClr>
                </a:outerShdw>
              </a:effectLst>
            </p:spPr>
            <p:txBody>
              <a:bodyPr/>
              <a:lstStyle/>
              <a:p>
                <a:pPr algn="ctr"/>
                <a:endParaRPr lang="en-US">
                  <a:latin typeface="Poppins" pitchFamily="2" charset="77"/>
                  <a:cs typeface="Poppins" pitchFamily="2" charset="77"/>
                </a:endParaRPr>
              </a:p>
            </p:txBody>
          </p:sp>
          <p:sp>
            <p:nvSpPr>
              <p:cNvPr id="8" name="Shape 6"/>
              <p:cNvSpPr/>
              <p:nvPr/>
            </p:nvSpPr>
            <p:spPr>
              <a:xfrm>
                <a:off x="952500" y="3075384"/>
                <a:ext cx="3981450" cy="47625"/>
              </a:xfrm>
              <a:prstGeom prst="rect">
                <a:avLst/>
              </a:prstGeom>
              <a:solidFill>
                <a:srgbClr val="2DAAE2"/>
              </a:solidFill>
              <a:ln/>
            </p:spPr>
            <p:txBody>
              <a:bodyPr/>
              <a:lstStyle/>
              <a:p>
                <a:pPr algn="ctr"/>
                <a:endParaRPr lang="en-US">
                  <a:latin typeface="Poppins" pitchFamily="2" charset="77"/>
                  <a:cs typeface="Poppins" pitchFamily="2" charset="77"/>
                </a:endParaRPr>
              </a:p>
            </p:txBody>
          </p:sp>
          <p:sp>
            <p:nvSpPr>
              <p:cNvPr id="11" name="Text 9"/>
              <p:cNvSpPr/>
              <p:nvPr/>
            </p:nvSpPr>
            <p:spPr>
              <a:xfrm>
                <a:off x="1060132" y="3093839"/>
                <a:ext cx="3826193"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SIGNS OF STRESS</a:t>
                </a:r>
                <a:endParaRPr lang="en-US" sz="1700" dirty="0">
                  <a:latin typeface="Poppins" pitchFamily="2" charset="77"/>
                  <a:cs typeface="Poppins" pitchFamily="2" charset="77"/>
                </a:endParaRPr>
              </a:p>
            </p:txBody>
          </p:sp>
          <p:sp>
            <p:nvSpPr>
              <p:cNvPr id="12" name="Text 10"/>
              <p:cNvSpPr/>
              <p:nvPr/>
            </p:nvSpPr>
            <p:spPr>
              <a:xfrm>
                <a:off x="1095613" y="3773557"/>
                <a:ext cx="3910965" cy="1417546"/>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Withdrawn &amp; quiet</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Over-analysing</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Critical of self / others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Indecisive</a:t>
                </a:r>
                <a:endParaRPr lang="en-US" dirty="0">
                  <a:latin typeface="Poppins" pitchFamily="2" charset="77"/>
                  <a:cs typeface="Poppins" pitchFamily="2" charset="77"/>
                </a:endParaRPr>
              </a:p>
            </p:txBody>
          </p:sp>
          <p:sp>
            <p:nvSpPr>
              <p:cNvPr id="13" name="Text 11"/>
              <p:cNvSpPr/>
              <p:nvPr/>
            </p:nvSpPr>
            <p:spPr>
              <a:xfrm>
                <a:off x="1060132" y="6092572"/>
                <a:ext cx="3826192"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ACTIONS</a:t>
                </a:r>
                <a:endParaRPr lang="en-US" sz="1700" dirty="0">
                  <a:latin typeface="Poppins" pitchFamily="2" charset="77"/>
                  <a:cs typeface="Poppins" pitchFamily="2" charset="77"/>
                </a:endParaRPr>
              </a:p>
            </p:txBody>
          </p:sp>
          <p:sp>
            <p:nvSpPr>
              <p:cNvPr id="14" name="Text 12"/>
              <p:cNvSpPr/>
              <p:nvPr/>
            </p:nvSpPr>
            <p:spPr>
              <a:xfrm>
                <a:off x="1022985" y="6651769"/>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Give time &amp; space to think</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Provide clear info &amp; data</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Avoid surprises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Acknowledge their standards</a:t>
                </a:r>
                <a:endParaRPr lang="en-US" dirty="0">
                  <a:latin typeface="Poppins" pitchFamily="2" charset="77"/>
                  <a:cs typeface="Poppins" pitchFamily="2" charset="77"/>
                </a:endParaRPr>
              </a:p>
            </p:txBody>
          </p:sp>
          <p:sp>
            <p:nvSpPr>
              <p:cNvPr id="15" name="Shape 13"/>
              <p:cNvSpPr/>
              <p:nvPr/>
            </p:nvSpPr>
            <p:spPr>
              <a:xfrm>
                <a:off x="5086350" y="3075384"/>
                <a:ext cx="3981450" cy="6449616"/>
              </a:xfrm>
              <a:prstGeom prst="roundRect">
                <a:avLst>
                  <a:gd name="adj" fmla="val 4306"/>
                </a:avLst>
              </a:prstGeom>
              <a:solidFill>
                <a:srgbClr val="FFFFFF"/>
              </a:solidFill>
              <a:ln/>
              <a:effectLst>
                <a:outerShdw blurRad="19050" dist="9525" dir="5400000" algn="bl" rotWithShape="0">
                  <a:srgbClr val="0F0B2E">
                    <a:alpha val="6000"/>
                  </a:srgbClr>
                </a:outerShdw>
              </a:effectLst>
            </p:spPr>
            <p:txBody>
              <a:bodyPr/>
              <a:lstStyle/>
              <a:p>
                <a:pPr algn="ctr"/>
                <a:endParaRPr lang="en-US">
                  <a:latin typeface="Poppins" pitchFamily="2" charset="77"/>
                  <a:cs typeface="Poppins" pitchFamily="2" charset="77"/>
                </a:endParaRPr>
              </a:p>
            </p:txBody>
          </p:sp>
          <p:sp>
            <p:nvSpPr>
              <p:cNvPr id="16" name="Shape 14"/>
              <p:cNvSpPr/>
              <p:nvPr/>
            </p:nvSpPr>
            <p:spPr>
              <a:xfrm>
                <a:off x="5086350" y="3075384"/>
                <a:ext cx="3981450" cy="47625"/>
              </a:xfrm>
              <a:prstGeom prst="rect">
                <a:avLst/>
              </a:prstGeom>
              <a:solidFill>
                <a:srgbClr val="E84427"/>
              </a:solidFill>
              <a:ln/>
            </p:spPr>
            <p:txBody>
              <a:bodyPr/>
              <a:lstStyle/>
              <a:p>
                <a:pPr algn="ctr"/>
                <a:endParaRPr lang="en-US">
                  <a:latin typeface="Poppins" pitchFamily="2" charset="77"/>
                  <a:cs typeface="Poppins" pitchFamily="2" charset="77"/>
                </a:endParaRPr>
              </a:p>
            </p:txBody>
          </p:sp>
          <p:sp>
            <p:nvSpPr>
              <p:cNvPr id="19" name="Text 17"/>
              <p:cNvSpPr/>
              <p:nvPr/>
            </p:nvSpPr>
            <p:spPr>
              <a:xfrm>
                <a:off x="5163978" y="3106934"/>
                <a:ext cx="3826193"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SIGNS OF STRESS</a:t>
                </a:r>
                <a:endParaRPr lang="en-US" sz="1700" dirty="0">
                  <a:latin typeface="Poppins" pitchFamily="2" charset="77"/>
                  <a:cs typeface="Poppins" pitchFamily="2" charset="77"/>
                </a:endParaRPr>
              </a:p>
            </p:txBody>
          </p:sp>
          <p:sp>
            <p:nvSpPr>
              <p:cNvPr id="20" name="Text 18"/>
              <p:cNvSpPr/>
              <p:nvPr/>
            </p:nvSpPr>
            <p:spPr>
              <a:xfrm>
                <a:off x="5064443" y="3805200"/>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Aggressive &amp; impatient</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Domineering</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Short-tempered</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Cuts corners to win</a:t>
                </a:r>
                <a:endParaRPr lang="en-US" dirty="0">
                  <a:latin typeface="Poppins" pitchFamily="2" charset="77"/>
                  <a:cs typeface="Poppins" pitchFamily="2" charset="77"/>
                </a:endParaRPr>
              </a:p>
            </p:txBody>
          </p:sp>
          <p:sp>
            <p:nvSpPr>
              <p:cNvPr id="21" name="Text 19"/>
              <p:cNvSpPr/>
              <p:nvPr/>
            </p:nvSpPr>
            <p:spPr>
              <a:xfrm>
                <a:off x="5142070" y="6111142"/>
                <a:ext cx="3826192"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ACTIONS</a:t>
                </a:r>
                <a:endParaRPr lang="en-US" sz="1700" dirty="0">
                  <a:latin typeface="Poppins" pitchFamily="2" charset="77"/>
                  <a:cs typeface="Poppins" pitchFamily="2" charset="77"/>
                </a:endParaRPr>
              </a:p>
            </p:txBody>
          </p:sp>
          <p:sp>
            <p:nvSpPr>
              <p:cNvPr id="22" name="Text 20"/>
              <p:cNvSpPr/>
              <p:nvPr/>
            </p:nvSpPr>
            <p:spPr>
              <a:xfrm>
                <a:off x="5079206" y="6651769"/>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Be direct &amp; brief</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Offer choices &amp; control</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Focus on results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Channel energy into action</a:t>
                </a:r>
                <a:endParaRPr lang="en-US" dirty="0">
                  <a:latin typeface="Poppins" pitchFamily="2" charset="77"/>
                  <a:cs typeface="Poppins" pitchFamily="2" charset="77"/>
                </a:endParaRPr>
              </a:p>
            </p:txBody>
          </p:sp>
          <p:sp>
            <p:nvSpPr>
              <p:cNvPr id="23" name="Shape 21"/>
              <p:cNvSpPr/>
              <p:nvPr/>
            </p:nvSpPr>
            <p:spPr>
              <a:xfrm>
                <a:off x="9267825" y="3063645"/>
                <a:ext cx="3981450" cy="6449616"/>
              </a:xfrm>
              <a:prstGeom prst="roundRect">
                <a:avLst>
                  <a:gd name="adj" fmla="val 4306"/>
                </a:avLst>
              </a:prstGeom>
              <a:solidFill>
                <a:srgbClr val="FFFFFF"/>
              </a:solidFill>
              <a:ln/>
              <a:effectLst>
                <a:outerShdw blurRad="19050" dist="9525" dir="5400000" algn="bl" rotWithShape="0">
                  <a:srgbClr val="0F0B2E">
                    <a:alpha val="6000"/>
                  </a:srgbClr>
                </a:outerShdw>
              </a:effectLst>
            </p:spPr>
            <p:txBody>
              <a:bodyPr/>
              <a:lstStyle/>
              <a:p>
                <a:pPr algn="ctr"/>
                <a:endParaRPr lang="en-US">
                  <a:latin typeface="Poppins" pitchFamily="2" charset="77"/>
                  <a:cs typeface="Poppins" pitchFamily="2" charset="77"/>
                </a:endParaRPr>
              </a:p>
            </p:txBody>
          </p:sp>
          <p:sp>
            <p:nvSpPr>
              <p:cNvPr id="24" name="Shape 22"/>
              <p:cNvSpPr/>
              <p:nvPr/>
            </p:nvSpPr>
            <p:spPr>
              <a:xfrm>
                <a:off x="9220200" y="3075384"/>
                <a:ext cx="3981450" cy="47625"/>
              </a:xfrm>
              <a:prstGeom prst="rect">
                <a:avLst/>
              </a:prstGeom>
              <a:solidFill>
                <a:srgbClr val="A7C93F"/>
              </a:solidFill>
              <a:ln/>
            </p:spPr>
            <p:txBody>
              <a:bodyPr/>
              <a:lstStyle/>
              <a:p>
                <a:pPr algn="ctr"/>
                <a:endParaRPr lang="en-US">
                  <a:latin typeface="Poppins" pitchFamily="2" charset="77"/>
                  <a:cs typeface="Poppins" pitchFamily="2" charset="77"/>
                </a:endParaRPr>
              </a:p>
            </p:txBody>
          </p:sp>
          <p:sp>
            <p:nvSpPr>
              <p:cNvPr id="27" name="Text 25"/>
              <p:cNvSpPr/>
              <p:nvPr/>
            </p:nvSpPr>
            <p:spPr>
              <a:xfrm>
                <a:off x="9353550" y="3165870"/>
                <a:ext cx="3826193"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SIGNS OF STRESS</a:t>
                </a:r>
                <a:endParaRPr lang="en-US" sz="1700" dirty="0">
                  <a:latin typeface="Poppins" pitchFamily="2" charset="77"/>
                  <a:cs typeface="Poppins" pitchFamily="2" charset="77"/>
                </a:endParaRPr>
              </a:p>
            </p:txBody>
          </p:sp>
          <p:sp>
            <p:nvSpPr>
              <p:cNvPr id="28" name="Text 26"/>
              <p:cNvSpPr/>
              <p:nvPr/>
            </p:nvSpPr>
            <p:spPr>
              <a:xfrm>
                <a:off x="9338310" y="3788951"/>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Withdrawn &amp; passive</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Avoids conflict</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Over-accommodating</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Stubborn or resentful</a:t>
                </a:r>
                <a:endParaRPr lang="en-US" dirty="0">
                  <a:latin typeface="Poppins" pitchFamily="2" charset="77"/>
                  <a:cs typeface="Poppins" pitchFamily="2" charset="77"/>
                </a:endParaRPr>
              </a:p>
            </p:txBody>
          </p:sp>
          <p:sp>
            <p:nvSpPr>
              <p:cNvPr id="30" name="Text 28"/>
              <p:cNvSpPr/>
              <p:nvPr/>
            </p:nvSpPr>
            <p:spPr>
              <a:xfrm>
                <a:off x="9268778" y="6651769"/>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Listen patiently</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Reassure &amp; show support</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Give steady, clear plans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Invite their honest view</a:t>
                </a:r>
                <a:endParaRPr lang="en-US" dirty="0">
                  <a:latin typeface="Poppins" pitchFamily="2" charset="77"/>
                  <a:cs typeface="Poppins" pitchFamily="2" charset="77"/>
                </a:endParaRPr>
              </a:p>
            </p:txBody>
          </p:sp>
          <p:sp>
            <p:nvSpPr>
              <p:cNvPr id="31" name="Shape 29"/>
              <p:cNvSpPr/>
              <p:nvPr/>
            </p:nvSpPr>
            <p:spPr>
              <a:xfrm>
                <a:off x="13354050" y="3075384"/>
                <a:ext cx="3981450" cy="6449616"/>
              </a:xfrm>
              <a:prstGeom prst="roundRect">
                <a:avLst>
                  <a:gd name="adj" fmla="val 4306"/>
                </a:avLst>
              </a:prstGeom>
              <a:solidFill>
                <a:srgbClr val="FFFFFF"/>
              </a:solidFill>
              <a:ln/>
              <a:effectLst>
                <a:outerShdw blurRad="19050" dist="9525" dir="5400000" algn="bl" rotWithShape="0">
                  <a:srgbClr val="0F0B2E">
                    <a:alpha val="6000"/>
                  </a:srgbClr>
                </a:outerShdw>
              </a:effectLst>
            </p:spPr>
            <p:txBody>
              <a:bodyPr/>
              <a:lstStyle/>
              <a:p>
                <a:pPr algn="ctr"/>
                <a:endParaRPr lang="en-US">
                  <a:latin typeface="Poppins" pitchFamily="2" charset="77"/>
                  <a:cs typeface="Poppins" pitchFamily="2" charset="77"/>
                </a:endParaRPr>
              </a:p>
            </p:txBody>
          </p:sp>
          <p:sp>
            <p:nvSpPr>
              <p:cNvPr id="32" name="Shape 30"/>
              <p:cNvSpPr/>
              <p:nvPr/>
            </p:nvSpPr>
            <p:spPr>
              <a:xfrm>
                <a:off x="13354050" y="3075384"/>
                <a:ext cx="3981450" cy="47625"/>
              </a:xfrm>
              <a:prstGeom prst="rect">
                <a:avLst/>
              </a:prstGeom>
              <a:solidFill>
                <a:srgbClr val="FFD508"/>
              </a:solidFill>
              <a:ln/>
            </p:spPr>
            <p:txBody>
              <a:bodyPr/>
              <a:lstStyle/>
              <a:p>
                <a:pPr algn="ctr"/>
                <a:endParaRPr lang="en-US">
                  <a:latin typeface="Poppins" pitchFamily="2" charset="77"/>
                  <a:cs typeface="Poppins" pitchFamily="2" charset="77"/>
                </a:endParaRPr>
              </a:p>
            </p:txBody>
          </p:sp>
          <p:sp>
            <p:nvSpPr>
              <p:cNvPr id="35" name="Text 33"/>
              <p:cNvSpPr/>
              <p:nvPr/>
            </p:nvSpPr>
            <p:spPr>
              <a:xfrm>
                <a:off x="13487400" y="3165870"/>
                <a:ext cx="3826193"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SIGNS OF STRESS</a:t>
                </a:r>
                <a:endParaRPr lang="en-US" sz="1700" dirty="0">
                  <a:latin typeface="Poppins" pitchFamily="2" charset="77"/>
                  <a:cs typeface="Poppins" pitchFamily="2" charset="77"/>
                </a:endParaRPr>
              </a:p>
            </p:txBody>
          </p:sp>
          <p:sp>
            <p:nvSpPr>
              <p:cNvPr id="36" name="Text 34"/>
              <p:cNvSpPr/>
              <p:nvPr/>
            </p:nvSpPr>
            <p:spPr>
              <a:xfrm>
                <a:off x="13487399" y="3861327"/>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Overly emotional</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Loses focus, jumps tasks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Talks more, listens less</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Disorganised</a:t>
                </a:r>
                <a:endParaRPr lang="en-US" dirty="0">
                  <a:latin typeface="Poppins" pitchFamily="2" charset="77"/>
                  <a:cs typeface="Poppins" pitchFamily="2" charset="77"/>
                </a:endParaRPr>
              </a:p>
            </p:txBody>
          </p:sp>
          <p:sp>
            <p:nvSpPr>
              <p:cNvPr id="37" name="Text 35"/>
              <p:cNvSpPr/>
              <p:nvPr/>
            </p:nvSpPr>
            <p:spPr>
              <a:xfrm>
                <a:off x="13487399" y="6092572"/>
                <a:ext cx="3826192" cy="24467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ACTIONS</a:t>
                </a:r>
                <a:endParaRPr lang="en-US" sz="1700" dirty="0">
                  <a:latin typeface="Poppins" pitchFamily="2" charset="77"/>
                  <a:cs typeface="Poppins" pitchFamily="2" charset="77"/>
                </a:endParaRPr>
              </a:p>
            </p:txBody>
          </p:sp>
          <p:sp>
            <p:nvSpPr>
              <p:cNvPr id="38" name="Text 36"/>
              <p:cNvSpPr/>
              <p:nvPr/>
            </p:nvSpPr>
            <p:spPr>
              <a:xfrm>
                <a:off x="13487400" y="6657386"/>
                <a:ext cx="3910965" cy="963810"/>
              </a:xfrm>
              <a:prstGeom prst="rect">
                <a:avLst/>
              </a:prstGeom>
              <a:noFill/>
              <a:ln/>
            </p:spPr>
            <p:txBody>
              <a:bodyPr wrap="square" lIns="25400" tIns="25400" rIns="25400" bIns="25400" rtlCol="0" anchor="t">
                <a:noAutofit/>
              </a:bodyPr>
              <a:lstStyle/>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Give recognition</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Allow time to talk it out</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Help re-prioritise</a:t>
                </a:r>
                <a:endParaRPr lang="en-US" dirty="0">
                  <a:latin typeface="Poppins" pitchFamily="2" charset="77"/>
                  <a:cs typeface="Poppins" pitchFamily="2" charset="77"/>
                </a:endParaRPr>
              </a:p>
              <a:p>
                <a:pPr marL="0" indent="0" algn="ctr">
                  <a:lnSpc>
                    <a:spcPct val="135000"/>
                  </a:lnSpc>
                  <a:buNone/>
                </a:pPr>
                <a:r>
                  <a:rPr lang="en-US" dirty="0">
                    <a:solidFill>
                      <a:srgbClr val="0F0B2E"/>
                    </a:solidFill>
                    <a:latin typeface="Poppins" pitchFamily="2" charset="77"/>
                    <a:ea typeface="Poppins" pitchFamily="34" charset="-122"/>
                    <a:cs typeface="Poppins" pitchFamily="2" charset="77"/>
                  </a:rPr>
                  <a:t>Keep it positive &amp; light</a:t>
                </a:r>
                <a:endParaRPr lang="en-US" dirty="0">
                  <a:latin typeface="Poppins" pitchFamily="2" charset="77"/>
                  <a:cs typeface="Poppins" pitchFamily="2" charset="77"/>
                </a:endParaRPr>
              </a:p>
            </p:txBody>
          </p:sp>
        </p:grpSp>
        <p:sp>
          <p:nvSpPr>
            <p:cNvPr id="43" name="Text 19">
              <a:extLst>
                <a:ext uri="{FF2B5EF4-FFF2-40B4-BE49-F238E27FC236}">
                  <a16:creationId xmlns:a16="http://schemas.microsoft.com/office/drawing/2014/main" id="{98721855-C79D-7149-8A3E-72C87FCFC45E}"/>
                </a:ext>
              </a:extLst>
            </p:cNvPr>
            <p:cNvSpPr/>
            <p:nvPr/>
          </p:nvSpPr>
          <p:spPr>
            <a:xfrm>
              <a:off x="9374101" y="7256933"/>
              <a:ext cx="3826192" cy="160033"/>
            </a:xfrm>
            <a:prstGeom prst="rect">
              <a:avLst/>
            </a:prstGeom>
            <a:noFill/>
            <a:ln/>
          </p:spPr>
          <p:txBody>
            <a:bodyPr wrap="square" lIns="25400" tIns="25400" rIns="25400" bIns="25400" rtlCol="0" anchor="t">
              <a:noAutofit/>
            </a:bodyPr>
            <a:lstStyle/>
            <a:p>
              <a:pPr marL="0" indent="0" algn="ctr">
                <a:lnSpc>
                  <a:spcPct val="155000"/>
                </a:lnSpc>
                <a:buNone/>
              </a:pPr>
              <a:r>
                <a:rPr lang="en-US" sz="1700" b="1" kern="0" spc="168" dirty="0">
                  <a:solidFill>
                    <a:srgbClr val="6B6588"/>
                  </a:solidFill>
                  <a:latin typeface="Poppins" pitchFamily="2" charset="77"/>
                  <a:ea typeface="Poppins" pitchFamily="34" charset="-122"/>
                  <a:cs typeface="Poppins" pitchFamily="2" charset="77"/>
                </a:rPr>
                <a:t>ACTIONS</a:t>
              </a:r>
              <a:endParaRPr lang="en-US" sz="1700" dirty="0">
                <a:latin typeface="Poppins" pitchFamily="2" charset="77"/>
                <a:cs typeface="Poppins" pitchFamily="2" charset="77"/>
              </a:endParaRPr>
            </a:p>
          </p:txBody>
        </p:sp>
      </p:grpSp>
      <p:sp>
        <p:nvSpPr>
          <p:cNvPr id="48" name="Text 8">
            <a:extLst>
              <a:ext uri="{FF2B5EF4-FFF2-40B4-BE49-F238E27FC236}">
                <a16:creationId xmlns:a16="http://schemas.microsoft.com/office/drawing/2014/main" id="{E74DEC07-2DBD-2F03-22E8-0B9083DFE1FE}"/>
              </a:ext>
            </a:extLst>
          </p:cNvPr>
          <p:cNvSpPr/>
          <p:nvPr/>
        </p:nvSpPr>
        <p:spPr>
          <a:xfrm>
            <a:off x="1152525" y="2745262"/>
            <a:ext cx="7318820" cy="396523"/>
          </a:xfrm>
          <a:prstGeom prst="rect">
            <a:avLst/>
          </a:prstGeom>
          <a:noFill/>
          <a:ln/>
        </p:spPr>
        <p:txBody>
          <a:bodyPr wrap="square" lIns="25400" tIns="25400" rIns="25400" bIns="25400" rtlCol="0" anchor="t">
            <a:noAutofit/>
          </a:bodyPr>
          <a:lstStyle/>
          <a:p>
            <a:pPr marL="0" indent="0" algn="l">
              <a:lnSpc>
                <a:spcPct val="155000"/>
              </a:lnSpc>
              <a:buNone/>
            </a:pPr>
            <a:r>
              <a:rPr lang="en-US" sz="3000" b="1" kern="0" spc="363" dirty="0">
                <a:solidFill>
                  <a:srgbClr val="6B6588"/>
                </a:solidFill>
                <a:latin typeface="Poppins" pitchFamily="34" charset="0"/>
                <a:ea typeface="Poppins" pitchFamily="34" charset="-122"/>
                <a:cs typeface="Poppins" pitchFamily="34" charset="-120"/>
              </a:rPr>
              <a:t>01</a:t>
            </a:r>
            <a:endParaRPr lang="en-US" sz="3000" dirty="0"/>
          </a:p>
        </p:txBody>
      </p:sp>
      <p:sp>
        <p:nvSpPr>
          <p:cNvPr id="50" name="Text 15">
            <a:extLst>
              <a:ext uri="{FF2B5EF4-FFF2-40B4-BE49-F238E27FC236}">
                <a16:creationId xmlns:a16="http://schemas.microsoft.com/office/drawing/2014/main" id="{1A54FA80-F560-174D-1E07-5EFC176B68CF}"/>
              </a:ext>
            </a:extLst>
          </p:cNvPr>
          <p:cNvSpPr/>
          <p:nvPr/>
        </p:nvSpPr>
        <p:spPr>
          <a:xfrm>
            <a:off x="11538865" y="2768708"/>
            <a:ext cx="5364301" cy="396523"/>
          </a:xfrm>
          <a:prstGeom prst="rect">
            <a:avLst/>
          </a:prstGeom>
          <a:noFill/>
          <a:ln/>
        </p:spPr>
        <p:txBody>
          <a:bodyPr wrap="square" lIns="25400" tIns="25400" rIns="25400" bIns="25400" rtlCol="0" anchor="t">
            <a:noAutofit/>
          </a:bodyPr>
          <a:lstStyle/>
          <a:p>
            <a:pPr marL="0" indent="0" algn="l">
              <a:lnSpc>
                <a:spcPct val="155000"/>
              </a:lnSpc>
              <a:buNone/>
            </a:pPr>
            <a:r>
              <a:rPr lang="en-US" sz="3000" b="1" kern="0" spc="363" dirty="0">
                <a:solidFill>
                  <a:srgbClr val="6B6588"/>
                </a:solidFill>
                <a:latin typeface="Poppins" pitchFamily="34" charset="0"/>
                <a:ea typeface="Poppins" pitchFamily="34" charset="-122"/>
                <a:cs typeface="Poppins" pitchFamily="34" charset="-120"/>
              </a:rPr>
              <a:t>02</a:t>
            </a:r>
            <a:endParaRPr lang="en-US" sz="3000" dirty="0"/>
          </a:p>
        </p:txBody>
      </p:sp>
      <p:sp>
        <p:nvSpPr>
          <p:cNvPr id="53" name="Text 2">
            <a:extLst>
              <a:ext uri="{FF2B5EF4-FFF2-40B4-BE49-F238E27FC236}">
                <a16:creationId xmlns:a16="http://schemas.microsoft.com/office/drawing/2014/main" id="{3C54C9F4-E98A-F7E6-B698-B748F411A4B8}"/>
              </a:ext>
            </a:extLst>
          </p:cNvPr>
          <p:cNvSpPr/>
          <p:nvPr/>
        </p:nvSpPr>
        <p:spPr>
          <a:xfrm rot="16200000">
            <a:off x="1073541" y="6445067"/>
            <a:ext cx="4209762" cy="1026341"/>
          </a:xfrm>
          <a:prstGeom prst="rect">
            <a:avLst/>
          </a:prstGeom>
          <a:noFill/>
          <a:ln/>
        </p:spPr>
        <p:txBody>
          <a:bodyPr wrap="square" lIns="25400" tIns="25400" rIns="25400" bIns="25400" rtlCol="0" anchor="t">
            <a:noAutofit/>
          </a:bodyPr>
          <a:lstStyle/>
          <a:p>
            <a:pPr marL="0" indent="0" algn="l">
              <a:lnSpc>
                <a:spcPct val="95000"/>
              </a:lnSpc>
              <a:buNone/>
            </a:pPr>
            <a:r>
              <a:rPr lang="en-US" sz="2800" b="1" kern="0" spc="300" dirty="0">
                <a:solidFill>
                  <a:srgbClr val="6B6588"/>
                </a:solidFill>
                <a:latin typeface="Poppins" pitchFamily="2" charset="77"/>
                <a:ea typeface="Poppins" pitchFamily="34" charset="-122"/>
                <a:cs typeface="Poppins" pitchFamily="2" charset="77"/>
              </a:rPr>
              <a:t>MANAGING STRESS</a:t>
            </a:r>
            <a:endParaRPr lang="en-US" sz="2800" b="1" kern="0" spc="300" dirty="0">
              <a:solidFill>
                <a:srgbClr val="6B6588"/>
              </a:solidFill>
              <a:latin typeface="Poppins" pitchFamily="2" charset="77"/>
              <a:cs typeface="Poppins"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DFCF9"/>
        </a:solidFill>
        <a:effectLst/>
      </p:bgPr>
    </p:bg>
    <p:spTree>
      <p:nvGrpSpPr>
        <p:cNvPr id="1" name=""/>
        <p:cNvGrpSpPr/>
        <p:nvPr/>
      </p:nvGrpSpPr>
      <p:grpSpPr>
        <a:xfrm>
          <a:off x="0" y="0"/>
          <a:ext cx="0" cy="0"/>
          <a:chOff x="0" y="0"/>
          <a:chExt cx="0" cy="0"/>
        </a:xfrm>
      </p:grpSpPr>
      <p:sp>
        <p:nvSpPr>
          <p:cNvPr id="34" name="Shape 20">
            <a:extLst>
              <a:ext uri="{FF2B5EF4-FFF2-40B4-BE49-F238E27FC236}">
                <a16:creationId xmlns:a16="http://schemas.microsoft.com/office/drawing/2014/main" id="{10D41EFF-5EBD-E5D8-468A-A7CABED7E0B5}"/>
              </a:ext>
            </a:extLst>
          </p:cNvPr>
          <p:cNvSpPr/>
          <p:nvPr/>
        </p:nvSpPr>
        <p:spPr>
          <a:xfrm>
            <a:off x="9952892" y="3859665"/>
            <a:ext cx="7192109" cy="4180749"/>
          </a:xfrm>
          <a:prstGeom prst="roundRect">
            <a:avLst>
              <a:gd name="adj" fmla="val 976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dirty="0">
              <a:latin typeface="Poppins" pitchFamily="2" charset="77"/>
              <a:cs typeface="Poppins" pitchFamily="2" charset="77"/>
            </a:endParaRPr>
          </a:p>
        </p:txBody>
      </p:sp>
      <p:sp>
        <p:nvSpPr>
          <p:cNvPr id="3" name="Text 1"/>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anose="00000500000000000000" pitchFamily="2" charset="0"/>
                <a:ea typeface="Poppins" pitchFamily="34" charset="-122"/>
                <a:cs typeface="Poppins" panose="00000500000000000000" pitchFamily="2" charset="0"/>
              </a:rPr>
              <a:t>EXERCISE 5 · TEAM CHALLENGES</a:t>
            </a:r>
            <a:endParaRPr lang="en-US" sz="1650" dirty="0">
              <a:latin typeface="Poppins" panose="00000500000000000000" pitchFamily="2" charset="0"/>
              <a:cs typeface="Poppins" panose="00000500000000000000" pitchFamily="2" charset="0"/>
            </a:endParaRPr>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anose="00000500000000000000" pitchFamily="2" charset="0"/>
                <a:ea typeface="Poppins" pitchFamily="34" charset="-122"/>
                <a:cs typeface="Poppins" panose="00000500000000000000" pitchFamily="2" charset="0"/>
              </a:rPr>
              <a:t>Apply the </a:t>
            </a:r>
            <a:r>
              <a:rPr lang="en-US" sz="5000" b="1" kern="0" spc="-147" dirty="0">
                <a:blipFill>
                  <a:blip r:embed="rId3"/>
                  <a:stretch>
                    <a:fillRect/>
                  </a:stretch>
                </a:blipFill>
                <a:latin typeface="Poppins" panose="00000500000000000000" pitchFamily="2" charset="0"/>
                <a:ea typeface="Poppins" pitchFamily="34" charset="-122"/>
                <a:cs typeface="Poppins" panose="00000500000000000000" pitchFamily="2" charset="0"/>
              </a:rPr>
              <a:t>4 pillars</a:t>
            </a:r>
            <a:r>
              <a:rPr lang="en-US" sz="5000" b="1" kern="0" spc="-147" dirty="0">
                <a:solidFill>
                  <a:srgbClr val="0F0B2E"/>
                </a:solidFill>
                <a:latin typeface="Poppins" panose="00000500000000000000" pitchFamily="2" charset="0"/>
                <a:ea typeface="Poppins" pitchFamily="34" charset="-122"/>
                <a:cs typeface="Poppins" panose="00000500000000000000" pitchFamily="2" charset="0"/>
              </a:rPr>
              <a:t>.</a:t>
            </a:r>
            <a:endParaRPr lang="en-US" sz="5000" dirty="0">
              <a:latin typeface="Poppins" panose="00000500000000000000" pitchFamily="2" charset="0"/>
              <a:cs typeface="Poppins" panose="00000500000000000000" pitchFamily="2" charset="0"/>
            </a:endParaRPr>
          </a:p>
        </p:txBody>
      </p:sp>
      <p:sp>
        <p:nvSpPr>
          <p:cNvPr id="5" name="Text 3"/>
          <p:cNvSpPr/>
          <p:nvPr/>
        </p:nvSpPr>
        <p:spPr>
          <a:xfrm>
            <a:off x="1143000" y="2507754"/>
            <a:ext cx="12222048" cy="92184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400" dirty="0">
                <a:solidFill>
                  <a:srgbClr val="3D365C"/>
                </a:solidFill>
                <a:latin typeface="Poppins" panose="00000500000000000000" pitchFamily="2" charset="0"/>
                <a:ea typeface="Poppins" pitchFamily="34" charset="-122"/>
                <a:cs typeface="Poppins" panose="00000500000000000000" pitchFamily="2" charset="0"/>
              </a:rPr>
              <a:t>What would it look like for your team to implement the </a:t>
            </a:r>
            <a:r>
              <a:rPr lang="en-US" sz="2400" b="1" dirty="0">
                <a:solidFill>
                  <a:srgbClr val="3D365C"/>
                </a:solidFill>
                <a:latin typeface="Poppins" panose="00000500000000000000" pitchFamily="2" charset="0"/>
                <a:ea typeface="Poppins" pitchFamily="34" charset="-122"/>
                <a:cs typeface="Poppins" panose="00000500000000000000" pitchFamily="2" charset="0"/>
              </a:rPr>
              <a:t>4 pillars </a:t>
            </a:r>
            <a:r>
              <a:rPr lang="en-US" sz="2400" dirty="0">
                <a:solidFill>
                  <a:srgbClr val="3D365C"/>
                </a:solidFill>
                <a:latin typeface="Poppins" panose="00000500000000000000" pitchFamily="2" charset="0"/>
                <a:ea typeface="Poppins" pitchFamily="34" charset="-122"/>
                <a:cs typeface="Poppins" panose="00000500000000000000" pitchFamily="2" charset="0"/>
              </a:rPr>
              <a:t>- commitment, flexibility, honesty, resilience - for each of the following scenarios?</a:t>
            </a:r>
            <a:endParaRPr lang="en-US" sz="2400" dirty="0">
              <a:latin typeface="Poppins" panose="00000500000000000000" pitchFamily="2" charset="0"/>
              <a:cs typeface="Poppins" panose="00000500000000000000" pitchFamily="2" charset="0"/>
            </a:endParaRPr>
          </a:p>
        </p:txBody>
      </p:sp>
      <p:sp>
        <p:nvSpPr>
          <p:cNvPr id="8" name="Text 6"/>
          <p:cNvSpPr/>
          <p:nvPr/>
        </p:nvSpPr>
        <p:spPr>
          <a:xfrm>
            <a:off x="1501140" y="4937029"/>
            <a:ext cx="685800" cy="647700"/>
          </a:xfrm>
          <a:prstGeom prst="rect">
            <a:avLst/>
          </a:prstGeom>
          <a:noFill/>
          <a:ln/>
        </p:spPr>
        <p:txBody>
          <a:bodyPr wrap="square" lIns="25400" tIns="25400" rIns="25400" bIns="25400" rtlCol="0" anchor="ctr">
            <a:noAutofit/>
          </a:bodyPr>
          <a:lstStyle/>
          <a:p>
            <a:pPr marL="0" indent="0" algn="ctr">
              <a:lnSpc>
                <a:spcPct val="155000"/>
              </a:lnSpc>
              <a:buNone/>
            </a:pPr>
            <a:r>
              <a:rPr lang="en-US" sz="3000" b="1" dirty="0">
                <a:solidFill>
                  <a:srgbClr val="6B6588"/>
                </a:solidFill>
                <a:latin typeface="Poppins" pitchFamily="34" charset="0"/>
                <a:ea typeface="Poppins" pitchFamily="34" charset="-122"/>
                <a:cs typeface="Poppins" pitchFamily="34" charset="-120"/>
              </a:rPr>
              <a:t>01</a:t>
            </a:r>
            <a:endParaRPr lang="en-US" sz="3000" dirty="0">
              <a:solidFill>
                <a:srgbClr val="6B6588"/>
              </a:solidFill>
            </a:endParaRPr>
          </a:p>
        </p:txBody>
      </p:sp>
      <p:sp>
        <p:nvSpPr>
          <p:cNvPr id="9" name="Text 7"/>
          <p:cNvSpPr/>
          <p:nvPr/>
        </p:nvSpPr>
        <p:spPr>
          <a:xfrm>
            <a:off x="2272792" y="4929586"/>
            <a:ext cx="15422499" cy="549473"/>
          </a:xfrm>
          <a:prstGeom prst="rect">
            <a:avLst/>
          </a:prstGeom>
          <a:noFill/>
          <a:ln/>
        </p:spPr>
        <p:txBody>
          <a:bodyPr wrap="square" lIns="25400" tIns="25400" rIns="25400" bIns="25400" rtlCol="0" anchor="t">
            <a:noAutofit/>
          </a:bodyPr>
          <a:lstStyle/>
          <a:p>
            <a:pPr marL="0" indent="0" algn="l">
              <a:lnSpc>
                <a:spcPct val="155000"/>
              </a:lnSpc>
              <a:buNone/>
            </a:pPr>
            <a:r>
              <a:rPr lang="en-US" sz="2800" kern="0" spc="-51" dirty="0">
                <a:solidFill>
                  <a:srgbClr val="0F0B2E"/>
                </a:solidFill>
                <a:latin typeface="Poppins" panose="00000500000000000000" pitchFamily="2" charset="0"/>
                <a:ea typeface="Poppins" pitchFamily="34" charset="-122"/>
                <a:cs typeface="Poppins" panose="00000500000000000000" pitchFamily="2" charset="0"/>
              </a:rPr>
              <a:t>An </a:t>
            </a:r>
            <a:r>
              <a:rPr lang="en-US" sz="2800" b="1" kern="0" spc="-51" dirty="0">
                <a:solidFill>
                  <a:srgbClr val="000000"/>
                </a:solidFill>
                <a:latin typeface="Poppins" panose="00000500000000000000" pitchFamily="2" charset="0"/>
                <a:ea typeface="Poppins" pitchFamily="34" charset="-122"/>
                <a:cs typeface="Poppins" panose="00000500000000000000" pitchFamily="2" charset="0"/>
              </a:rPr>
              <a:t>attitude</a:t>
            </a:r>
            <a:r>
              <a:rPr lang="en-US" sz="2800" i="1" kern="0" spc="-51" dirty="0">
                <a:solidFill>
                  <a:srgbClr val="000000"/>
                </a:solidFill>
                <a:latin typeface="Poppins" panose="00000500000000000000" pitchFamily="2" charset="0"/>
                <a:ea typeface="Poppins" pitchFamily="34" charset="-122"/>
                <a:cs typeface="Poppins" panose="00000500000000000000" pitchFamily="2" charset="0"/>
              </a:rPr>
              <a:t> </a:t>
            </a:r>
            <a:r>
              <a:rPr lang="en-US" sz="2800" kern="0" spc="-51" dirty="0">
                <a:solidFill>
                  <a:srgbClr val="0F0B2E"/>
                </a:solidFill>
                <a:latin typeface="Poppins" panose="00000500000000000000" pitchFamily="2" charset="0"/>
                <a:ea typeface="Poppins" pitchFamily="34" charset="-122"/>
                <a:cs typeface="Poppins" panose="00000500000000000000" pitchFamily="2" charset="0"/>
              </a:rPr>
              <a:t>issue.</a:t>
            </a:r>
            <a:endParaRPr lang="en-US" sz="2800" dirty="0">
              <a:latin typeface="Poppins" panose="00000500000000000000" pitchFamily="2" charset="0"/>
              <a:cs typeface="Poppins" panose="00000500000000000000" pitchFamily="2" charset="0"/>
            </a:endParaRPr>
          </a:p>
        </p:txBody>
      </p:sp>
      <p:sp>
        <p:nvSpPr>
          <p:cNvPr id="12" name="Text 10"/>
          <p:cNvSpPr/>
          <p:nvPr/>
        </p:nvSpPr>
        <p:spPr>
          <a:xfrm>
            <a:off x="1582556" y="5764216"/>
            <a:ext cx="908298" cy="428430"/>
          </a:xfrm>
          <a:prstGeom prst="rect">
            <a:avLst/>
          </a:prstGeom>
          <a:noFill/>
          <a:ln/>
        </p:spPr>
        <p:txBody>
          <a:bodyPr wrap="square" lIns="25400" tIns="25400" rIns="25400" bIns="25400" rtlCol="0" anchor="t">
            <a:noAutofit/>
          </a:bodyPr>
          <a:lstStyle/>
          <a:p>
            <a:pPr marL="0" indent="0" algn="l">
              <a:lnSpc>
                <a:spcPct val="155000"/>
              </a:lnSpc>
              <a:buNone/>
            </a:pPr>
            <a:r>
              <a:rPr lang="en-US" sz="3000" b="1" dirty="0">
                <a:solidFill>
                  <a:srgbClr val="6B6588"/>
                </a:solidFill>
                <a:latin typeface="Poppins" pitchFamily="34" charset="0"/>
                <a:ea typeface="Poppins" pitchFamily="34" charset="-122"/>
                <a:cs typeface="Poppins" pitchFamily="34" charset="-120"/>
              </a:rPr>
              <a:t>02</a:t>
            </a:r>
            <a:endParaRPr lang="en-US" sz="3000" dirty="0">
              <a:solidFill>
                <a:srgbClr val="6B6588"/>
              </a:solidFill>
            </a:endParaRPr>
          </a:p>
        </p:txBody>
      </p:sp>
      <p:sp>
        <p:nvSpPr>
          <p:cNvPr id="13" name="Text 11"/>
          <p:cNvSpPr/>
          <p:nvPr/>
        </p:nvSpPr>
        <p:spPr>
          <a:xfrm>
            <a:off x="2272792" y="5739653"/>
            <a:ext cx="15422499" cy="549473"/>
          </a:xfrm>
          <a:prstGeom prst="rect">
            <a:avLst/>
          </a:prstGeom>
          <a:noFill/>
          <a:ln/>
        </p:spPr>
        <p:txBody>
          <a:bodyPr wrap="square" lIns="25400" tIns="25400" rIns="25400" bIns="25400" rtlCol="0" anchor="t">
            <a:noAutofit/>
          </a:bodyPr>
          <a:lstStyle/>
          <a:p>
            <a:pPr marL="0" indent="0" algn="l">
              <a:lnSpc>
                <a:spcPct val="155000"/>
              </a:lnSpc>
              <a:buNone/>
            </a:pPr>
            <a:r>
              <a:rPr lang="en-US" sz="2800" kern="0" spc="-51" dirty="0">
                <a:solidFill>
                  <a:srgbClr val="0F0B2E"/>
                </a:solidFill>
                <a:latin typeface="Poppins" panose="00000500000000000000" pitchFamily="2" charset="0"/>
                <a:ea typeface="Poppins" pitchFamily="34" charset="-122"/>
                <a:cs typeface="Poppins" panose="00000500000000000000" pitchFamily="2" charset="0"/>
              </a:rPr>
              <a:t>A significant </a:t>
            </a:r>
            <a:r>
              <a:rPr lang="en-US" sz="2800" b="1" kern="0" spc="-51" dirty="0">
                <a:solidFill>
                  <a:srgbClr val="000000"/>
                </a:solidFill>
                <a:latin typeface="Poppins" panose="00000500000000000000" pitchFamily="2" charset="0"/>
                <a:ea typeface="Poppins" pitchFamily="34" charset="-122"/>
                <a:cs typeface="Poppins" panose="00000500000000000000" pitchFamily="2" charset="0"/>
              </a:rPr>
              <a:t>team loss</a:t>
            </a:r>
            <a:r>
              <a:rPr lang="en-US" sz="2800" kern="0" spc="-51" dirty="0">
                <a:solidFill>
                  <a:srgbClr val="0F0B2E"/>
                </a:solidFill>
                <a:latin typeface="Poppins" panose="00000500000000000000" pitchFamily="2" charset="0"/>
                <a:ea typeface="Poppins" pitchFamily="34" charset="-122"/>
                <a:cs typeface="Poppins" panose="00000500000000000000" pitchFamily="2" charset="0"/>
              </a:rPr>
              <a:t>.</a:t>
            </a:r>
            <a:endParaRPr lang="en-US" sz="2800" dirty="0">
              <a:latin typeface="Poppins" panose="00000500000000000000" pitchFamily="2" charset="0"/>
              <a:cs typeface="Poppins" panose="00000500000000000000" pitchFamily="2" charset="0"/>
            </a:endParaRPr>
          </a:p>
        </p:txBody>
      </p:sp>
      <p:sp>
        <p:nvSpPr>
          <p:cNvPr id="15" name="Text 13"/>
          <p:cNvSpPr/>
          <p:nvPr/>
        </p:nvSpPr>
        <p:spPr>
          <a:xfrm>
            <a:off x="1501140" y="6706016"/>
            <a:ext cx="685800" cy="647700"/>
          </a:xfrm>
          <a:prstGeom prst="rect">
            <a:avLst/>
          </a:prstGeom>
          <a:noFill/>
          <a:ln/>
        </p:spPr>
        <p:txBody>
          <a:bodyPr wrap="square" lIns="25400" tIns="25400" rIns="25400" bIns="25400" rtlCol="0" anchor="ctr">
            <a:noAutofit/>
          </a:bodyPr>
          <a:lstStyle/>
          <a:p>
            <a:pPr marL="0" indent="0" algn="ctr">
              <a:lnSpc>
                <a:spcPct val="155000"/>
              </a:lnSpc>
              <a:buNone/>
            </a:pPr>
            <a:r>
              <a:rPr lang="en-US" sz="3000" b="1" dirty="0">
                <a:solidFill>
                  <a:srgbClr val="6B6588"/>
                </a:solidFill>
                <a:latin typeface="Poppins" pitchFamily="34" charset="0"/>
                <a:ea typeface="Poppins" pitchFamily="34" charset="-122"/>
                <a:cs typeface="Poppins" pitchFamily="34" charset="-120"/>
              </a:rPr>
              <a:t>03</a:t>
            </a:r>
            <a:endParaRPr lang="en-US" sz="3000" dirty="0">
              <a:solidFill>
                <a:srgbClr val="6B6588"/>
              </a:solidFill>
            </a:endParaRPr>
          </a:p>
        </p:txBody>
      </p:sp>
      <p:sp>
        <p:nvSpPr>
          <p:cNvPr id="16" name="Text 14"/>
          <p:cNvSpPr/>
          <p:nvPr/>
        </p:nvSpPr>
        <p:spPr>
          <a:xfrm>
            <a:off x="2272792" y="6653444"/>
            <a:ext cx="15422499" cy="549473"/>
          </a:xfrm>
          <a:prstGeom prst="rect">
            <a:avLst/>
          </a:prstGeom>
          <a:noFill/>
          <a:ln/>
        </p:spPr>
        <p:txBody>
          <a:bodyPr wrap="square" lIns="25400" tIns="25400" rIns="25400" bIns="25400" rtlCol="0" anchor="t">
            <a:noAutofit/>
          </a:bodyPr>
          <a:lstStyle/>
          <a:p>
            <a:pPr marL="0" indent="0" algn="l">
              <a:lnSpc>
                <a:spcPct val="155000"/>
              </a:lnSpc>
              <a:buNone/>
            </a:pPr>
            <a:r>
              <a:rPr lang="en-US" sz="2800" kern="0" spc="-51" dirty="0">
                <a:solidFill>
                  <a:srgbClr val="0F0B2E"/>
                </a:solidFill>
                <a:latin typeface="Poppins" panose="00000500000000000000" pitchFamily="2" charset="0"/>
                <a:ea typeface="Poppins" pitchFamily="34" charset="-122"/>
                <a:cs typeface="Poppins" panose="00000500000000000000" pitchFamily="2" charset="0"/>
              </a:rPr>
              <a:t>A collective </a:t>
            </a:r>
            <a:r>
              <a:rPr lang="en-US" sz="2800" b="1" kern="0" spc="-51" dirty="0">
                <a:solidFill>
                  <a:srgbClr val="000000"/>
                </a:solidFill>
                <a:latin typeface="Poppins" panose="00000500000000000000" pitchFamily="2" charset="0"/>
                <a:ea typeface="Poppins" pitchFamily="34" charset="-122"/>
                <a:cs typeface="Poppins" panose="00000500000000000000" pitchFamily="2" charset="0"/>
              </a:rPr>
              <a:t>team mistake</a:t>
            </a:r>
            <a:r>
              <a:rPr lang="en-US" sz="2800" kern="0" spc="-51" dirty="0">
                <a:solidFill>
                  <a:srgbClr val="0F0B2E"/>
                </a:solidFill>
                <a:latin typeface="Poppins" panose="00000500000000000000" pitchFamily="2" charset="0"/>
                <a:ea typeface="Poppins" pitchFamily="34" charset="-122"/>
                <a:cs typeface="Poppins" panose="00000500000000000000" pitchFamily="2" charset="0"/>
              </a:rPr>
              <a:t>.</a:t>
            </a:r>
            <a:endParaRPr lang="en-US" sz="2800" dirty="0">
              <a:latin typeface="Poppins" panose="00000500000000000000" pitchFamily="2" charset="0"/>
              <a:cs typeface="Poppins" panose="00000500000000000000" pitchFamily="2" charset="0"/>
            </a:endParaRPr>
          </a:p>
        </p:txBody>
      </p:sp>
      <p:sp>
        <p:nvSpPr>
          <p:cNvPr id="17" name="Text 15"/>
          <p:cNvSpPr/>
          <p:nvPr/>
        </p:nvSpPr>
        <p:spPr>
          <a:xfrm>
            <a:off x="1143000" y="9593610"/>
            <a:ext cx="1160859"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5</a:t>
            </a:r>
            <a:endParaRPr lang="en-US" sz="1200" dirty="0"/>
          </a:p>
        </p:txBody>
      </p:sp>
      <p:sp>
        <p:nvSpPr>
          <p:cNvPr id="18" name="Text 16"/>
          <p:cNvSpPr/>
          <p:nvPr/>
        </p:nvSpPr>
        <p:spPr>
          <a:xfrm>
            <a:off x="16456968" y="9593610"/>
            <a:ext cx="76423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09 / 25</a:t>
            </a:r>
            <a:endParaRPr lang="en-US" sz="1200" dirty="0"/>
          </a:p>
        </p:txBody>
      </p:sp>
      <p:grpSp>
        <p:nvGrpSpPr>
          <p:cNvPr id="2" name="Group 1">
            <a:extLst>
              <a:ext uri="{FF2B5EF4-FFF2-40B4-BE49-F238E27FC236}">
                <a16:creationId xmlns:a16="http://schemas.microsoft.com/office/drawing/2014/main" id="{4FEAEE86-5CFD-206C-3DC4-72D9BD1C0681}"/>
              </a:ext>
            </a:extLst>
          </p:cNvPr>
          <p:cNvGrpSpPr/>
          <p:nvPr/>
        </p:nvGrpSpPr>
        <p:grpSpPr>
          <a:xfrm>
            <a:off x="10890483" y="4231556"/>
            <a:ext cx="5670496" cy="3522722"/>
            <a:chOff x="1857357" y="834756"/>
            <a:chExt cx="8477286" cy="5840348"/>
          </a:xfrm>
        </p:grpSpPr>
        <p:sp>
          <p:nvSpPr>
            <p:cNvPr id="19" name="Rectangle 18">
              <a:extLst>
                <a:ext uri="{FF2B5EF4-FFF2-40B4-BE49-F238E27FC236}">
                  <a16:creationId xmlns:a16="http://schemas.microsoft.com/office/drawing/2014/main" id="{D9CC1BF7-E8E6-D74A-160D-A32FC23CC270}"/>
                </a:ext>
              </a:extLst>
            </p:cNvPr>
            <p:cNvSpPr/>
            <p:nvPr/>
          </p:nvSpPr>
          <p:spPr>
            <a:xfrm rot="5400000">
              <a:off x="3477706" y="4510564"/>
              <a:ext cx="3198221" cy="1073597"/>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EC342C8F-F7C5-5A0C-2A39-ADC72218450B}"/>
                </a:ext>
              </a:extLst>
            </p:cNvPr>
            <p:cNvGrpSpPr/>
            <p:nvPr/>
          </p:nvGrpSpPr>
          <p:grpSpPr>
            <a:xfrm>
              <a:off x="1857357" y="834756"/>
              <a:ext cx="8477286" cy="5840348"/>
              <a:chOff x="1857357" y="834756"/>
              <a:chExt cx="8477286" cy="5840348"/>
            </a:xfrm>
          </p:grpSpPr>
          <p:grpSp>
            <p:nvGrpSpPr>
              <p:cNvPr id="21" name="Group 20">
                <a:extLst>
                  <a:ext uri="{FF2B5EF4-FFF2-40B4-BE49-F238E27FC236}">
                    <a16:creationId xmlns:a16="http://schemas.microsoft.com/office/drawing/2014/main" id="{0856FFC6-E8C4-1C4B-BD55-DC74DA8A75B6}"/>
                  </a:ext>
                </a:extLst>
              </p:cNvPr>
              <p:cNvGrpSpPr/>
              <p:nvPr/>
            </p:nvGrpSpPr>
            <p:grpSpPr>
              <a:xfrm>
                <a:off x="2414615" y="3476884"/>
                <a:ext cx="7266760" cy="3140949"/>
                <a:chOff x="2414615" y="3476884"/>
                <a:chExt cx="7266760" cy="3140949"/>
              </a:xfrm>
            </p:grpSpPr>
            <p:sp>
              <p:nvSpPr>
                <p:cNvPr id="30" name="TextBox 29">
                  <a:extLst>
                    <a:ext uri="{FF2B5EF4-FFF2-40B4-BE49-F238E27FC236}">
                      <a16:creationId xmlns:a16="http://schemas.microsoft.com/office/drawing/2014/main" id="{C95035DB-939B-0F4B-95C0-B65FBAFB605D}"/>
                    </a:ext>
                  </a:extLst>
                </p:cNvPr>
                <p:cNvSpPr txBox="1"/>
                <p:nvPr/>
              </p:nvSpPr>
              <p:spPr>
                <a:xfrm rot="16200000">
                  <a:off x="1670301" y="4520356"/>
                  <a:ext cx="2494314" cy="1005685"/>
                </a:xfrm>
                <a:prstGeom prst="rect">
                  <a:avLst/>
                </a:prstGeom>
                <a:noFill/>
              </p:spPr>
              <p:txBody>
                <a:bodyPr wrap="square" rtlCol="0">
                  <a:spAutoFit/>
                </a:bodyPr>
                <a:lstStyle/>
                <a:p>
                  <a:pPr algn="ctr"/>
                  <a:r>
                    <a:rPr lang="en-US" sz="1400" b="1" dirty="0">
                      <a:solidFill>
                        <a:srgbClr val="28265B"/>
                      </a:solidFill>
                      <a:latin typeface="Poppins" panose="00000900000000000000" pitchFamily="2" charset="0"/>
                      <a:cs typeface="Poppins" panose="00000900000000000000" pitchFamily="2" charset="0"/>
                    </a:rPr>
                    <a:t>COMMITMENT</a:t>
                  </a:r>
                </a:p>
                <a:p>
                  <a:pPr algn="ctr"/>
                  <a:r>
                    <a:rPr lang="en-US" sz="1400" b="1" dirty="0">
                      <a:solidFill>
                        <a:srgbClr val="28265B"/>
                      </a:solidFill>
                      <a:latin typeface="Poppins" panose="00000900000000000000" pitchFamily="2" charset="0"/>
                      <a:cs typeface="Poppins" panose="00000900000000000000" pitchFamily="2" charset="0"/>
                    </a:rPr>
                    <a:t>Bought into journey</a:t>
                  </a:r>
                </a:p>
              </p:txBody>
            </p:sp>
            <p:sp>
              <p:nvSpPr>
                <p:cNvPr id="31" name="TextBox 30">
                  <a:extLst>
                    <a:ext uri="{FF2B5EF4-FFF2-40B4-BE49-F238E27FC236}">
                      <a16:creationId xmlns:a16="http://schemas.microsoft.com/office/drawing/2014/main" id="{21EB9B48-CD80-4BAA-DB5D-5448B91965D1}"/>
                    </a:ext>
                  </a:extLst>
                </p:cNvPr>
                <p:cNvSpPr txBox="1"/>
                <p:nvPr/>
              </p:nvSpPr>
              <p:spPr>
                <a:xfrm rot="16200000">
                  <a:off x="3494111" y="4544516"/>
                  <a:ext cx="3140949" cy="1005685"/>
                </a:xfrm>
                <a:prstGeom prst="rect">
                  <a:avLst/>
                </a:prstGeom>
                <a:noFill/>
              </p:spPr>
              <p:txBody>
                <a:bodyPr wrap="square" rtlCol="0">
                  <a:spAutoFit/>
                </a:bodyPr>
                <a:lstStyle/>
                <a:p>
                  <a:pPr algn="ctr"/>
                  <a:r>
                    <a:rPr lang="en-US" sz="1400" b="1" dirty="0">
                      <a:solidFill>
                        <a:srgbClr val="28265B"/>
                      </a:solidFill>
                      <a:latin typeface="Poppins" panose="00000900000000000000" pitchFamily="2" charset="0"/>
                      <a:cs typeface="Poppins" panose="00000900000000000000" pitchFamily="2" charset="0"/>
                    </a:rPr>
                    <a:t>FLEXIBILITY </a:t>
                  </a:r>
                </a:p>
                <a:p>
                  <a:pPr algn="ctr"/>
                  <a:r>
                    <a:rPr lang="en-US" sz="1400" b="1" dirty="0">
                      <a:solidFill>
                        <a:srgbClr val="28265B"/>
                      </a:solidFill>
                      <a:latin typeface="Poppins" panose="00000900000000000000" pitchFamily="2" charset="0"/>
                      <a:cs typeface="Poppins" panose="00000900000000000000" pitchFamily="2" charset="0"/>
                    </a:rPr>
                    <a:t>Focus + adaptation</a:t>
                  </a:r>
                </a:p>
                <a:p>
                  <a:pPr algn="ctr"/>
                  <a:endParaRPr lang="en-US" sz="1400" b="1" dirty="0">
                    <a:solidFill>
                      <a:srgbClr val="28265B"/>
                    </a:solidFill>
                    <a:latin typeface="Poppins" panose="00000500000000000000" pitchFamily="2" charset="0"/>
                    <a:cs typeface="Poppins" panose="00000500000000000000" pitchFamily="2" charset="0"/>
                  </a:endParaRPr>
                </a:p>
              </p:txBody>
            </p:sp>
            <p:sp>
              <p:nvSpPr>
                <p:cNvPr id="32" name="TextBox 31">
                  <a:extLst>
                    <a:ext uri="{FF2B5EF4-FFF2-40B4-BE49-F238E27FC236}">
                      <a16:creationId xmlns:a16="http://schemas.microsoft.com/office/drawing/2014/main" id="{0C7AA5FE-347F-7845-3513-DB094240083E}"/>
                    </a:ext>
                  </a:extLst>
                </p:cNvPr>
                <p:cNvSpPr txBox="1"/>
                <p:nvPr/>
              </p:nvSpPr>
              <p:spPr>
                <a:xfrm rot="16200000">
                  <a:off x="5952169" y="4397856"/>
                  <a:ext cx="2728684" cy="1299009"/>
                </a:xfrm>
                <a:prstGeom prst="rect">
                  <a:avLst/>
                </a:prstGeom>
                <a:noFill/>
              </p:spPr>
              <p:txBody>
                <a:bodyPr wrap="square" rtlCol="0">
                  <a:spAutoFit/>
                </a:bodyPr>
                <a:lstStyle/>
                <a:p>
                  <a:pPr algn="ctr"/>
                  <a:r>
                    <a:rPr lang="en-US" sz="1400" b="1" dirty="0">
                      <a:solidFill>
                        <a:srgbClr val="28265B"/>
                      </a:solidFill>
                      <a:latin typeface="Poppins" panose="00000900000000000000" pitchFamily="2" charset="0"/>
                      <a:cs typeface="Poppins" panose="00000900000000000000" pitchFamily="2" charset="0"/>
                    </a:rPr>
                    <a:t>HONESTY </a:t>
                  </a:r>
                </a:p>
                <a:p>
                  <a:pPr algn="ctr"/>
                  <a:r>
                    <a:rPr lang="en-US" sz="1400" b="1" dirty="0">
                      <a:solidFill>
                        <a:srgbClr val="28265B"/>
                      </a:solidFill>
                      <a:latin typeface="Poppins" panose="00000900000000000000" pitchFamily="2" charset="0"/>
                      <a:cs typeface="Poppins" panose="00000900000000000000" pitchFamily="2" charset="0"/>
                    </a:rPr>
                    <a:t>Tricky</a:t>
                  </a:r>
                  <a:r>
                    <a:rPr lang="en-US" sz="1400" b="1" dirty="0">
                      <a:solidFill>
                        <a:srgbClr val="28265B"/>
                      </a:solidFill>
                      <a:latin typeface="Poppins" panose="00000500000000000000" pitchFamily="2" charset="0"/>
                      <a:cs typeface="Poppins" panose="00000500000000000000" pitchFamily="2" charset="0"/>
                    </a:rPr>
                    <a:t> </a:t>
                  </a:r>
                  <a:r>
                    <a:rPr lang="en-US" sz="1400" b="1" dirty="0">
                      <a:solidFill>
                        <a:srgbClr val="28265B"/>
                      </a:solidFill>
                      <a:latin typeface="Poppins" panose="00000900000000000000" pitchFamily="2" charset="0"/>
                      <a:cs typeface="Poppins" panose="00000900000000000000" pitchFamily="2" charset="0"/>
                    </a:rPr>
                    <a:t>conversations</a:t>
                  </a:r>
                </a:p>
                <a:p>
                  <a:pPr algn="ctr"/>
                  <a:endParaRPr lang="en-US" sz="1400" b="1" dirty="0">
                    <a:solidFill>
                      <a:srgbClr val="28265B"/>
                    </a:solidFill>
                    <a:latin typeface="Poppins" panose="00000500000000000000" pitchFamily="2" charset="0"/>
                    <a:cs typeface="Poppins" panose="00000500000000000000" pitchFamily="2" charset="0"/>
                  </a:endParaRPr>
                </a:p>
              </p:txBody>
            </p:sp>
            <p:sp>
              <p:nvSpPr>
                <p:cNvPr id="33" name="TextBox 32">
                  <a:extLst>
                    <a:ext uri="{FF2B5EF4-FFF2-40B4-BE49-F238E27FC236}">
                      <a16:creationId xmlns:a16="http://schemas.microsoft.com/office/drawing/2014/main" id="{946AFA49-C14E-98BE-C515-7375584343BD}"/>
                    </a:ext>
                  </a:extLst>
                </p:cNvPr>
                <p:cNvSpPr txBox="1"/>
                <p:nvPr/>
              </p:nvSpPr>
              <p:spPr>
                <a:xfrm rot="16200000">
                  <a:off x="7931376" y="4528308"/>
                  <a:ext cx="2494313" cy="1005685"/>
                </a:xfrm>
                <a:prstGeom prst="rect">
                  <a:avLst/>
                </a:prstGeom>
                <a:noFill/>
              </p:spPr>
              <p:txBody>
                <a:bodyPr wrap="square" rtlCol="0">
                  <a:spAutoFit/>
                </a:bodyPr>
                <a:lstStyle/>
                <a:p>
                  <a:pPr algn="ctr"/>
                  <a:r>
                    <a:rPr lang="en-US" sz="1400" b="1" dirty="0">
                      <a:solidFill>
                        <a:srgbClr val="28265B"/>
                      </a:solidFill>
                      <a:latin typeface="Poppins" panose="00000900000000000000" pitchFamily="2" charset="0"/>
                      <a:cs typeface="Poppins" panose="00000900000000000000" pitchFamily="2" charset="0"/>
                    </a:rPr>
                    <a:t>RESILIENCE</a:t>
                  </a:r>
                </a:p>
                <a:p>
                  <a:pPr algn="ctr"/>
                  <a:r>
                    <a:rPr lang="en-US" sz="1400" b="1" dirty="0">
                      <a:solidFill>
                        <a:srgbClr val="28265B"/>
                      </a:solidFill>
                      <a:latin typeface="Poppins" panose="00000900000000000000" pitchFamily="2" charset="0"/>
                      <a:cs typeface="Poppins" panose="00000900000000000000" pitchFamily="2" charset="0"/>
                    </a:rPr>
                    <a:t>Handling setbacks</a:t>
                  </a:r>
                </a:p>
              </p:txBody>
            </p:sp>
          </p:grpSp>
          <p:sp>
            <p:nvSpPr>
              <p:cNvPr id="22" name="Isosceles Triangle 21">
                <a:extLst>
                  <a:ext uri="{FF2B5EF4-FFF2-40B4-BE49-F238E27FC236}">
                    <a16:creationId xmlns:a16="http://schemas.microsoft.com/office/drawing/2014/main" id="{36F4F441-791A-FAF4-57A4-B75389C014EB}"/>
                  </a:ext>
                </a:extLst>
              </p:cNvPr>
              <p:cNvSpPr/>
              <p:nvPr/>
            </p:nvSpPr>
            <p:spPr>
              <a:xfrm>
                <a:off x="1857357" y="834756"/>
                <a:ext cx="8477286" cy="1522524"/>
              </a:xfrm>
              <a:prstGeom prst="triangle">
                <a:avLst>
                  <a:gd name="adj" fmla="val 49871"/>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0F80A513-EB5B-E397-D96D-3BFDE0A374BA}"/>
                  </a:ext>
                </a:extLst>
              </p:cNvPr>
              <p:cNvSpPr/>
              <p:nvPr/>
            </p:nvSpPr>
            <p:spPr>
              <a:xfrm>
                <a:off x="2257331" y="2512367"/>
                <a:ext cx="1436916" cy="785584"/>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id="{6DFD7077-0FED-6E12-50DB-5B31B82A764A}"/>
                  </a:ext>
                </a:extLst>
              </p:cNvPr>
              <p:cNvSpPr/>
              <p:nvPr/>
            </p:nvSpPr>
            <p:spPr>
              <a:xfrm>
                <a:off x="4388321" y="2508962"/>
                <a:ext cx="1436916" cy="785584"/>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a:extLst>
                  <a:ext uri="{FF2B5EF4-FFF2-40B4-BE49-F238E27FC236}">
                    <a16:creationId xmlns:a16="http://schemas.microsoft.com/office/drawing/2014/main" id="{847420D8-3395-BCC6-89B0-34DDA2F9D55B}"/>
                  </a:ext>
                </a:extLst>
              </p:cNvPr>
              <p:cNvSpPr/>
              <p:nvPr/>
            </p:nvSpPr>
            <p:spPr>
              <a:xfrm>
                <a:off x="6509067" y="2499635"/>
                <a:ext cx="1436916" cy="785584"/>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a:extLst>
                  <a:ext uri="{FF2B5EF4-FFF2-40B4-BE49-F238E27FC236}">
                    <a16:creationId xmlns:a16="http://schemas.microsoft.com/office/drawing/2014/main" id="{1E86ECA8-F709-C395-C7D6-DFA85BCA9C12}"/>
                  </a:ext>
                </a:extLst>
              </p:cNvPr>
              <p:cNvSpPr/>
              <p:nvPr/>
            </p:nvSpPr>
            <p:spPr>
              <a:xfrm>
                <a:off x="8497753" y="2496230"/>
                <a:ext cx="1436916" cy="785584"/>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769C206-27C2-A8AC-DF57-E80FC88A98C3}"/>
                  </a:ext>
                </a:extLst>
              </p:cNvPr>
              <p:cNvSpPr/>
              <p:nvPr/>
            </p:nvSpPr>
            <p:spPr>
              <a:xfrm rot="5400000">
                <a:off x="1355674" y="4539195"/>
                <a:ext cx="3198221" cy="1073597"/>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 name="Rectangle 27">
                <a:extLst>
                  <a:ext uri="{FF2B5EF4-FFF2-40B4-BE49-F238E27FC236}">
                    <a16:creationId xmlns:a16="http://schemas.microsoft.com/office/drawing/2014/main" id="{43C00B14-23EC-1E89-B30F-0861554FD42C}"/>
                  </a:ext>
                </a:extLst>
              </p:cNvPr>
              <p:cNvSpPr/>
              <p:nvPr/>
            </p:nvSpPr>
            <p:spPr>
              <a:xfrm rot="5400000">
                <a:off x="5616501" y="4491312"/>
                <a:ext cx="3198221" cy="1073597"/>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8BE61609-AC62-40C9-B2BE-24F755A7FD49}"/>
                  </a:ext>
                </a:extLst>
              </p:cNvPr>
              <p:cNvSpPr/>
              <p:nvPr/>
            </p:nvSpPr>
            <p:spPr>
              <a:xfrm rot="5400000">
                <a:off x="7603404" y="4491312"/>
                <a:ext cx="3198221" cy="1073597"/>
              </a:xfrm>
              <a:prstGeom prst="rect">
                <a:avLst/>
              </a:prstGeom>
              <a:noFill/>
              <a:ln w="76200">
                <a:solidFill>
                  <a:srgbClr val="2826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37" name="Text 1">
            <a:extLst>
              <a:ext uri="{FF2B5EF4-FFF2-40B4-BE49-F238E27FC236}">
                <a16:creationId xmlns:a16="http://schemas.microsoft.com/office/drawing/2014/main" id="{3C4A7452-D425-2E2B-2375-4D669A84A86B}"/>
              </a:ext>
            </a:extLst>
          </p:cNvPr>
          <p:cNvSpPr/>
          <p:nvPr/>
        </p:nvSpPr>
        <p:spPr>
          <a:xfrm>
            <a:off x="1264920" y="4375719"/>
            <a:ext cx="16482060" cy="362843"/>
          </a:xfrm>
          <a:prstGeom prst="rect">
            <a:avLst/>
          </a:prstGeom>
          <a:noFill/>
          <a:ln/>
        </p:spPr>
        <p:txBody>
          <a:bodyPr wrap="square" lIns="25400" tIns="25400" rIns="25400" bIns="25400" rtlCol="0" anchor="t">
            <a:noAutofit/>
          </a:bodyPr>
          <a:lstStyle/>
          <a:p>
            <a:pPr marL="0" indent="0" algn="l">
              <a:lnSpc>
                <a:spcPct val="155000"/>
              </a:lnSpc>
              <a:buNone/>
            </a:pPr>
            <a:r>
              <a:rPr lang="en-US" sz="1700" b="1" kern="0" spc="363" dirty="0">
                <a:solidFill>
                  <a:srgbClr val="6B6588"/>
                </a:solidFill>
                <a:latin typeface="Poppins" panose="00000500000000000000" pitchFamily="2" charset="0"/>
                <a:ea typeface="Poppins" pitchFamily="34" charset="-122"/>
                <a:cs typeface="Poppins" panose="00000500000000000000" pitchFamily="2" charset="0"/>
              </a:rPr>
              <a:t>SENARIOS</a:t>
            </a:r>
            <a:endParaRPr lang="en-US" sz="1700" dirty="0">
              <a:latin typeface="Poppins" panose="00000500000000000000" pitchFamily="2" charset="0"/>
              <a:cs typeface="Poppins"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a:blip r:embed="rId3"/>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anose="00000500000000000000" pitchFamily="2" charset="0"/>
                <a:ea typeface="Poppins" pitchFamily="34" charset="-122"/>
                <a:cs typeface="Poppins" panose="00000500000000000000" pitchFamily="2" charset="0"/>
              </a:rPr>
              <a:t>EXERCISE 6 · TEAM CHALLENGES</a:t>
            </a:r>
            <a:endParaRPr lang="en-US" sz="1650" dirty="0">
              <a:latin typeface="Poppins" panose="00000500000000000000" pitchFamily="2" charset="0"/>
              <a:cs typeface="Poppins" panose="00000500000000000000" pitchFamily="2" charset="0"/>
            </a:endParaRPr>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chemeClr val="bg1"/>
                </a:solidFill>
                <a:latin typeface="Poppins" panose="00000500000000000000" pitchFamily="2" charset="0"/>
                <a:ea typeface="Poppins" pitchFamily="34" charset="-122"/>
                <a:cs typeface="Poppins" panose="00000500000000000000" pitchFamily="2" charset="0"/>
              </a:rPr>
              <a:t>Handling </a:t>
            </a:r>
            <a:r>
              <a:rPr lang="en-US" sz="5000" b="1" kern="0" spc="-147" dirty="0">
                <a:gradFill>
                  <a:gsLst>
                    <a:gs pos="11000">
                      <a:srgbClr val="2CAAE3"/>
                    </a:gs>
                    <a:gs pos="85000">
                      <a:srgbClr val="A7C93F"/>
                    </a:gs>
                  </a:gsLst>
                  <a:lin ang="2700000" scaled="1"/>
                </a:gradFill>
                <a:latin typeface="Poppins" panose="00000500000000000000" pitchFamily="2" charset="0"/>
                <a:ea typeface="Poppins" pitchFamily="34" charset="-122"/>
                <a:cs typeface="Poppins" panose="00000500000000000000" pitchFamily="2" charset="0"/>
              </a:rPr>
              <a:t>change</a:t>
            </a:r>
            <a:r>
              <a:rPr lang="en-US" sz="5000" b="1" kern="0" spc="-147" dirty="0">
                <a:gradFill>
                  <a:gsLst>
                    <a:gs pos="11000">
                      <a:srgbClr val="2CAAE3"/>
                    </a:gs>
                    <a:gs pos="85000">
                      <a:srgbClr val="A7C93F"/>
                    </a:gs>
                  </a:gsLst>
                  <a:lin ang="2700000" scaled="1"/>
                </a:gradFill>
                <a:latin typeface="Poppins" panose="00000500000000000000" pitchFamily="2" charset="0"/>
                <a:cs typeface="Poppins" panose="00000500000000000000" pitchFamily="2" charset="0"/>
              </a:rPr>
              <a:t>.</a:t>
            </a:r>
          </a:p>
        </p:txBody>
      </p:sp>
      <p:sp>
        <p:nvSpPr>
          <p:cNvPr id="5" name="Shape 3"/>
          <p:cNvSpPr/>
          <p:nvPr/>
        </p:nvSpPr>
        <p:spPr>
          <a:xfrm>
            <a:off x="1143000" y="2660154"/>
            <a:ext cx="7715250" cy="3097113"/>
          </a:xfrm>
          <a:prstGeom prst="roundRect">
            <a:avLst>
              <a:gd name="adj" fmla="val 3989"/>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6" name="Text 4"/>
          <p:cNvSpPr/>
          <p:nvPr/>
        </p:nvSpPr>
        <p:spPr>
          <a:xfrm>
            <a:off x="1495425" y="3012579"/>
            <a:ext cx="7220712" cy="362843"/>
          </a:xfrm>
          <a:prstGeom prst="rect">
            <a:avLst/>
          </a:prstGeom>
          <a:noFill/>
          <a:ln/>
        </p:spPr>
        <p:txBody>
          <a:bodyPr wrap="square" lIns="25400" tIns="25400" rIns="25400" bIns="25400" rtlCol="0" anchor="t">
            <a:noAutofit/>
          </a:bodyPr>
          <a:lstStyle/>
          <a:p>
            <a:pPr marL="0" indent="0" algn="l">
              <a:lnSpc>
                <a:spcPct val="155000"/>
              </a:lnSpc>
              <a:buNone/>
            </a:pPr>
            <a:r>
              <a:rPr lang="en-US" b="1" kern="0" spc="363" dirty="0">
                <a:solidFill>
                  <a:srgbClr val="6B6588"/>
                </a:solidFill>
                <a:latin typeface="Poppins" pitchFamily="34" charset="0"/>
                <a:ea typeface="Poppins" pitchFamily="34" charset="-122"/>
                <a:cs typeface="Poppins" pitchFamily="34" charset="-120"/>
              </a:rPr>
              <a:t>POSITIVE</a:t>
            </a:r>
            <a:endParaRPr lang="en-US" dirty="0"/>
          </a:p>
        </p:txBody>
      </p:sp>
      <p:sp>
        <p:nvSpPr>
          <p:cNvPr id="7" name="Text 5"/>
          <p:cNvSpPr/>
          <p:nvPr/>
        </p:nvSpPr>
        <p:spPr>
          <a:xfrm>
            <a:off x="1495425" y="3489722"/>
            <a:ext cx="7220712" cy="916186"/>
          </a:xfrm>
          <a:prstGeom prst="rect">
            <a:avLst/>
          </a:prstGeom>
          <a:noFill/>
          <a:ln/>
        </p:spPr>
        <p:txBody>
          <a:bodyPr wrap="square" lIns="25400" tIns="25400" rIns="25400" bIns="25400" rtlCol="0" anchor="t">
            <a:noAutofit/>
          </a:bodyPr>
          <a:lstStyle/>
          <a:p>
            <a:pPr marL="0" indent="0" algn="l">
              <a:lnSpc>
                <a:spcPct val="120000"/>
              </a:lnSpc>
              <a:buNone/>
            </a:pPr>
            <a:r>
              <a:rPr lang="en-US" sz="2500" kern="0" dirty="0">
                <a:solidFill>
                  <a:srgbClr val="0F0B2E"/>
                </a:solidFill>
                <a:latin typeface="Poppins" pitchFamily="34" charset="0"/>
                <a:ea typeface="Poppins" pitchFamily="34" charset="-122"/>
                <a:cs typeface="Poppins" pitchFamily="34" charset="-120"/>
              </a:rPr>
              <a:t>What have been your most </a:t>
            </a:r>
            <a:r>
              <a:rPr lang="en-US" sz="2500" i="1" kern="0" dirty="0">
                <a:solidFill>
                  <a:srgbClr val="000000"/>
                </a:solidFill>
                <a:latin typeface="Poppins" pitchFamily="34" charset="0"/>
                <a:ea typeface="Poppins" pitchFamily="34" charset="-122"/>
                <a:cs typeface="Poppins" pitchFamily="34" charset="-120"/>
              </a:rPr>
              <a:t>positive </a:t>
            </a:r>
            <a:r>
              <a:rPr lang="en-US" sz="2500" kern="0" dirty="0">
                <a:solidFill>
                  <a:srgbClr val="0F0B2E"/>
                </a:solidFill>
                <a:latin typeface="Poppins" pitchFamily="34" charset="0"/>
                <a:ea typeface="Poppins" pitchFamily="34" charset="-122"/>
                <a:cs typeface="Poppins" pitchFamily="34" charset="-120"/>
              </a:rPr>
              <a:t>experiences of change initiatives?</a:t>
            </a:r>
            <a:endParaRPr lang="en-US" sz="2500" dirty="0"/>
          </a:p>
        </p:txBody>
      </p:sp>
      <p:sp>
        <p:nvSpPr>
          <p:cNvPr id="8" name="Shape 6"/>
          <p:cNvSpPr/>
          <p:nvPr/>
        </p:nvSpPr>
        <p:spPr>
          <a:xfrm>
            <a:off x="9429750" y="2660154"/>
            <a:ext cx="7715250" cy="3097113"/>
          </a:xfrm>
          <a:prstGeom prst="roundRect">
            <a:avLst>
              <a:gd name="adj" fmla="val 3989"/>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9" name="Text 7"/>
          <p:cNvSpPr/>
          <p:nvPr/>
        </p:nvSpPr>
        <p:spPr>
          <a:xfrm>
            <a:off x="9782175" y="3012579"/>
            <a:ext cx="7220712" cy="362843"/>
          </a:xfrm>
          <a:prstGeom prst="rect">
            <a:avLst/>
          </a:prstGeom>
          <a:noFill/>
          <a:ln/>
        </p:spPr>
        <p:txBody>
          <a:bodyPr wrap="square" lIns="25400" tIns="25400" rIns="25400" bIns="25400" rtlCol="0" anchor="t">
            <a:noAutofit/>
          </a:bodyPr>
          <a:lstStyle/>
          <a:p>
            <a:pPr marL="0" indent="0" algn="l">
              <a:lnSpc>
                <a:spcPct val="155000"/>
              </a:lnSpc>
              <a:buNone/>
            </a:pPr>
            <a:r>
              <a:rPr lang="en-US" b="1" kern="0" spc="363" dirty="0">
                <a:solidFill>
                  <a:srgbClr val="6B6588"/>
                </a:solidFill>
                <a:latin typeface="Poppins" pitchFamily="34" charset="0"/>
                <a:ea typeface="Poppins" pitchFamily="34" charset="-122"/>
                <a:cs typeface="Poppins" pitchFamily="34" charset="-120"/>
              </a:rPr>
              <a:t>NEGATIVE</a:t>
            </a:r>
            <a:endParaRPr lang="en-US" dirty="0"/>
          </a:p>
        </p:txBody>
      </p:sp>
      <p:sp>
        <p:nvSpPr>
          <p:cNvPr id="10" name="Text 8"/>
          <p:cNvSpPr/>
          <p:nvPr/>
        </p:nvSpPr>
        <p:spPr>
          <a:xfrm>
            <a:off x="9782175" y="3489722"/>
            <a:ext cx="7220712" cy="916186"/>
          </a:xfrm>
          <a:prstGeom prst="rect">
            <a:avLst/>
          </a:prstGeom>
          <a:noFill/>
          <a:ln/>
        </p:spPr>
        <p:txBody>
          <a:bodyPr wrap="square" lIns="25400" tIns="25400" rIns="25400" bIns="25400" rtlCol="0" anchor="t">
            <a:noAutofit/>
          </a:bodyPr>
          <a:lstStyle/>
          <a:p>
            <a:pPr marL="0" indent="0" algn="l">
              <a:lnSpc>
                <a:spcPct val="120000"/>
              </a:lnSpc>
              <a:buNone/>
            </a:pPr>
            <a:r>
              <a:rPr lang="en-US" sz="2500" kern="0" dirty="0">
                <a:solidFill>
                  <a:srgbClr val="0F0B2E"/>
                </a:solidFill>
                <a:latin typeface="Poppins" pitchFamily="34" charset="0"/>
                <a:ea typeface="Poppins" pitchFamily="34" charset="-122"/>
                <a:cs typeface="Poppins" pitchFamily="34" charset="-120"/>
              </a:rPr>
              <a:t>What have been your most </a:t>
            </a:r>
            <a:r>
              <a:rPr lang="en-US" sz="2500" i="1" kern="0" dirty="0">
                <a:solidFill>
                  <a:srgbClr val="000000"/>
                </a:solidFill>
                <a:latin typeface="Poppins" pitchFamily="34" charset="0"/>
                <a:ea typeface="Poppins" pitchFamily="34" charset="-122"/>
                <a:cs typeface="Poppins" pitchFamily="34" charset="-120"/>
              </a:rPr>
              <a:t>negative </a:t>
            </a:r>
            <a:r>
              <a:rPr lang="en-US" sz="2500" kern="0" dirty="0">
                <a:solidFill>
                  <a:srgbClr val="0F0B2E"/>
                </a:solidFill>
                <a:latin typeface="Poppins" pitchFamily="34" charset="0"/>
                <a:ea typeface="Poppins" pitchFamily="34" charset="-122"/>
                <a:cs typeface="Poppins" pitchFamily="34" charset="-120"/>
              </a:rPr>
              <a:t>experiences?</a:t>
            </a:r>
            <a:endParaRPr lang="en-US" sz="2500" dirty="0"/>
          </a:p>
        </p:txBody>
      </p:sp>
      <p:sp>
        <p:nvSpPr>
          <p:cNvPr id="11" name="Shape 9"/>
          <p:cNvSpPr/>
          <p:nvPr/>
        </p:nvSpPr>
        <p:spPr>
          <a:xfrm>
            <a:off x="1166446" y="6340237"/>
            <a:ext cx="16002000" cy="2030039"/>
          </a:xfrm>
          <a:prstGeom prst="roundRect">
            <a:avLst>
              <a:gd name="adj" fmla="val 12556"/>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2" name="Text 10"/>
          <p:cNvSpPr/>
          <p:nvPr/>
        </p:nvSpPr>
        <p:spPr>
          <a:xfrm>
            <a:off x="1518871" y="6692663"/>
            <a:ext cx="15756065" cy="362843"/>
          </a:xfrm>
          <a:prstGeom prst="rect">
            <a:avLst/>
          </a:prstGeom>
          <a:noFill/>
          <a:ln/>
        </p:spPr>
        <p:txBody>
          <a:bodyPr wrap="square" lIns="25400" tIns="25400" rIns="25400" bIns="25400" rtlCol="0" anchor="t">
            <a:noAutofit/>
          </a:bodyPr>
          <a:lstStyle/>
          <a:p>
            <a:pPr marL="0" indent="0" algn="l">
              <a:lnSpc>
                <a:spcPct val="155000"/>
              </a:lnSpc>
              <a:buNone/>
            </a:pPr>
            <a:r>
              <a:rPr lang="en-US" b="1" kern="0" spc="363" dirty="0">
                <a:solidFill>
                  <a:srgbClr val="6B6588"/>
                </a:solidFill>
                <a:latin typeface="Poppins" pitchFamily="34" charset="0"/>
                <a:ea typeface="Poppins" pitchFamily="34" charset="-122"/>
                <a:cs typeface="Poppins" pitchFamily="34" charset="-120"/>
              </a:rPr>
              <a:t>REFLECT</a:t>
            </a:r>
            <a:endParaRPr lang="en-US" dirty="0"/>
          </a:p>
        </p:txBody>
      </p:sp>
      <p:sp>
        <p:nvSpPr>
          <p:cNvPr id="13" name="Text 11"/>
          <p:cNvSpPr/>
          <p:nvPr/>
        </p:nvSpPr>
        <p:spPr>
          <a:xfrm>
            <a:off x="1518871" y="7131706"/>
            <a:ext cx="9930319" cy="411361"/>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0F0B2E"/>
                </a:solidFill>
                <a:latin typeface="Poppins" pitchFamily="34" charset="0"/>
                <a:ea typeface="Poppins" pitchFamily="34" charset="-122"/>
                <a:cs typeface="Poppins" pitchFamily="34" charset="-120"/>
              </a:rPr>
              <a:t>How might this </a:t>
            </a:r>
            <a:r>
              <a:rPr lang="en-US" sz="2500" b="1" dirty="0">
                <a:solidFill>
                  <a:srgbClr val="0F0B2E"/>
                </a:solidFill>
                <a:latin typeface="Poppins" pitchFamily="34" charset="0"/>
                <a:ea typeface="Poppins" pitchFamily="34" charset="-122"/>
                <a:cs typeface="Poppins" pitchFamily="34" charset="-120"/>
              </a:rPr>
              <a:t>link </a:t>
            </a:r>
            <a:r>
              <a:rPr lang="en-US" sz="2500" dirty="0">
                <a:solidFill>
                  <a:srgbClr val="0F0B2E"/>
                </a:solidFill>
                <a:latin typeface="Poppins" pitchFamily="34" charset="0"/>
                <a:ea typeface="Poppins" pitchFamily="34" charset="-122"/>
                <a:cs typeface="Poppins" pitchFamily="34" charset="-120"/>
              </a:rPr>
              <a:t>to your </a:t>
            </a:r>
            <a:r>
              <a:rPr lang="en-US" sz="2500" b="1" dirty="0">
                <a:solidFill>
                  <a:srgbClr val="0F0B2E"/>
                </a:solidFill>
                <a:latin typeface="Poppins" pitchFamily="34" charset="0"/>
                <a:ea typeface="Poppins" pitchFamily="34" charset="-122"/>
                <a:cs typeface="Poppins" pitchFamily="34" charset="-120"/>
              </a:rPr>
              <a:t>colour preference</a:t>
            </a:r>
            <a:r>
              <a:rPr lang="en-US" sz="2500" dirty="0">
                <a:solidFill>
                  <a:srgbClr val="0F0B2E"/>
                </a:solidFill>
                <a:latin typeface="Poppins" pitchFamily="34" charset="0"/>
                <a:ea typeface="Poppins" pitchFamily="34" charset="-122"/>
                <a:cs typeface="Poppins" pitchFamily="34" charset="-120"/>
              </a:rPr>
              <a:t>?</a:t>
            </a:r>
            <a:endParaRPr lang="en-US" sz="2500" dirty="0"/>
          </a:p>
        </p:txBody>
      </p:sp>
      <p:sp>
        <p:nvSpPr>
          <p:cNvPr id="14" name="Text 12"/>
          <p:cNvSpPr/>
          <p:nvPr/>
        </p:nvSpPr>
        <p:spPr>
          <a:xfrm>
            <a:off x="1143000" y="9593610"/>
            <a:ext cx="1159669"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6</a:t>
            </a:r>
            <a:endParaRPr lang="en-US" sz="1200" dirty="0"/>
          </a:p>
        </p:txBody>
      </p:sp>
      <p:sp>
        <p:nvSpPr>
          <p:cNvPr id="15" name="Text 13"/>
          <p:cNvSpPr/>
          <p:nvPr/>
        </p:nvSpPr>
        <p:spPr>
          <a:xfrm>
            <a:off x="16498788" y="9593610"/>
            <a:ext cx="72241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10 / 25</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F6A92"/>
                </a:solidFill>
                <a:latin typeface="Poppins" pitchFamily="34" charset="0"/>
                <a:ea typeface="Poppins" pitchFamily="34" charset="-122"/>
                <a:cs typeface="Poppins" pitchFamily="34" charset="-120"/>
              </a:rPr>
              <a:t>STAGES OF GRIEF · WIDELY APPLIED TO CHANGE MANAGEMENT</a:t>
            </a:r>
            <a:endParaRPr lang="en-US" sz="1650" dirty="0"/>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FFFFFF"/>
                </a:solidFill>
                <a:latin typeface="Poppins" pitchFamily="34" charset="0"/>
                <a:ea typeface="Poppins" pitchFamily="34" charset="-122"/>
                <a:cs typeface="Poppins" pitchFamily="34" charset="-120"/>
              </a:rPr>
              <a:t>Kübler-Ross </a:t>
            </a:r>
            <a:r>
              <a:rPr lang="en-US" sz="5000" b="1" kern="0" spc="-147" dirty="0">
                <a:blipFill>
                  <a:blip r:embed="rId3"/>
                  <a:stretch>
                    <a:fillRect/>
                  </a:stretch>
                </a:blipFill>
                <a:latin typeface="Poppins" pitchFamily="34" charset="0"/>
                <a:ea typeface="Poppins" pitchFamily="34" charset="-122"/>
                <a:cs typeface="Poppins" pitchFamily="34" charset="-120"/>
              </a:rPr>
              <a:t>model of change</a:t>
            </a:r>
            <a:endParaRPr lang="en-US" sz="5000" dirty="0">
              <a:blipFill>
                <a:blip r:embed="rId3"/>
                <a:stretch>
                  <a:fillRect/>
                </a:stretch>
              </a:blipFill>
            </a:endParaRPr>
          </a:p>
        </p:txBody>
      </p:sp>
      <p:sp>
        <p:nvSpPr>
          <p:cNvPr id="6" name="Text 3"/>
          <p:cNvSpPr/>
          <p:nvPr/>
        </p:nvSpPr>
        <p:spPr>
          <a:xfrm>
            <a:off x="1438729" y="9889550"/>
            <a:ext cx="1395710"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KÜBLER-ROSS</a:t>
            </a:r>
            <a:endParaRPr lang="en-US" sz="1200" dirty="0"/>
          </a:p>
        </p:txBody>
      </p:sp>
      <p:sp>
        <p:nvSpPr>
          <p:cNvPr id="7" name="Text 4"/>
          <p:cNvSpPr/>
          <p:nvPr/>
        </p:nvSpPr>
        <p:spPr>
          <a:xfrm>
            <a:off x="16544776" y="9593610"/>
            <a:ext cx="67642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11 / 25</a:t>
            </a:r>
            <a:endParaRPr lang="en-US" sz="1200" dirty="0"/>
          </a:p>
        </p:txBody>
      </p:sp>
      <p:sp>
        <p:nvSpPr>
          <p:cNvPr id="9" name="TextBox 8">
            <a:extLst>
              <a:ext uri="{FF2B5EF4-FFF2-40B4-BE49-F238E27FC236}">
                <a16:creationId xmlns:a16="http://schemas.microsoft.com/office/drawing/2014/main" id="{3FE3431B-6FD1-A284-BB67-9628B41B4DB1}"/>
              </a:ext>
            </a:extLst>
          </p:cNvPr>
          <p:cNvSpPr txBox="1"/>
          <p:nvPr/>
        </p:nvSpPr>
        <p:spPr>
          <a:xfrm>
            <a:off x="4572000" y="4961492"/>
            <a:ext cx="13324674" cy="560516"/>
          </a:xfrm>
          <a:prstGeom prst="rect">
            <a:avLst/>
          </a:prstGeom>
          <a:noFill/>
        </p:spPr>
        <p:txBody>
          <a:bodyPr wrap="square">
            <a:spAutoFit/>
          </a:bodyPr>
          <a:lstStyle/>
          <a:p>
            <a:endParaRPr lang="en-GB" dirty="0"/>
          </a:p>
        </p:txBody>
      </p:sp>
      <p:grpSp>
        <p:nvGrpSpPr>
          <p:cNvPr id="4" name="Group 3">
            <a:extLst>
              <a:ext uri="{FF2B5EF4-FFF2-40B4-BE49-F238E27FC236}">
                <a16:creationId xmlns:a16="http://schemas.microsoft.com/office/drawing/2014/main" id="{849A3EB5-A111-4829-50F2-D5FFF30E1A7A}"/>
              </a:ext>
            </a:extLst>
          </p:cNvPr>
          <p:cNvGrpSpPr/>
          <p:nvPr/>
        </p:nvGrpSpPr>
        <p:grpSpPr>
          <a:xfrm>
            <a:off x="2278210" y="2400243"/>
            <a:ext cx="12959590" cy="6636136"/>
            <a:chOff x="3101026" y="2105133"/>
            <a:chExt cx="12959590" cy="6636136"/>
          </a:xfrm>
        </p:grpSpPr>
        <p:cxnSp>
          <p:nvCxnSpPr>
            <p:cNvPr id="15" name="Straight Arrow Connector 14">
              <a:extLst>
                <a:ext uri="{FF2B5EF4-FFF2-40B4-BE49-F238E27FC236}">
                  <a16:creationId xmlns:a16="http://schemas.microsoft.com/office/drawing/2014/main" id="{447EB217-4B15-90F6-4AA5-3ABC2408C9FB}"/>
                </a:ext>
              </a:extLst>
            </p:cNvPr>
            <p:cNvCxnSpPr>
              <a:cxnSpLocks/>
            </p:cNvCxnSpPr>
            <p:nvPr/>
          </p:nvCxnSpPr>
          <p:spPr>
            <a:xfrm flipV="1">
              <a:off x="3101026" y="2105133"/>
              <a:ext cx="0" cy="663613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AD813E9-1047-5193-81EB-C170715FAE87}"/>
                </a:ext>
              </a:extLst>
            </p:cNvPr>
            <p:cNvCxnSpPr>
              <a:cxnSpLocks/>
            </p:cNvCxnSpPr>
            <p:nvPr/>
          </p:nvCxnSpPr>
          <p:spPr>
            <a:xfrm>
              <a:off x="3126261" y="8689009"/>
              <a:ext cx="1293435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8CD7F12D-77ED-01E7-CCDE-62BF7E2B3310}"/>
              </a:ext>
            </a:extLst>
          </p:cNvPr>
          <p:cNvSpPr txBox="1"/>
          <p:nvPr/>
        </p:nvSpPr>
        <p:spPr>
          <a:xfrm>
            <a:off x="-448516" y="5039878"/>
            <a:ext cx="3390053" cy="1541419"/>
          </a:xfrm>
          <a:prstGeom prst="rect">
            <a:avLst/>
          </a:prstGeom>
          <a:noFill/>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MORALE</a:t>
            </a:r>
          </a:p>
          <a:p>
            <a:pPr algn="ctr"/>
            <a:r>
              <a:rPr lang="en-US" sz="2000" dirty="0">
                <a:solidFill>
                  <a:schemeClr val="bg1"/>
                </a:solidFill>
                <a:latin typeface="Poppins" panose="00000500000000000000" pitchFamily="2" charset="0"/>
                <a:cs typeface="Poppins" panose="00000500000000000000" pitchFamily="2" charset="0"/>
              </a:rPr>
              <a:t>+</a:t>
            </a:r>
          </a:p>
          <a:p>
            <a:pPr algn="ctr"/>
            <a:r>
              <a:rPr lang="en-US" sz="2000" dirty="0">
                <a:solidFill>
                  <a:schemeClr val="bg1"/>
                </a:solidFill>
                <a:latin typeface="Poppins" panose="00000500000000000000" pitchFamily="2" charset="0"/>
                <a:cs typeface="Poppins" panose="00000500000000000000" pitchFamily="2" charset="0"/>
              </a:rPr>
              <a:t>PERFORMANCE</a:t>
            </a:r>
          </a:p>
        </p:txBody>
      </p:sp>
      <p:sp>
        <p:nvSpPr>
          <p:cNvPr id="18" name="TextBox 17">
            <a:extLst>
              <a:ext uri="{FF2B5EF4-FFF2-40B4-BE49-F238E27FC236}">
                <a16:creationId xmlns:a16="http://schemas.microsoft.com/office/drawing/2014/main" id="{A239FB74-E72B-0D6A-AAB3-67BE6B73FD4E}"/>
              </a:ext>
            </a:extLst>
          </p:cNvPr>
          <p:cNvSpPr txBox="1"/>
          <p:nvPr/>
        </p:nvSpPr>
        <p:spPr>
          <a:xfrm>
            <a:off x="7465123" y="9169821"/>
            <a:ext cx="3553246" cy="607226"/>
          </a:xfrm>
          <a:prstGeom prst="rect">
            <a:avLst/>
          </a:prstGeom>
          <a:noFill/>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TIME</a:t>
            </a:r>
          </a:p>
        </p:txBody>
      </p:sp>
      <p:sp>
        <p:nvSpPr>
          <p:cNvPr id="19" name="Freeform 17">
            <a:extLst>
              <a:ext uri="{FF2B5EF4-FFF2-40B4-BE49-F238E27FC236}">
                <a16:creationId xmlns:a16="http://schemas.microsoft.com/office/drawing/2014/main" id="{60AE5581-5B34-55BE-3E0D-1F2F458376E3}"/>
              </a:ext>
            </a:extLst>
          </p:cNvPr>
          <p:cNvSpPr/>
          <p:nvPr/>
        </p:nvSpPr>
        <p:spPr>
          <a:xfrm>
            <a:off x="3050200" y="2610265"/>
            <a:ext cx="12113341" cy="5708202"/>
          </a:xfrm>
          <a:custGeom>
            <a:avLst/>
            <a:gdLst>
              <a:gd name="connsiteX0" fmla="*/ 0 w 8312728"/>
              <a:gd name="connsiteY0" fmla="*/ 2468147 h 3761217"/>
              <a:gd name="connsiteX1" fmla="*/ 1427019 w 8312728"/>
              <a:gd name="connsiteY1" fmla="*/ 1304365 h 3761217"/>
              <a:gd name="connsiteX2" fmla="*/ 4281055 w 8312728"/>
              <a:gd name="connsiteY2" fmla="*/ 3756620 h 3761217"/>
              <a:gd name="connsiteX3" fmla="*/ 7342910 w 8312728"/>
              <a:gd name="connsiteY3" fmla="*/ 570074 h 3761217"/>
              <a:gd name="connsiteX4" fmla="*/ 8312728 w 8312728"/>
              <a:gd name="connsiteY4" fmla="*/ 15892 h 376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2728" h="3761217">
                <a:moveTo>
                  <a:pt x="0" y="2468147"/>
                </a:moveTo>
                <a:cubicBezTo>
                  <a:pt x="356755" y="1778883"/>
                  <a:pt x="713510" y="1089620"/>
                  <a:pt x="1427019" y="1304365"/>
                </a:cubicBezTo>
                <a:cubicBezTo>
                  <a:pt x="2140528" y="1519110"/>
                  <a:pt x="3295073" y="3879002"/>
                  <a:pt x="4281055" y="3756620"/>
                </a:cubicBezTo>
                <a:cubicBezTo>
                  <a:pt x="5267037" y="3634238"/>
                  <a:pt x="6670965" y="1193529"/>
                  <a:pt x="7342910" y="570074"/>
                </a:cubicBezTo>
                <a:cubicBezTo>
                  <a:pt x="8014855" y="-53381"/>
                  <a:pt x="8163791" y="-18745"/>
                  <a:pt x="8312728" y="15892"/>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A74AFDDE-24A5-4BD2-D071-D8FBA762FB4F}"/>
              </a:ext>
            </a:extLst>
          </p:cNvPr>
          <p:cNvSpPr txBox="1"/>
          <p:nvPr/>
        </p:nvSpPr>
        <p:spPr>
          <a:xfrm>
            <a:off x="2950278" y="6226956"/>
            <a:ext cx="1487249"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Shock</a:t>
            </a:r>
          </a:p>
        </p:txBody>
      </p:sp>
      <p:sp>
        <p:nvSpPr>
          <p:cNvPr id="22" name="TextBox 21">
            <a:extLst>
              <a:ext uri="{FF2B5EF4-FFF2-40B4-BE49-F238E27FC236}">
                <a16:creationId xmlns:a16="http://schemas.microsoft.com/office/drawing/2014/main" id="{F4F89837-500E-C063-1F22-2558900F3C09}"/>
              </a:ext>
            </a:extLst>
          </p:cNvPr>
          <p:cNvSpPr txBox="1"/>
          <p:nvPr/>
        </p:nvSpPr>
        <p:spPr>
          <a:xfrm>
            <a:off x="3930842" y="4107070"/>
            <a:ext cx="1721883"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Denial</a:t>
            </a:r>
          </a:p>
        </p:txBody>
      </p:sp>
      <p:sp>
        <p:nvSpPr>
          <p:cNvPr id="23" name="TextBox 22">
            <a:extLst>
              <a:ext uri="{FF2B5EF4-FFF2-40B4-BE49-F238E27FC236}">
                <a16:creationId xmlns:a16="http://schemas.microsoft.com/office/drawing/2014/main" id="{D0D65917-EE6A-A8C6-C859-C139835EB590}"/>
              </a:ext>
            </a:extLst>
          </p:cNvPr>
          <p:cNvSpPr txBox="1"/>
          <p:nvPr/>
        </p:nvSpPr>
        <p:spPr>
          <a:xfrm>
            <a:off x="6188109" y="5718311"/>
            <a:ext cx="2501743"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Frustration</a:t>
            </a:r>
          </a:p>
        </p:txBody>
      </p:sp>
      <p:sp>
        <p:nvSpPr>
          <p:cNvPr id="25" name="TextBox 24">
            <a:extLst>
              <a:ext uri="{FF2B5EF4-FFF2-40B4-BE49-F238E27FC236}">
                <a16:creationId xmlns:a16="http://schemas.microsoft.com/office/drawing/2014/main" id="{3DAAAF39-484E-8A30-2606-22EB6BFE91E0}"/>
              </a:ext>
            </a:extLst>
          </p:cNvPr>
          <p:cNvSpPr txBox="1"/>
          <p:nvPr/>
        </p:nvSpPr>
        <p:spPr>
          <a:xfrm>
            <a:off x="8514471" y="8463252"/>
            <a:ext cx="13324674" cy="369332"/>
          </a:xfrm>
          <a:prstGeom prst="rect">
            <a:avLst/>
          </a:prstGeom>
          <a:noFill/>
        </p:spPr>
        <p:txBody>
          <a:bodyPr wrap="square">
            <a:spAutoFit/>
          </a:bodyPr>
          <a:lstStyle/>
          <a:p>
            <a:r>
              <a:rPr lang="en-US" sz="1800" dirty="0">
                <a:solidFill>
                  <a:schemeClr val="bg1"/>
                </a:solidFill>
                <a:latin typeface="Poppins" panose="00000500000000000000" pitchFamily="2" charset="0"/>
                <a:cs typeface="Poppins" panose="00000500000000000000" pitchFamily="2" charset="0"/>
              </a:rPr>
              <a:t>Depression</a:t>
            </a:r>
            <a:endParaRPr lang="en-GB" dirty="0"/>
          </a:p>
        </p:txBody>
      </p:sp>
      <p:sp>
        <p:nvSpPr>
          <p:cNvPr id="26" name="TextBox 25">
            <a:extLst>
              <a:ext uri="{FF2B5EF4-FFF2-40B4-BE49-F238E27FC236}">
                <a16:creationId xmlns:a16="http://schemas.microsoft.com/office/drawing/2014/main" id="{E717E681-ACB1-8C1A-9A7B-3DB663CD5D90}"/>
              </a:ext>
            </a:extLst>
          </p:cNvPr>
          <p:cNvSpPr txBox="1"/>
          <p:nvPr/>
        </p:nvSpPr>
        <p:spPr>
          <a:xfrm>
            <a:off x="11183600" y="6467783"/>
            <a:ext cx="2361200"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Experiment</a:t>
            </a:r>
          </a:p>
        </p:txBody>
      </p:sp>
      <p:sp>
        <p:nvSpPr>
          <p:cNvPr id="27" name="TextBox 26">
            <a:extLst>
              <a:ext uri="{FF2B5EF4-FFF2-40B4-BE49-F238E27FC236}">
                <a16:creationId xmlns:a16="http://schemas.microsoft.com/office/drawing/2014/main" id="{309B0482-DEFC-0EB1-8635-96DC90870577}"/>
              </a:ext>
            </a:extLst>
          </p:cNvPr>
          <p:cNvSpPr txBox="1"/>
          <p:nvPr/>
        </p:nvSpPr>
        <p:spPr>
          <a:xfrm>
            <a:off x="11139862" y="4419523"/>
            <a:ext cx="2048272"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Decision</a:t>
            </a:r>
          </a:p>
        </p:txBody>
      </p:sp>
      <p:sp>
        <p:nvSpPr>
          <p:cNvPr id="28" name="TextBox 27">
            <a:extLst>
              <a:ext uri="{FF2B5EF4-FFF2-40B4-BE49-F238E27FC236}">
                <a16:creationId xmlns:a16="http://schemas.microsoft.com/office/drawing/2014/main" id="{308A58E8-0487-C95B-8198-F2BA68F7C509}"/>
              </a:ext>
            </a:extLst>
          </p:cNvPr>
          <p:cNvSpPr txBox="1"/>
          <p:nvPr/>
        </p:nvSpPr>
        <p:spPr>
          <a:xfrm>
            <a:off x="14313203" y="2814158"/>
            <a:ext cx="2335180" cy="400110"/>
          </a:xfrm>
          <a:prstGeom prst="rect">
            <a:avLst/>
          </a:prstGeom>
          <a:noFill/>
          <a:ln>
            <a:noFill/>
          </a:ln>
        </p:spPr>
        <p:txBody>
          <a:bodyPr wrap="square" rtlCol="0">
            <a:spAutoFit/>
          </a:bodyPr>
          <a:lstStyle/>
          <a:p>
            <a:pPr algn="ctr"/>
            <a:r>
              <a:rPr lang="en-US" sz="2000" dirty="0">
                <a:solidFill>
                  <a:schemeClr val="bg1"/>
                </a:solidFill>
                <a:latin typeface="Poppins" panose="00000500000000000000" pitchFamily="2" charset="0"/>
                <a:cs typeface="Poppins" panose="00000500000000000000" pitchFamily="2" charset="0"/>
              </a:rPr>
              <a:t>Integration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2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23"/>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500"/>
                                  </p:stCondLst>
                                  <p:childTnLst>
                                    <p:set>
                                      <p:cBhvr>
                                        <p:cTn id="19" dur="1" fill="hold">
                                          <p:stCondLst>
                                            <p:cond delay="0"/>
                                          </p:stCondLst>
                                        </p:cTn>
                                        <p:tgtEl>
                                          <p:spTgt spid="25"/>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grpId="0" nodeType="afterEffect">
                                  <p:stCondLst>
                                    <p:cond delay="500"/>
                                  </p:stCondLst>
                                  <p:childTnLst>
                                    <p:set>
                                      <p:cBhvr>
                                        <p:cTn id="22" dur="1" fill="hold">
                                          <p:stCondLst>
                                            <p:cond delay="0"/>
                                          </p:stCondLst>
                                        </p:cTn>
                                        <p:tgtEl>
                                          <p:spTgt spid="26"/>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grpId="0" nodeType="afterEffect">
                                  <p:stCondLst>
                                    <p:cond delay="500"/>
                                  </p:stCondLst>
                                  <p:childTnLst>
                                    <p:set>
                                      <p:cBhvr>
                                        <p:cTn id="25" dur="1" fill="hold">
                                          <p:stCondLst>
                                            <p:cond delay="0"/>
                                          </p:stCondLst>
                                        </p:cTn>
                                        <p:tgtEl>
                                          <p:spTgt spid="27"/>
                                        </p:tgtEl>
                                        <p:attrNameLst>
                                          <p:attrName>style.visibility</p:attrName>
                                        </p:attrNameLst>
                                      </p:cBhvr>
                                      <p:to>
                                        <p:strVal val="visible"/>
                                      </p:to>
                                    </p:set>
                                  </p:childTnLst>
                                </p:cTn>
                              </p:par>
                            </p:childTnLst>
                          </p:cTn>
                        </p:par>
                        <p:par>
                          <p:cTn id="26" fill="hold">
                            <p:stCondLst>
                              <p:cond delay="3000"/>
                            </p:stCondLst>
                            <p:childTnLst>
                              <p:par>
                                <p:cTn id="27" presetID="1" presetClass="entr" presetSubtype="0" fill="hold" grpId="0" nodeType="afterEffect">
                                  <p:stCondLst>
                                    <p:cond delay="50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5" grpId="0"/>
      <p:bldP spid="26"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DFCF9"/>
        </a:solidFill>
        <a:effectLst/>
      </p:bgPr>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AFADBD08-F9D8-93E7-1962-A9BE9A378739}"/>
              </a:ext>
            </a:extLst>
          </p:cNvPr>
          <p:cNvGrpSpPr/>
          <p:nvPr/>
        </p:nvGrpSpPr>
        <p:grpSpPr>
          <a:xfrm>
            <a:off x="1893735" y="3202831"/>
            <a:ext cx="4680753" cy="2287876"/>
            <a:chOff x="12724646" y="3376247"/>
            <a:chExt cx="4680753" cy="2287876"/>
          </a:xfrm>
          <a:effectLst>
            <a:outerShdw blurRad="224538" dist="38100" dir="5400000" sx="99465" sy="99465" algn="t" rotWithShape="0">
              <a:prstClr val="black">
                <a:alpha val="40000"/>
              </a:prstClr>
            </a:outerShdw>
          </a:effectLst>
        </p:grpSpPr>
        <p:sp>
          <p:nvSpPr>
            <p:cNvPr id="56" name="Round Same-side Corner of Rectangle 55">
              <a:extLst>
                <a:ext uri="{FF2B5EF4-FFF2-40B4-BE49-F238E27FC236}">
                  <a16:creationId xmlns:a16="http://schemas.microsoft.com/office/drawing/2014/main" id="{DDD52765-2217-AD65-BC8F-F4EBB3D7E373}"/>
                </a:ext>
              </a:extLst>
            </p:cNvPr>
            <p:cNvSpPr/>
            <p:nvPr/>
          </p:nvSpPr>
          <p:spPr>
            <a:xfrm>
              <a:off x="12724646" y="3376247"/>
              <a:ext cx="4680000" cy="360000"/>
            </a:xfrm>
            <a:prstGeom prst="round2SameRect">
              <a:avLst>
                <a:gd name="adj1" fmla="val 44716"/>
                <a:gd name="adj2" fmla="val 0"/>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Shape 8">
              <a:extLst>
                <a:ext uri="{FF2B5EF4-FFF2-40B4-BE49-F238E27FC236}">
                  <a16:creationId xmlns:a16="http://schemas.microsoft.com/office/drawing/2014/main" id="{4B2067FC-EC0F-DF1C-44FC-0AB97A00529A}"/>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52" name="Group 51">
            <a:extLst>
              <a:ext uri="{FF2B5EF4-FFF2-40B4-BE49-F238E27FC236}">
                <a16:creationId xmlns:a16="http://schemas.microsoft.com/office/drawing/2014/main" id="{FEA7C91A-8C97-7147-E98E-CC3349EE695C}"/>
              </a:ext>
            </a:extLst>
          </p:cNvPr>
          <p:cNvGrpSpPr/>
          <p:nvPr/>
        </p:nvGrpSpPr>
        <p:grpSpPr>
          <a:xfrm>
            <a:off x="1898990" y="6455779"/>
            <a:ext cx="4680753" cy="2287876"/>
            <a:chOff x="12724646" y="3376247"/>
            <a:chExt cx="4680753" cy="2287876"/>
          </a:xfrm>
          <a:effectLst>
            <a:outerShdw blurRad="224538" dist="38100" dir="5400000" sx="99465" sy="99465" algn="t" rotWithShape="0">
              <a:prstClr val="black">
                <a:alpha val="40000"/>
              </a:prstClr>
            </a:outerShdw>
          </a:effectLst>
        </p:grpSpPr>
        <p:sp>
          <p:nvSpPr>
            <p:cNvPr id="53" name="Round Same-side Corner of Rectangle 52">
              <a:extLst>
                <a:ext uri="{FF2B5EF4-FFF2-40B4-BE49-F238E27FC236}">
                  <a16:creationId xmlns:a16="http://schemas.microsoft.com/office/drawing/2014/main" id="{A360E8DC-9DE1-9559-D1C5-2F4784754A80}"/>
                </a:ext>
              </a:extLst>
            </p:cNvPr>
            <p:cNvSpPr/>
            <p:nvPr/>
          </p:nvSpPr>
          <p:spPr>
            <a:xfrm>
              <a:off x="12724646" y="3376247"/>
              <a:ext cx="4680000" cy="360000"/>
            </a:xfrm>
            <a:prstGeom prst="round2SameRect">
              <a:avLst>
                <a:gd name="adj1" fmla="val 44716"/>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Shape 8">
              <a:extLst>
                <a:ext uri="{FF2B5EF4-FFF2-40B4-BE49-F238E27FC236}">
                  <a16:creationId xmlns:a16="http://schemas.microsoft.com/office/drawing/2014/main" id="{C311732C-962F-D537-2D45-C6B230BC74B2}"/>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49" name="Group 48">
            <a:extLst>
              <a:ext uri="{FF2B5EF4-FFF2-40B4-BE49-F238E27FC236}">
                <a16:creationId xmlns:a16="http://schemas.microsoft.com/office/drawing/2014/main" id="{221AEC87-3280-09C4-83A6-82E252F8851D}"/>
              </a:ext>
            </a:extLst>
          </p:cNvPr>
          <p:cNvGrpSpPr/>
          <p:nvPr/>
        </p:nvGrpSpPr>
        <p:grpSpPr>
          <a:xfrm>
            <a:off x="11300496" y="6492565"/>
            <a:ext cx="4680753" cy="2287876"/>
            <a:chOff x="12724646" y="3376247"/>
            <a:chExt cx="4680753" cy="2287876"/>
          </a:xfrm>
          <a:effectLst>
            <a:outerShdw blurRad="224538" dist="38100" dir="5400000" sx="99465" sy="99465" algn="t" rotWithShape="0">
              <a:prstClr val="black">
                <a:alpha val="40000"/>
              </a:prstClr>
            </a:outerShdw>
          </a:effectLst>
        </p:grpSpPr>
        <p:sp>
          <p:nvSpPr>
            <p:cNvPr id="50" name="Round Same-side Corner of Rectangle 49">
              <a:extLst>
                <a:ext uri="{FF2B5EF4-FFF2-40B4-BE49-F238E27FC236}">
                  <a16:creationId xmlns:a16="http://schemas.microsoft.com/office/drawing/2014/main" id="{DDDCB597-24BE-2A0A-C5D5-0B4E04BD30D0}"/>
                </a:ext>
              </a:extLst>
            </p:cNvPr>
            <p:cNvSpPr/>
            <p:nvPr/>
          </p:nvSpPr>
          <p:spPr>
            <a:xfrm>
              <a:off x="12724646" y="3376247"/>
              <a:ext cx="4680000" cy="360000"/>
            </a:xfrm>
            <a:prstGeom prst="round2SameRect">
              <a:avLst>
                <a:gd name="adj1" fmla="val 44716"/>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Shape 8">
              <a:extLst>
                <a:ext uri="{FF2B5EF4-FFF2-40B4-BE49-F238E27FC236}">
                  <a16:creationId xmlns:a16="http://schemas.microsoft.com/office/drawing/2014/main" id="{BFDAB30B-AF01-7138-93DE-FDD655D6008D}"/>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48" name="Group 47">
            <a:extLst>
              <a:ext uri="{FF2B5EF4-FFF2-40B4-BE49-F238E27FC236}">
                <a16:creationId xmlns:a16="http://schemas.microsoft.com/office/drawing/2014/main" id="{FB91EB46-F593-7D1A-6D9B-C9B2CCD14898}"/>
              </a:ext>
            </a:extLst>
          </p:cNvPr>
          <p:cNvGrpSpPr/>
          <p:nvPr/>
        </p:nvGrpSpPr>
        <p:grpSpPr>
          <a:xfrm>
            <a:off x="11337282" y="3155530"/>
            <a:ext cx="4680753" cy="2287876"/>
            <a:chOff x="12724646" y="3376247"/>
            <a:chExt cx="4680753" cy="2287876"/>
          </a:xfrm>
          <a:effectLst>
            <a:outerShdw blurRad="224538" dist="38100" dir="5400000" sx="99465" sy="99465" algn="t" rotWithShape="0">
              <a:prstClr val="black">
                <a:alpha val="40000"/>
              </a:prstClr>
            </a:outerShdw>
          </a:effectLst>
        </p:grpSpPr>
        <p:sp>
          <p:nvSpPr>
            <p:cNvPr id="47" name="Round Same-side Corner of Rectangle 46">
              <a:extLst>
                <a:ext uri="{FF2B5EF4-FFF2-40B4-BE49-F238E27FC236}">
                  <a16:creationId xmlns:a16="http://schemas.microsoft.com/office/drawing/2014/main" id="{A14F8088-976E-4659-3795-0381C1B8F5F1}"/>
                </a:ext>
              </a:extLst>
            </p:cNvPr>
            <p:cNvSpPr/>
            <p:nvPr/>
          </p:nvSpPr>
          <p:spPr>
            <a:xfrm>
              <a:off x="12724646" y="3376247"/>
              <a:ext cx="4680000" cy="360000"/>
            </a:xfrm>
            <a:prstGeom prst="round2SameRect">
              <a:avLst>
                <a:gd name="adj1" fmla="val 44716"/>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hape 8"/>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C-ME AND CHANGE · HOW EACH PREFERENCE RESPONDS</a:t>
            </a:r>
            <a:endParaRPr lang="en-US" sz="1650" dirty="0"/>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C-me + </a:t>
            </a:r>
            <a:r>
              <a:rPr lang="en-US" sz="5000" b="1" kern="0" spc="-147" dirty="0">
                <a:solidFill>
                  <a:srgbClr val="000000"/>
                </a:solidFill>
                <a:latin typeface="Poppins" pitchFamily="34" charset="0"/>
                <a:ea typeface="Poppins" pitchFamily="34" charset="-122"/>
                <a:cs typeface="Poppins" pitchFamily="34" charset="-120"/>
              </a:rPr>
              <a:t>change</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7" name="Text 4"/>
          <p:cNvSpPr/>
          <p:nvPr/>
        </p:nvSpPr>
        <p:spPr>
          <a:xfrm>
            <a:off x="2126373" y="3454858"/>
            <a:ext cx="347290" cy="459717"/>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2DAAE2"/>
                </a:solidFill>
                <a:latin typeface="Poppins" pitchFamily="34" charset="0"/>
                <a:ea typeface="Poppins" pitchFamily="34" charset="-122"/>
                <a:cs typeface="Poppins" pitchFamily="34" charset="-120"/>
              </a:rPr>
              <a:t>✓</a:t>
            </a:r>
            <a:endParaRPr lang="en-US" sz="2200" dirty="0"/>
          </a:p>
        </p:txBody>
      </p:sp>
      <p:sp>
        <p:nvSpPr>
          <p:cNvPr id="8" name="Text 5"/>
          <p:cNvSpPr/>
          <p:nvPr/>
        </p:nvSpPr>
        <p:spPr>
          <a:xfrm>
            <a:off x="2545472" y="3454858"/>
            <a:ext cx="4351333" cy="459717"/>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Planned, safe, improving, evidenced</a:t>
            </a:r>
            <a:endParaRPr lang="en-US" sz="2200" dirty="0"/>
          </a:p>
        </p:txBody>
      </p:sp>
      <p:sp>
        <p:nvSpPr>
          <p:cNvPr id="9" name="Text 6"/>
          <p:cNvSpPr/>
          <p:nvPr/>
        </p:nvSpPr>
        <p:spPr>
          <a:xfrm>
            <a:off x="2126373" y="4368053"/>
            <a:ext cx="301193" cy="906832"/>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2DAAE2"/>
                </a:solidFill>
                <a:latin typeface="Poppins" pitchFamily="34" charset="0"/>
                <a:ea typeface="Poppins" pitchFamily="34" charset="-122"/>
                <a:cs typeface="Poppins" pitchFamily="34" charset="-120"/>
              </a:rPr>
              <a:t>✗</a:t>
            </a:r>
            <a:endParaRPr lang="en-US" sz="2200" dirty="0"/>
          </a:p>
        </p:txBody>
      </p:sp>
      <p:sp>
        <p:nvSpPr>
          <p:cNvPr id="10" name="Text 7"/>
          <p:cNvSpPr/>
          <p:nvPr/>
        </p:nvSpPr>
        <p:spPr>
          <a:xfrm>
            <a:off x="2489845" y="4368051"/>
            <a:ext cx="4013632" cy="1038309"/>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Unplanned, risky, disruptive, unknown</a:t>
            </a:r>
            <a:endParaRPr lang="en-US" sz="2200" dirty="0"/>
          </a:p>
        </p:txBody>
      </p:sp>
      <p:sp>
        <p:nvSpPr>
          <p:cNvPr id="13" name="Text 10"/>
          <p:cNvSpPr/>
          <p:nvPr/>
        </p:nvSpPr>
        <p:spPr>
          <a:xfrm>
            <a:off x="11471386" y="3454858"/>
            <a:ext cx="347290" cy="459717"/>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E84427"/>
                </a:solidFill>
                <a:latin typeface="Poppins" pitchFamily="34" charset="0"/>
                <a:ea typeface="Poppins" pitchFamily="34" charset="-122"/>
                <a:cs typeface="Poppins" pitchFamily="34" charset="-120"/>
              </a:rPr>
              <a:t>✓</a:t>
            </a:r>
            <a:endParaRPr lang="en-US" sz="2200" dirty="0"/>
          </a:p>
        </p:txBody>
      </p:sp>
      <p:sp>
        <p:nvSpPr>
          <p:cNvPr id="14" name="Text 11"/>
          <p:cNvSpPr/>
          <p:nvPr/>
        </p:nvSpPr>
        <p:spPr>
          <a:xfrm>
            <a:off x="11890486" y="3454857"/>
            <a:ext cx="4166088" cy="380612"/>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Ambitious, fast, beneficial, impactful</a:t>
            </a:r>
            <a:endParaRPr lang="en-US" sz="2200" dirty="0"/>
          </a:p>
        </p:txBody>
      </p:sp>
      <p:sp>
        <p:nvSpPr>
          <p:cNvPr id="15" name="Text 12"/>
          <p:cNvSpPr/>
          <p:nvPr/>
        </p:nvSpPr>
        <p:spPr>
          <a:xfrm>
            <a:off x="11471387" y="4297714"/>
            <a:ext cx="301193" cy="906832"/>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E84427"/>
                </a:solidFill>
                <a:latin typeface="Poppins" pitchFamily="34" charset="0"/>
                <a:ea typeface="Poppins" pitchFamily="34" charset="-122"/>
                <a:cs typeface="Poppins" pitchFamily="34" charset="-120"/>
              </a:rPr>
              <a:t>✗</a:t>
            </a:r>
            <a:endParaRPr lang="en-US" sz="2200" dirty="0"/>
          </a:p>
        </p:txBody>
      </p:sp>
      <p:sp>
        <p:nvSpPr>
          <p:cNvPr id="16" name="Text 13"/>
          <p:cNvSpPr/>
          <p:nvPr/>
        </p:nvSpPr>
        <p:spPr>
          <a:xfrm>
            <a:off x="11858304" y="4485281"/>
            <a:ext cx="3897790" cy="569385"/>
          </a:xfrm>
          <a:prstGeom prst="rect">
            <a:avLst/>
          </a:prstGeom>
          <a:noFill/>
          <a:ln/>
        </p:spPr>
        <p:txBody>
          <a:bodyPr wrap="square" lIns="25400" tIns="25400" rIns="25400" bIns="25400" rtlCol="0" anchor="t">
            <a:norm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Small, slow, low growth</a:t>
            </a:r>
            <a:endParaRPr lang="en-US" sz="2200" dirty="0"/>
          </a:p>
        </p:txBody>
      </p:sp>
      <p:sp>
        <p:nvSpPr>
          <p:cNvPr id="19" name="Text 16"/>
          <p:cNvSpPr/>
          <p:nvPr/>
        </p:nvSpPr>
        <p:spPr>
          <a:xfrm>
            <a:off x="2126373" y="6661613"/>
            <a:ext cx="310853" cy="459717"/>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5E7A1A"/>
                </a:solidFill>
                <a:latin typeface="Poppins" pitchFamily="34" charset="0"/>
                <a:ea typeface="Poppins" pitchFamily="34" charset="-122"/>
                <a:cs typeface="Poppins" pitchFamily="34" charset="-120"/>
              </a:rPr>
              <a:t>✓</a:t>
            </a:r>
            <a:endParaRPr lang="en-US" sz="2200" dirty="0"/>
          </a:p>
        </p:txBody>
      </p:sp>
      <p:sp>
        <p:nvSpPr>
          <p:cNvPr id="20" name="Text 17"/>
          <p:cNvSpPr/>
          <p:nvPr/>
        </p:nvSpPr>
        <p:spPr>
          <a:xfrm>
            <a:off x="2501502" y="6661612"/>
            <a:ext cx="4025421" cy="596996"/>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Values driven, people minded, long term</a:t>
            </a:r>
            <a:endParaRPr lang="en-US" sz="2200" dirty="0"/>
          </a:p>
        </p:txBody>
      </p:sp>
      <p:sp>
        <p:nvSpPr>
          <p:cNvPr id="21" name="Text 18"/>
          <p:cNvSpPr/>
          <p:nvPr/>
        </p:nvSpPr>
        <p:spPr>
          <a:xfrm>
            <a:off x="2126373" y="7645146"/>
            <a:ext cx="287586" cy="906832"/>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5E7A1A"/>
                </a:solidFill>
                <a:latin typeface="Poppins" pitchFamily="34" charset="0"/>
                <a:ea typeface="Poppins" pitchFamily="34" charset="-122"/>
                <a:cs typeface="Poppins" pitchFamily="34" charset="-120"/>
              </a:rPr>
              <a:t>✗</a:t>
            </a:r>
            <a:endParaRPr lang="en-US" sz="2200" dirty="0"/>
          </a:p>
        </p:txBody>
      </p:sp>
      <p:sp>
        <p:nvSpPr>
          <p:cNvPr id="22" name="Text 19"/>
          <p:cNvSpPr/>
          <p:nvPr/>
        </p:nvSpPr>
        <p:spPr>
          <a:xfrm>
            <a:off x="2473424" y="7645144"/>
            <a:ext cx="4076945" cy="1097988"/>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Top-down, hurried, financially driven</a:t>
            </a:r>
            <a:endParaRPr lang="en-US" sz="2200" dirty="0"/>
          </a:p>
        </p:txBody>
      </p:sp>
      <p:sp>
        <p:nvSpPr>
          <p:cNvPr id="25" name="Text 22"/>
          <p:cNvSpPr/>
          <p:nvPr/>
        </p:nvSpPr>
        <p:spPr>
          <a:xfrm>
            <a:off x="11471386" y="6661613"/>
            <a:ext cx="347290" cy="459717"/>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C99A00"/>
                </a:solidFill>
                <a:latin typeface="Poppins" pitchFamily="34" charset="0"/>
                <a:ea typeface="Poppins" pitchFamily="34" charset="-122"/>
                <a:cs typeface="Poppins" pitchFamily="34" charset="-120"/>
              </a:rPr>
              <a:t>✓</a:t>
            </a:r>
            <a:endParaRPr lang="en-US" sz="2200" dirty="0"/>
          </a:p>
        </p:txBody>
      </p:sp>
      <p:sp>
        <p:nvSpPr>
          <p:cNvPr id="26" name="Text 23"/>
          <p:cNvSpPr/>
          <p:nvPr/>
        </p:nvSpPr>
        <p:spPr>
          <a:xfrm>
            <a:off x="11890487" y="6661612"/>
            <a:ext cx="4025412" cy="479763"/>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Innovative, vision led, connecting people</a:t>
            </a:r>
            <a:endParaRPr lang="en-US" sz="2200" dirty="0"/>
          </a:p>
        </p:txBody>
      </p:sp>
      <p:sp>
        <p:nvSpPr>
          <p:cNvPr id="27" name="Text 24"/>
          <p:cNvSpPr/>
          <p:nvPr/>
        </p:nvSpPr>
        <p:spPr>
          <a:xfrm>
            <a:off x="11471386" y="7645145"/>
            <a:ext cx="301193" cy="906832"/>
          </a:xfrm>
          <a:prstGeom prst="rect">
            <a:avLst/>
          </a:prstGeom>
          <a:noFill/>
          <a:ln/>
        </p:spPr>
        <p:txBody>
          <a:bodyPr wrap="square" lIns="25400" tIns="25400" rIns="25400" bIns="25400" rtlCol="0" anchor="ctr">
            <a:normAutofit/>
          </a:bodyPr>
          <a:lstStyle/>
          <a:p>
            <a:pPr marL="0" indent="0" algn="ctr">
              <a:lnSpc>
                <a:spcPct val="120000"/>
              </a:lnSpc>
              <a:buNone/>
            </a:pPr>
            <a:r>
              <a:rPr lang="en-US" sz="2200" b="1" dirty="0">
                <a:solidFill>
                  <a:srgbClr val="C99A00"/>
                </a:solidFill>
                <a:latin typeface="Poppins" pitchFamily="34" charset="0"/>
                <a:ea typeface="Poppins" pitchFamily="34" charset="-122"/>
                <a:cs typeface="Poppins" pitchFamily="34" charset="-120"/>
              </a:rPr>
              <a:t>✗</a:t>
            </a:r>
            <a:endParaRPr lang="en-US" sz="2200" dirty="0"/>
          </a:p>
        </p:txBody>
      </p:sp>
      <p:sp>
        <p:nvSpPr>
          <p:cNvPr id="28" name="Text 25"/>
          <p:cNvSpPr/>
          <p:nvPr/>
        </p:nvSpPr>
        <p:spPr>
          <a:xfrm>
            <a:off x="11834858" y="7645145"/>
            <a:ext cx="3945319" cy="715738"/>
          </a:xfrm>
          <a:prstGeom prst="rect">
            <a:avLst/>
          </a:prstGeom>
          <a:noFill/>
          <a:ln/>
        </p:spPr>
        <p:txBody>
          <a:bodyPr wrap="square" lIns="25400" tIns="25400" rIns="25400" bIns="25400" rtlCol="0" anchor="t">
            <a:noAutofit/>
          </a:bodyPr>
          <a:lstStyle/>
          <a:p>
            <a:pPr marL="0" indent="0" algn="l">
              <a:lnSpc>
                <a:spcPct val="140000"/>
              </a:lnSpc>
              <a:buNone/>
            </a:pPr>
            <a:r>
              <a:rPr lang="en-US" sz="2200" dirty="0">
                <a:solidFill>
                  <a:srgbClr val="0F0B2E"/>
                </a:solidFill>
                <a:latin typeface="Poppins" pitchFamily="34" charset="0"/>
                <a:ea typeface="Poppins" pitchFamily="34" charset="-122"/>
                <a:cs typeface="Poppins" pitchFamily="34" charset="-120"/>
              </a:rPr>
              <a:t>Time consuming, unclear, impersonal</a:t>
            </a:r>
            <a:endParaRPr lang="en-US" sz="2200" dirty="0"/>
          </a:p>
        </p:txBody>
      </p:sp>
      <p:sp>
        <p:nvSpPr>
          <p:cNvPr id="29" name="Text 26"/>
          <p:cNvSpPr/>
          <p:nvPr/>
        </p:nvSpPr>
        <p:spPr>
          <a:xfrm>
            <a:off x="1143000" y="9593610"/>
            <a:ext cx="1933129"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C-ME AND CHANGE</a:t>
            </a:r>
            <a:endParaRPr lang="en-US" sz="1200" dirty="0"/>
          </a:p>
        </p:txBody>
      </p:sp>
      <p:sp>
        <p:nvSpPr>
          <p:cNvPr id="30" name="Text 27"/>
          <p:cNvSpPr/>
          <p:nvPr/>
        </p:nvSpPr>
        <p:spPr>
          <a:xfrm>
            <a:off x="16508760" y="9593610"/>
            <a:ext cx="71244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12 / 25</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3">
            <a:extLst>
              <a:ext uri="{FF2B5EF4-FFF2-40B4-BE49-F238E27FC236}">
                <a16:creationId xmlns:a16="http://schemas.microsoft.com/office/drawing/2014/main" id="{0F8A98A1-5EAF-D03B-5B37-E3563E83C20D}"/>
              </a:ext>
            </a:extLst>
          </p:cNvPr>
          <p:cNvSpPr/>
          <p:nvPr/>
        </p:nvSpPr>
        <p:spPr>
          <a:xfrm>
            <a:off x="1213338" y="3540370"/>
            <a:ext cx="7367954" cy="3516923"/>
          </a:xfrm>
          <a:prstGeom prst="roundRect">
            <a:avLst>
              <a:gd name="adj" fmla="val 3989"/>
            </a:avLst>
          </a:prstGeom>
          <a:solidFill>
            <a:srgbClr val="EDE9E0"/>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3" name="Text 1"/>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7 · TEAM CHALLENGES</a:t>
            </a:r>
            <a:endParaRPr lang="en-US" sz="1650" dirty="0"/>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00000"/>
                </a:solidFill>
                <a:latin typeface="Poppins" pitchFamily="34" charset="0"/>
                <a:ea typeface="Poppins" pitchFamily="34" charset="-122"/>
                <a:cs typeface="Poppins" pitchFamily="34" charset="-120"/>
              </a:rPr>
              <a:t>Recruitment </a:t>
            </a:r>
            <a:r>
              <a:rPr lang="en-US" sz="5000" b="1" kern="0" spc="-147" dirty="0">
                <a:solidFill>
                  <a:srgbClr val="0F0B2E"/>
                </a:solidFill>
                <a:latin typeface="Poppins" pitchFamily="34" charset="0"/>
                <a:ea typeface="Poppins" pitchFamily="34" charset="-122"/>
                <a:cs typeface="Poppins" pitchFamily="34" charset="-120"/>
              </a:rPr>
              <a:t>change: </a:t>
            </a:r>
            <a:r>
              <a:rPr lang="en-US" sz="5000" b="1" kern="0" spc="-147" dirty="0">
                <a:blipFill>
                  <a:blip r:embed="rId3"/>
                  <a:stretch>
                    <a:fillRect/>
                  </a:stretch>
                </a:blipFill>
                <a:latin typeface="Poppins" pitchFamily="34" charset="0"/>
                <a:ea typeface="Poppins" pitchFamily="34" charset="-122"/>
                <a:cs typeface="Poppins" pitchFamily="34" charset="-120"/>
              </a:rPr>
              <a:t>New Team Members</a:t>
            </a:r>
            <a:endParaRPr lang="en-US" sz="5000" dirty="0">
              <a:blipFill>
                <a:blip r:embed="rId3"/>
                <a:stretch>
                  <a:fillRect/>
                </a:stretch>
              </a:blipFill>
            </a:endParaRPr>
          </a:p>
        </p:txBody>
      </p:sp>
      <p:sp>
        <p:nvSpPr>
          <p:cNvPr id="6" name="Text 4"/>
          <p:cNvSpPr/>
          <p:nvPr/>
        </p:nvSpPr>
        <p:spPr>
          <a:xfrm>
            <a:off x="1588478" y="4454769"/>
            <a:ext cx="6969368" cy="2391506"/>
          </a:xfrm>
          <a:prstGeom prst="rect">
            <a:avLst/>
          </a:prstGeom>
          <a:noFill/>
          <a:ln/>
        </p:spPr>
        <p:txBody>
          <a:bodyPr wrap="square" lIns="25400" tIns="25400" rIns="25400" bIns="25400" rtlCol="0" anchor="t">
            <a:normAutofit/>
          </a:bodyPr>
          <a:lstStyle/>
          <a:p>
            <a:pPr marL="0" indent="0" algn="l">
              <a:lnSpc>
                <a:spcPct val="120000"/>
              </a:lnSpc>
              <a:buNone/>
            </a:pPr>
            <a:r>
              <a:rPr lang="en-US" sz="3500" kern="0" spc="-66" dirty="0">
                <a:solidFill>
                  <a:srgbClr val="0F0A2E"/>
                </a:solidFill>
                <a:latin typeface="Poppins" pitchFamily="34" charset="0"/>
                <a:ea typeface="Poppins" pitchFamily="34" charset="-122"/>
                <a:cs typeface="Poppins" pitchFamily="34" charset="-120"/>
              </a:rPr>
              <a:t>How could an </a:t>
            </a:r>
            <a:r>
              <a:rPr lang="en-US" sz="3500" b="1" kern="0" spc="-66" dirty="0">
                <a:solidFill>
                  <a:srgbClr val="0F0A2E"/>
                </a:solidFill>
                <a:latin typeface="Poppins" pitchFamily="34" charset="0"/>
                <a:ea typeface="Poppins" pitchFamily="34" charset="-122"/>
                <a:cs typeface="Poppins" pitchFamily="34" charset="-120"/>
              </a:rPr>
              <a:t>awareness of colour preference </a:t>
            </a:r>
            <a:r>
              <a:rPr lang="en-US" sz="3500" kern="0" spc="-66" dirty="0">
                <a:solidFill>
                  <a:srgbClr val="0F0A2E"/>
                </a:solidFill>
                <a:latin typeface="Poppins" pitchFamily="34" charset="0"/>
                <a:ea typeface="Poppins" pitchFamily="34" charset="-122"/>
                <a:cs typeface="Poppins" pitchFamily="34" charset="-120"/>
              </a:rPr>
              <a:t>bring value to your </a:t>
            </a:r>
            <a:r>
              <a:rPr lang="en-US" sz="3500" b="1" kern="0" spc="-66" dirty="0">
                <a:solidFill>
                  <a:srgbClr val="0F0A2E"/>
                </a:solidFill>
                <a:latin typeface="Poppins" pitchFamily="34" charset="0"/>
                <a:ea typeface="Poppins" pitchFamily="34" charset="-122"/>
                <a:cs typeface="Poppins" pitchFamily="34" charset="-120"/>
              </a:rPr>
              <a:t>recruitment process</a:t>
            </a:r>
            <a:r>
              <a:rPr lang="en-US" sz="3500" kern="0" spc="-66" dirty="0">
                <a:solidFill>
                  <a:srgbClr val="0F0A2E"/>
                </a:solidFill>
                <a:latin typeface="Poppins" pitchFamily="34" charset="0"/>
                <a:ea typeface="Poppins" pitchFamily="34" charset="-122"/>
                <a:cs typeface="Poppins" pitchFamily="34" charset="-120"/>
              </a:rPr>
              <a:t>?</a:t>
            </a:r>
            <a:endParaRPr lang="en-US" sz="3500" dirty="0">
              <a:solidFill>
                <a:srgbClr val="0F0A2E"/>
              </a:solidFill>
            </a:endParaRPr>
          </a:p>
        </p:txBody>
      </p:sp>
      <p:pic>
        <p:nvPicPr>
          <p:cNvPr id="7" name="Image 0" descr="preencoded.png"/>
          <p:cNvPicPr>
            <a:picLocks noChangeAspect="1"/>
          </p:cNvPicPr>
          <p:nvPr/>
        </p:nvPicPr>
        <p:blipFill>
          <a:blip r:embed="rId4"/>
          <a:srcRect/>
          <a:stretch/>
        </p:blipFill>
        <p:spPr>
          <a:xfrm>
            <a:off x="10193216" y="2914008"/>
            <a:ext cx="5873147" cy="5873147"/>
          </a:xfrm>
          <a:prstGeom prst="rect">
            <a:avLst/>
          </a:prstGeom>
        </p:spPr>
      </p:pic>
      <p:sp>
        <p:nvSpPr>
          <p:cNvPr id="8" name="Text 5"/>
          <p:cNvSpPr/>
          <p:nvPr/>
        </p:nvSpPr>
        <p:spPr>
          <a:xfrm>
            <a:off x="1143000" y="9593610"/>
            <a:ext cx="2653041"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7 · RECRUITMENT</a:t>
            </a:r>
            <a:endParaRPr lang="en-US" sz="1200" dirty="0"/>
          </a:p>
        </p:txBody>
      </p:sp>
      <p:sp>
        <p:nvSpPr>
          <p:cNvPr id="9" name="Text 6"/>
          <p:cNvSpPr/>
          <p:nvPr/>
        </p:nvSpPr>
        <p:spPr>
          <a:xfrm>
            <a:off x="16503848" y="9593610"/>
            <a:ext cx="71735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13 / 25</a:t>
            </a:r>
            <a:endParaRPr lang="en-US" sz="1200" dirty="0"/>
          </a:p>
        </p:txBody>
      </p:sp>
      <p:sp>
        <p:nvSpPr>
          <p:cNvPr id="5" name="Text 4">
            <a:extLst>
              <a:ext uri="{FF2B5EF4-FFF2-40B4-BE49-F238E27FC236}">
                <a16:creationId xmlns:a16="http://schemas.microsoft.com/office/drawing/2014/main" id="{44529924-20B4-C0E3-E313-C46B64B60857}"/>
              </a:ext>
            </a:extLst>
          </p:cNvPr>
          <p:cNvSpPr/>
          <p:nvPr/>
        </p:nvSpPr>
        <p:spPr>
          <a:xfrm>
            <a:off x="1542316" y="3786302"/>
            <a:ext cx="7220712"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DISCUSS</a:t>
            </a:r>
            <a:endParaRPr lang="en-US" sz="16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1143000" y="1714316"/>
            <a:ext cx="16482060"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dirty="0">
                <a:solidFill>
                  <a:srgbClr val="6F6A92"/>
                </a:solidFill>
                <a:latin typeface="Poppins" pitchFamily="2" charset="77"/>
                <a:ea typeface="Poppins" pitchFamily="34" charset="-122"/>
                <a:cs typeface="Poppins" pitchFamily="2" charset="77"/>
              </a:rPr>
              <a:t>PAUSE · REST · RESET</a:t>
            </a:r>
            <a:endParaRPr lang="en-US" sz="2100" dirty="0">
              <a:latin typeface="Poppins" pitchFamily="2" charset="77"/>
              <a:cs typeface="Poppins" pitchFamily="2" charset="77"/>
            </a:endParaRPr>
          </a:p>
        </p:txBody>
      </p:sp>
      <p:sp>
        <p:nvSpPr>
          <p:cNvPr id="3" name="Text 1"/>
          <p:cNvSpPr/>
          <p:nvPr/>
        </p:nvSpPr>
        <p:spPr>
          <a:xfrm>
            <a:off x="1143000" y="3372743"/>
            <a:ext cx="16482060" cy="2986980"/>
          </a:xfrm>
          <a:prstGeom prst="rect">
            <a:avLst/>
          </a:prstGeom>
          <a:noFill/>
          <a:ln/>
        </p:spPr>
        <p:txBody>
          <a:bodyPr wrap="square" lIns="25400" tIns="25400" rIns="25400" bIns="25400" rtlCol="0" anchor="t">
            <a:normAutofit fontScale="92500" lnSpcReduction="20000"/>
          </a:bodyPr>
          <a:lstStyle/>
          <a:p>
            <a:pPr marL="0" indent="0" algn="l">
              <a:lnSpc>
                <a:spcPct val="86000"/>
              </a:lnSpc>
              <a:buNone/>
            </a:pPr>
            <a:r>
              <a:rPr lang="en-US" sz="27000" b="1" kern="0" spc="-1350" dirty="0">
                <a:blipFill>
                  <a:blip r:embed="rId3"/>
                  <a:stretch>
                    <a:fillRect/>
                  </a:stretch>
                </a:blipFill>
                <a:latin typeface="Poppins" pitchFamily="2" charset="77"/>
                <a:ea typeface="Poppins" pitchFamily="34" charset="-122"/>
                <a:cs typeface="Poppins" pitchFamily="2" charset="77"/>
              </a:rPr>
              <a:t>Break</a:t>
            </a:r>
            <a:r>
              <a:rPr lang="en-US" sz="27000" b="1" kern="0" spc="-1350" dirty="0">
                <a:solidFill>
                  <a:srgbClr val="FFFFFF"/>
                </a:solidFill>
                <a:latin typeface="Poppins" pitchFamily="2" charset="77"/>
                <a:ea typeface="Poppins" pitchFamily="34" charset="-122"/>
                <a:cs typeface="Poppins" pitchFamily="2" charset="77"/>
              </a:rPr>
              <a:t>.</a:t>
            </a:r>
            <a:endParaRPr lang="en-US" sz="27000" dirty="0">
              <a:latin typeface="Poppins" pitchFamily="2" charset="77"/>
              <a:cs typeface="Poppins" pitchFamily="2" charset="77"/>
            </a:endParaRPr>
          </a:p>
        </p:txBody>
      </p:sp>
      <p:sp>
        <p:nvSpPr>
          <p:cNvPr id="4" name="Text 2"/>
          <p:cNvSpPr/>
          <p:nvPr/>
        </p:nvSpPr>
        <p:spPr>
          <a:xfrm>
            <a:off x="1143000" y="6778823"/>
            <a:ext cx="6160844" cy="929580"/>
          </a:xfrm>
          <a:prstGeom prst="rect">
            <a:avLst/>
          </a:prstGeom>
          <a:noFill/>
          <a:ln/>
        </p:spPr>
        <p:txBody>
          <a:bodyPr wrap="square" lIns="25400" tIns="25400" rIns="25400" bIns="25400" rtlCol="0" anchor="t">
            <a:normAutofit/>
          </a:bodyPr>
          <a:lstStyle/>
          <a:p>
            <a:pPr marL="0" indent="0" algn="l">
              <a:lnSpc>
                <a:spcPct val="130000"/>
              </a:lnSpc>
              <a:buNone/>
            </a:pPr>
            <a:endParaRPr lang="en-US" sz="2700" dirty="0">
              <a:latin typeface="Poppins" pitchFamily="2" charset="77"/>
              <a:cs typeface="Poppins" pitchFamily="2" charset="77"/>
            </a:endParaRPr>
          </a:p>
        </p:txBody>
      </p:sp>
      <p:sp>
        <p:nvSpPr>
          <p:cNvPr id="5" name="Text 3"/>
          <p:cNvSpPr/>
          <p:nvPr/>
        </p:nvSpPr>
        <p:spPr>
          <a:xfrm>
            <a:off x="1143000" y="9593610"/>
            <a:ext cx="690414"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F6A92"/>
                </a:solidFill>
                <a:latin typeface="Poppins" pitchFamily="2" charset="77"/>
                <a:ea typeface="Poppins" pitchFamily="34" charset="-122"/>
                <a:cs typeface="Poppins" pitchFamily="2" charset="77"/>
              </a:rPr>
              <a:t>BREAK</a:t>
            </a:r>
            <a:endParaRPr lang="en-US" sz="1200" dirty="0">
              <a:latin typeface="Poppins" pitchFamily="2" charset="77"/>
              <a:cs typeface="Poppins" pitchFamily="2" charset="77"/>
            </a:endParaRPr>
          </a:p>
        </p:txBody>
      </p:sp>
      <p:sp>
        <p:nvSpPr>
          <p:cNvPr id="6" name="Text 4"/>
          <p:cNvSpPr/>
          <p:nvPr/>
        </p:nvSpPr>
        <p:spPr>
          <a:xfrm>
            <a:off x="16495663" y="9593610"/>
            <a:ext cx="72553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2" charset="77"/>
                <a:ea typeface="Poppins" pitchFamily="34" charset="-122"/>
                <a:cs typeface="Poppins" pitchFamily="2" charset="77"/>
              </a:rPr>
              <a:t>14 / 25</a:t>
            </a:r>
            <a:endParaRPr lang="en-US" sz="1200" dirty="0">
              <a:latin typeface="Poppins" pitchFamily="2" charset="77"/>
              <a:cs typeface="Poppins" pitchFamily="2" charset="77"/>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a:stretch>
        </a:blipFill>
        <a:effectLst/>
      </p:bgPr>
    </p:bg>
    <p:spTree>
      <p:nvGrpSpPr>
        <p:cNvPr id="1" name="">
          <a:extLst>
            <a:ext uri="{FF2B5EF4-FFF2-40B4-BE49-F238E27FC236}">
              <a16:creationId xmlns:a16="http://schemas.microsoft.com/office/drawing/2014/main" id="{430DAB06-3306-B9D5-1777-6A71CBD2048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09585DF-3E68-9906-F242-9F631D39473B}"/>
              </a:ext>
            </a:extLst>
          </p:cNvPr>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1650" dirty="0">
              <a:latin typeface="Poppins" pitchFamily="2" charset="77"/>
              <a:cs typeface="Poppins" pitchFamily="2" charset="77"/>
            </a:endParaRPr>
          </a:p>
        </p:txBody>
      </p:sp>
      <p:sp>
        <p:nvSpPr>
          <p:cNvPr id="3" name="Text 1">
            <a:extLst>
              <a:ext uri="{FF2B5EF4-FFF2-40B4-BE49-F238E27FC236}">
                <a16:creationId xmlns:a16="http://schemas.microsoft.com/office/drawing/2014/main" id="{E47E3693-10FF-BB26-4612-3026F24FDC70}"/>
              </a:ext>
            </a:extLst>
          </p:cNvPr>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err="1">
                <a:solidFill>
                  <a:srgbClr val="000000"/>
                </a:solidFill>
                <a:latin typeface="Poppins" pitchFamily="2" charset="77"/>
                <a:ea typeface="Poppins" pitchFamily="34" charset="-122"/>
                <a:cs typeface="Poppins" pitchFamily="2" charset="77"/>
              </a:rPr>
              <a:t>Maximising</a:t>
            </a:r>
            <a:r>
              <a:rPr lang="en-US" sz="5000" b="1" kern="0" spc="-147" dirty="0">
                <a:solidFill>
                  <a:srgbClr val="000000"/>
                </a:solidFill>
                <a:latin typeface="Poppins" pitchFamily="2" charset="77"/>
                <a:ea typeface="Poppins" pitchFamily="34" charset="-122"/>
                <a:cs typeface="Poppins" pitchFamily="2" charset="77"/>
              </a:rPr>
              <a:t> engagement fuels commitment</a:t>
            </a:r>
            <a:r>
              <a:rPr lang="en-US" sz="5000" b="1" kern="0" spc="-147" dirty="0">
                <a:solidFill>
                  <a:srgbClr val="0F0B2E"/>
                </a:solidFill>
                <a:latin typeface="Poppins" pitchFamily="2" charset="77"/>
                <a:ea typeface="Poppins" pitchFamily="34" charset="-122"/>
                <a:cs typeface="Poppins" pitchFamily="2" charset="77"/>
              </a:rPr>
              <a:t>.</a:t>
            </a:r>
            <a:endParaRPr lang="en-US" sz="5000" dirty="0">
              <a:latin typeface="Poppins" pitchFamily="2" charset="77"/>
              <a:cs typeface="Poppins" pitchFamily="2" charset="77"/>
            </a:endParaRPr>
          </a:p>
        </p:txBody>
      </p:sp>
      <p:sp>
        <p:nvSpPr>
          <p:cNvPr id="24" name="Shape 22">
            <a:extLst>
              <a:ext uri="{FF2B5EF4-FFF2-40B4-BE49-F238E27FC236}">
                <a16:creationId xmlns:a16="http://schemas.microsoft.com/office/drawing/2014/main" id="{4D468E4B-52C6-1FA3-449D-296F704F4FE4}"/>
              </a:ext>
            </a:extLst>
          </p:cNvPr>
          <p:cNvSpPr/>
          <p:nvPr/>
        </p:nvSpPr>
        <p:spPr>
          <a:xfrm>
            <a:off x="952500" y="8681121"/>
            <a:ext cx="14933414" cy="832247"/>
          </a:xfrm>
          <a:prstGeom prst="roundRect">
            <a:avLst>
              <a:gd name="adj" fmla="val 50000"/>
            </a:avLst>
          </a:prstGeom>
          <a:solidFill>
            <a:srgbClr val="F5F3EC"/>
          </a:solidFill>
          <a:ln w="9525" cap="rnd">
            <a:solidFill>
              <a:srgbClr val="ECE9DF"/>
            </a:solidFill>
            <a:prstDash val="dash"/>
            <a:round/>
          </a:ln>
        </p:spPr>
        <p:txBody>
          <a:bodyPr/>
          <a:lstStyle/>
          <a:p>
            <a:endParaRPr lang="en-US">
              <a:latin typeface="Poppins" pitchFamily="2" charset="77"/>
              <a:cs typeface="Poppins" pitchFamily="2" charset="77"/>
            </a:endParaRPr>
          </a:p>
        </p:txBody>
      </p:sp>
      <p:sp>
        <p:nvSpPr>
          <p:cNvPr id="26" name="Text 24">
            <a:extLst>
              <a:ext uri="{FF2B5EF4-FFF2-40B4-BE49-F238E27FC236}">
                <a16:creationId xmlns:a16="http://schemas.microsoft.com/office/drawing/2014/main" id="{3A357076-A3AB-73FF-4CAE-69509D02699F}"/>
              </a:ext>
            </a:extLst>
          </p:cNvPr>
          <p:cNvSpPr/>
          <p:nvPr/>
        </p:nvSpPr>
        <p:spPr>
          <a:xfrm>
            <a:off x="7460053" y="8843823"/>
            <a:ext cx="1904702" cy="470297"/>
          </a:xfrm>
          <a:prstGeom prst="rect">
            <a:avLst/>
          </a:prstGeom>
          <a:noFill/>
          <a:ln/>
        </p:spPr>
        <p:txBody>
          <a:bodyPr wrap="square" lIns="25400" tIns="25400" rIns="25400" bIns="25400" rtlCol="0" anchor="t">
            <a:normAutofit fontScale="92500"/>
          </a:bodyPr>
          <a:lstStyle/>
          <a:p>
            <a:pPr marL="0" indent="0" algn="l">
              <a:lnSpc>
                <a:spcPct val="155000"/>
              </a:lnSpc>
              <a:buNone/>
            </a:pPr>
            <a:r>
              <a:rPr lang="en-US" sz="2100" b="1" kern="0" spc="-42" dirty="0">
                <a:gradFill>
                  <a:gsLst>
                    <a:gs pos="99000">
                      <a:srgbClr val="2CAAE3"/>
                    </a:gs>
                    <a:gs pos="27000">
                      <a:srgbClr val="A7C93F"/>
                    </a:gs>
                  </a:gsLst>
                  <a:lin ang="2700000" scaled="1"/>
                </a:gradFill>
                <a:latin typeface="Poppins" pitchFamily="2" charset="77"/>
                <a:ea typeface="Poppins" pitchFamily="34" charset="-122"/>
                <a:cs typeface="Poppins" pitchFamily="2" charset="77"/>
              </a:rPr>
              <a:t>Relationships</a:t>
            </a:r>
            <a:endParaRPr lang="en-US" sz="2100" dirty="0">
              <a:gradFill>
                <a:gsLst>
                  <a:gs pos="99000">
                    <a:srgbClr val="2CAAE3"/>
                  </a:gs>
                  <a:gs pos="27000">
                    <a:srgbClr val="A7C93F"/>
                  </a:gs>
                </a:gsLst>
                <a:lin ang="2700000" scaled="1"/>
              </a:gradFill>
              <a:latin typeface="Poppins" pitchFamily="2" charset="77"/>
              <a:cs typeface="Poppins" pitchFamily="2" charset="77"/>
            </a:endParaRPr>
          </a:p>
        </p:txBody>
      </p:sp>
      <p:sp>
        <p:nvSpPr>
          <p:cNvPr id="27" name="Text 25">
            <a:extLst>
              <a:ext uri="{FF2B5EF4-FFF2-40B4-BE49-F238E27FC236}">
                <a16:creationId xmlns:a16="http://schemas.microsoft.com/office/drawing/2014/main" id="{8D74C988-CB0F-DFEB-7C74-1C08583C3696}"/>
              </a:ext>
            </a:extLst>
          </p:cNvPr>
          <p:cNvSpPr/>
          <p:nvPr/>
        </p:nvSpPr>
        <p:spPr>
          <a:xfrm>
            <a:off x="16228814" y="3751058"/>
            <a:ext cx="1068586" cy="30375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350" b="1" kern="0" spc="243" dirty="0">
                <a:solidFill>
                  <a:srgbClr val="6B6588"/>
                </a:solidFill>
                <a:latin typeface="Poppins" pitchFamily="2" charset="77"/>
                <a:ea typeface="Poppins" pitchFamily="34" charset="-122"/>
                <a:cs typeface="Poppins" pitchFamily="2" charset="77"/>
              </a:rPr>
              <a:t>10 · HIGH</a:t>
            </a:r>
            <a:endParaRPr lang="en-US" sz="1350" dirty="0">
              <a:latin typeface="Poppins" pitchFamily="2" charset="77"/>
              <a:cs typeface="Poppins" pitchFamily="2" charset="77"/>
            </a:endParaRPr>
          </a:p>
        </p:txBody>
      </p:sp>
      <p:sp>
        <p:nvSpPr>
          <p:cNvPr id="28" name="Shape 26">
            <a:extLst>
              <a:ext uri="{FF2B5EF4-FFF2-40B4-BE49-F238E27FC236}">
                <a16:creationId xmlns:a16="http://schemas.microsoft.com/office/drawing/2014/main" id="{881277CB-D6DB-D92F-D16B-A26ED0E34038}"/>
              </a:ext>
            </a:extLst>
          </p:cNvPr>
          <p:cNvSpPr/>
          <p:nvPr/>
        </p:nvSpPr>
        <p:spPr>
          <a:xfrm>
            <a:off x="16683135" y="4198776"/>
            <a:ext cx="45719" cy="4273420"/>
          </a:xfrm>
          <a:prstGeom prst="roundRect">
            <a:avLst>
              <a:gd name="adj" fmla="val 50000"/>
            </a:avLst>
          </a:prstGeom>
          <a:solidFill>
            <a:schemeClr val="tx1"/>
          </a:solidFill>
          <a:ln/>
        </p:spPr>
        <p:txBody>
          <a:bodyPr/>
          <a:lstStyle/>
          <a:p>
            <a:endParaRPr lang="en-US">
              <a:latin typeface="Poppins" pitchFamily="2" charset="77"/>
              <a:cs typeface="Poppins" pitchFamily="2" charset="77"/>
            </a:endParaRPr>
          </a:p>
        </p:txBody>
      </p:sp>
      <p:sp>
        <p:nvSpPr>
          <p:cNvPr id="29" name="Text 27">
            <a:extLst>
              <a:ext uri="{FF2B5EF4-FFF2-40B4-BE49-F238E27FC236}">
                <a16:creationId xmlns:a16="http://schemas.microsoft.com/office/drawing/2014/main" id="{C69BCBA0-0480-0A32-81B1-D9C524124413}"/>
              </a:ext>
            </a:extLst>
          </p:cNvPr>
          <p:cNvSpPr/>
          <p:nvPr/>
        </p:nvSpPr>
        <p:spPr>
          <a:xfrm>
            <a:off x="16312547" y="8531555"/>
            <a:ext cx="863798" cy="30375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350" b="1" kern="0" spc="243" dirty="0">
                <a:solidFill>
                  <a:srgbClr val="6B6588"/>
                </a:solidFill>
                <a:latin typeface="Poppins" pitchFamily="2" charset="77"/>
                <a:ea typeface="Poppins" pitchFamily="34" charset="-122"/>
                <a:cs typeface="Poppins" pitchFamily="2" charset="77"/>
              </a:rPr>
              <a:t>1 · LOW</a:t>
            </a:r>
            <a:endParaRPr lang="en-US" sz="1350" dirty="0">
              <a:latin typeface="Poppins" pitchFamily="2" charset="77"/>
              <a:cs typeface="Poppins" pitchFamily="2" charset="77"/>
            </a:endParaRPr>
          </a:p>
        </p:txBody>
      </p:sp>
      <p:sp>
        <p:nvSpPr>
          <p:cNvPr id="30" name="Text 28">
            <a:extLst>
              <a:ext uri="{FF2B5EF4-FFF2-40B4-BE49-F238E27FC236}">
                <a16:creationId xmlns:a16="http://schemas.microsoft.com/office/drawing/2014/main" id="{85EC176F-9C1E-A9D3-68DA-A2608F65DA8A}"/>
              </a:ext>
            </a:extLst>
          </p:cNvPr>
          <p:cNvSpPr/>
          <p:nvPr/>
        </p:nvSpPr>
        <p:spPr>
          <a:xfrm>
            <a:off x="1143000" y="9593610"/>
            <a:ext cx="1020068"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4 PILLARS</a:t>
            </a:r>
            <a:endParaRPr lang="en-US" sz="1200" dirty="0">
              <a:latin typeface="Poppins" pitchFamily="2" charset="77"/>
              <a:cs typeface="Poppins" pitchFamily="2" charset="77"/>
            </a:endParaRPr>
          </a:p>
        </p:txBody>
      </p:sp>
      <p:sp>
        <p:nvSpPr>
          <p:cNvPr id="31" name="Text 29">
            <a:extLst>
              <a:ext uri="{FF2B5EF4-FFF2-40B4-BE49-F238E27FC236}">
                <a16:creationId xmlns:a16="http://schemas.microsoft.com/office/drawing/2014/main" id="{8A1469D3-18B4-8817-D7AE-06A5EC2EDACF}"/>
              </a:ext>
            </a:extLst>
          </p:cNvPr>
          <p:cNvSpPr/>
          <p:nvPr/>
        </p:nvSpPr>
        <p:spPr>
          <a:xfrm>
            <a:off x="16449675" y="9593610"/>
            <a:ext cx="77152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04 / 25</a:t>
            </a:r>
            <a:endParaRPr lang="en-US" sz="1200" dirty="0">
              <a:latin typeface="Poppins" pitchFamily="2" charset="77"/>
              <a:cs typeface="Poppins" pitchFamily="2" charset="77"/>
            </a:endParaRPr>
          </a:p>
        </p:txBody>
      </p:sp>
      <p:sp>
        <p:nvSpPr>
          <p:cNvPr id="32" name="Triangle 31">
            <a:extLst>
              <a:ext uri="{FF2B5EF4-FFF2-40B4-BE49-F238E27FC236}">
                <a16:creationId xmlns:a16="http://schemas.microsoft.com/office/drawing/2014/main" id="{D7938B3B-2E1A-E4ED-A58E-87A81803D177}"/>
              </a:ext>
            </a:extLst>
          </p:cNvPr>
          <p:cNvSpPr/>
          <p:nvPr/>
        </p:nvSpPr>
        <p:spPr>
          <a:xfrm>
            <a:off x="914400" y="2090058"/>
            <a:ext cx="14891657" cy="1903444"/>
          </a:xfrm>
          <a:prstGeom prst="triangle">
            <a:avLst/>
          </a:prstGeom>
          <a:solidFill>
            <a:srgbClr val="F5F4EC"/>
          </a:solidFill>
          <a:ln>
            <a:solidFill>
              <a:srgbClr val="EDE9E0"/>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cs typeface="Poppins" pitchFamily="2" charset="77"/>
            </a:endParaRPr>
          </a:p>
        </p:txBody>
      </p:sp>
      <p:sp>
        <p:nvSpPr>
          <p:cNvPr id="25" name="Shape 2">
            <a:extLst>
              <a:ext uri="{FF2B5EF4-FFF2-40B4-BE49-F238E27FC236}">
                <a16:creationId xmlns:a16="http://schemas.microsoft.com/office/drawing/2014/main" id="{A6B23D5E-A107-BE36-5E3D-319EEC2D1120}"/>
              </a:ext>
            </a:extLst>
          </p:cNvPr>
          <p:cNvSpPr/>
          <p:nvPr/>
        </p:nvSpPr>
        <p:spPr>
          <a:xfrm>
            <a:off x="915177"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3" name="Text 3">
            <a:extLst>
              <a:ext uri="{FF2B5EF4-FFF2-40B4-BE49-F238E27FC236}">
                <a16:creationId xmlns:a16="http://schemas.microsoft.com/office/drawing/2014/main" id="{43D73DB6-3B5A-A287-4E04-54A2A5789CF4}"/>
              </a:ext>
            </a:extLst>
          </p:cNvPr>
          <p:cNvSpPr/>
          <p:nvPr/>
        </p:nvSpPr>
        <p:spPr>
          <a:xfrm>
            <a:off x="1229502"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01</a:t>
            </a:r>
            <a:endParaRPr lang="en-US" sz="1500" dirty="0">
              <a:latin typeface="Poppins" pitchFamily="2" charset="77"/>
              <a:cs typeface="Poppins" pitchFamily="2" charset="77"/>
            </a:endParaRPr>
          </a:p>
        </p:txBody>
      </p:sp>
      <p:sp>
        <p:nvSpPr>
          <p:cNvPr id="34" name="Text 4">
            <a:extLst>
              <a:ext uri="{FF2B5EF4-FFF2-40B4-BE49-F238E27FC236}">
                <a16:creationId xmlns:a16="http://schemas.microsoft.com/office/drawing/2014/main" id="{D736EE62-EBA3-F8EA-E811-C44EC6E59CB9}"/>
              </a:ext>
            </a:extLst>
          </p:cNvPr>
          <p:cNvSpPr/>
          <p:nvPr/>
        </p:nvSpPr>
        <p:spPr>
          <a:xfrm>
            <a:off x="1229502"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Commitment</a:t>
            </a:r>
            <a:endParaRPr lang="en-US" sz="3300" dirty="0">
              <a:latin typeface="Poppins" pitchFamily="2" charset="77"/>
              <a:cs typeface="Poppins" pitchFamily="2" charset="77"/>
            </a:endParaRPr>
          </a:p>
        </p:txBody>
      </p:sp>
      <p:sp>
        <p:nvSpPr>
          <p:cNvPr id="35" name="Text 5">
            <a:extLst>
              <a:ext uri="{FF2B5EF4-FFF2-40B4-BE49-F238E27FC236}">
                <a16:creationId xmlns:a16="http://schemas.microsoft.com/office/drawing/2014/main" id="{B828E3FD-DCE0-D37B-8B7D-B4DB3DFE0604}"/>
              </a:ext>
            </a:extLst>
          </p:cNvPr>
          <p:cNvSpPr/>
          <p:nvPr/>
        </p:nvSpPr>
        <p:spPr>
          <a:xfrm>
            <a:off x="1229502"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Bought into the journey.</a:t>
            </a:r>
            <a:endParaRPr lang="en-US" sz="2000" dirty="0">
              <a:latin typeface="Poppins" pitchFamily="2" charset="77"/>
              <a:cs typeface="Poppins" pitchFamily="2" charset="77"/>
            </a:endParaRPr>
          </a:p>
        </p:txBody>
      </p:sp>
      <p:sp>
        <p:nvSpPr>
          <p:cNvPr id="36" name="Text 6">
            <a:extLst>
              <a:ext uri="{FF2B5EF4-FFF2-40B4-BE49-F238E27FC236}">
                <a16:creationId xmlns:a16="http://schemas.microsoft.com/office/drawing/2014/main" id="{27202783-975A-A004-6DC1-18D2E3AAD736}"/>
              </a:ext>
            </a:extLst>
          </p:cNvPr>
          <p:cNvSpPr/>
          <p:nvPr/>
        </p:nvSpPr>
        <p:spPr>
          <a:xfrm>
            <a:off x="1229502"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ENABLING ENGAGEMENT</a:t>
            </a:r>
            <a:endParaRPr lang="en-US" sz="1600" dirty="0">
              <a:latin typeface="Poppins" pitchFamily="2" charset="77"/>
              <a:cs typeface="Poppins" pitchFamily="2" charset="77"/>
            </a:endParaRPr>
          </a:p>
        </p:txBody>
      </p:sp>
      <p:sp>
        <p:nvSpPr>
          <p:cNvPr id="37" name="Shape 7">
            <a:extLst>
              <a:ext uri="{FF2B5EF4-FFF2-40B4-BE49-F238E27FC236}">
                <a16:creationId xmlns:a16="http://schemas.microsoft.com/office/drawing/2014/main" id="{83CEEBDE-4B53-6855-1540-869907F2EC31}"/>
              </a:ext>
            </a:extLst>
          </p:cNvPr>
          <p:cNvSpPr/>
          <p:nvPr/>
        </p:nvSpPr>
        <p:spPr>
          <a:xfrm>
            <a:off x="4715206"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8" name="Text 8">
            <a:extLst>
              <a:ext uri="{FF2B5EF4-FFF2-40B4-BE49-F238E27FC236}">
                <a16:creationId xmlns:a16="http://schemas.microsoft.com/office/drawing/2014/main" id="{F5993616-2570-65EA-AB05-DABF49B132FF}"/>
              </a:ext>
            </a:extLst>
          </p:cNvPr>
          <p:cNvSpPr/>
          <p:nvPr/>
        </p:nvSpPr>
        <p:spPr>
          <a:xfrm>
            <a:off x="5029531"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02</a:t>
            </a:r>
            <a:endParaRPr lang="en-US" sz="1500" dirty="0">
              <a:latin typeface="Poppins" pitchFamily="2" charset="77"/>
              <a:cs typeface="Poppins" pitchFamily="2" charset="77"/>
            </a:endParaRPr>
          </a:p>
        </p:txBody>
      </p:sp>
      <p:sp>
        <p:nvSpPr>
          <p:cNvPr id="39" name="Text 9">
            <a:extLst>
              <a:ext uri="{FF2B5EF4-FFF2-40B4-BE49-F238E27FC236}">
                <a16:creationId xmlns:a16="http://schemas.microsoft.com/office/drawing/2014/main" id="{7BA2F42D-EE4E-1AE9-7C6E-CE15031DF16E}"/>
              </a:ext>
            </a:extLst>
          </p:cNvPr>
          <p:cNvSpPr/>
          <p:nvPr/>
        </p:nvSpPr>
        <p:spPr>
          <a:xfrm>
            <a:off x="5029531"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Flexibility</a:t>
            </a:r>
            <a:endParaRPr lang="en-US" sz="3300" dirty="0">
              <a:latin typeface="Poppins" pitchFamily="2" charset="77"/>
              <a:cs typeface="Poppins" pitchFamily="2" charset="77"/>
            </a:endParaRPr>
          </a:p>
        </p:txBody>
      </p:sp>
      <p:sp>
        <p:nvSpPr>
          <p:cNvPr id="40" name="Text 10">
            <a:extLst>
              <a:ext uri="{FF2B5EF4-FFF2-40B4-BE49-F238E27FC236}">
                <a16:creationId xmlns:a16="http://schemas.microsoft.com/office/drawing/2014/main" id="{C95F6D16-D824-AE0A-0969-36A3F4000E62}"/>
              </a:ext>
            </a:extLst>
          </p:cNvPr>
          <p:cNvSpPr/>
          <p:nvPr/>
        </p:nvSpPr>
        <p:spPr>
          <a:xfrm>
            <a:off x="5029531"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Focus &amp; adaptation.</a:t>
            </a:r>
            <a:endParaRPr lang="en-US" sz="2000" dirty="0">
              <a:latin typeface="Poppins" pitchFamily="2" charset="77"/>
              <a:cs typeface="Poppins" pitchFamily="2" charset="77"/>
            </a:endParaRPr>
          </a:p>
        </p:txBody>
      </p:sp>
      <p:sp>
        <p:nvSpPr>
          <p:cNvPr id="41" name="Text 11">
            <a:extLst>
              <a:ext uri="{FF2B5EF4-FFF2-40B4-BE49-F238E27FC236}">
                <a16:creationId xmlns:a16="http://schemas.microsoft.com/office/drawing/2014/main" id="{F264F524-BB28-9E03-18A5-D666D6FC92C1}"/>
              </a:ext>
            </a:extLst>
          </p:cNvPr>
          <p:cNvSpPr/>
          <p:nvPr/>
        </p:nvSpPr>
        <p:spPr>
          <a:xfrm>
            <a:off x="5029531" y="7795560"/>
            <a:ext cx="2991819" cy="303758"/>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ROLE AGILITY</a:t>
            </a:r>
            <a:endParaRPr lang="en-US" sz="1600" dirty="0">
              <a:latin typeface="Poppins" pitchFamily="2" charset="77"/>
              <a:cs typeface="Poppins" pitchFamily="2" charset="77"/>
            </a:endParaRPr>
          </a:p>
        </p:txBody>
      </p:sp>
      <p:sp>
        <p:nvSpPr>
          <p:cNvPr id="42" name="Shape 12">
            <a:extLst>
              <a:ext uri="{FF2B5EF4-FFF2-40B4-BE49-F238E27FC236}">
                <a16:creationId xmlns:a16="http://schemas.microsoft.com/office/drawing/2014/main" id="{453B3BF6-5843-CE5E-4E87-718A90014A5E}"/>
              </a:ext>
            </a:extLst>
          </p:cNvPr>
          <p:cNvSpPr/>
          <p:nvPr/>
        </p:nvSpPr>
        <p:spPr>
          <a:xfrm>
            <a:off x="8515234"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43" name="Text 13">
            <a:extLst>
              <a:ext uri="{FF2B5EF4-FFF2-40B4-BE49-F238E27FC236}">
                <a16:creationId xmlns:a16="http://schemas.microsoft.com/office/drawing/2014/main" id="{12062579-CE5E-64FA-8EBE-2859AAFFB4FD}"/>
              </a:ext>
            </a:extLst>
          </p:cNvPr>
          <p:cNvSpPr/>
          <p:nvPr/>
        </p:nvSpPr>
        <p:spPr>
          <a:xfrm>
            <a:off x="8829559"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03</a:t>
            </a:r>
            <a:endParaRPr lang="en-US" sz="1500" dirty="0">
              <a:latin typeface="Poppins" pitchFamily="2" charset="77"/>
              <a:cs typeface="Poppins" pitchFamily="2" charset="77"/>
            </a:endParaRPr>
          </a:p>
        </p:txBody>
      </p:sp>
      <p:sp>
        <p:nvSpPr>
          <p:cNvPr id="44" name="Text 14">
            <a:extLst>
              <a:ext uri="{FF2B5EF4-FFF2-40B4-BE49-F238E27FC236}">
                <a16:creationId xmlns:a16="http://schemas.microsoft.com/office/drawing/2014/main" id="{859E9D7D-5861-9D63-FCB8-91A10FBF4227}"/>
              </a:ext>
            </a:extLst>
          </p:cNvPr>
          <p:cNvSpPr/>
          <p:nvPr/>
        </p:nvSpPr>
        <p:spPr>
          <a:xfrm>
            <a:off x="8829559"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Honesty</a:t>
            </a:r>
            <a:endParaRPr lang="en-US" sz="3300" dirty="0">
              <a:latin typeface="Poppins" pitchFamily="2" charset="77"/>
              <a:cs typeface="Poppins" pitchFamily="2" charset="77"/>
            </a:endParaRPr>
          </a:p>
        </p:txBody>
      </p:sp>
      <p:sp>
        <p:nvSpPr>
          <p:cNvPr id="45" name="Text 15">
            <a:extLst>
              <a:ext uri="{FF2B5EF4-FFF2-40B4-BE49-F238E27FC236}">
                <a16:creationId xmlns:a16="http://schemas.microsoft.com/office/drawing/2014/main" id="{7F46379B-3C57-8E9B-212C-22A5E2DC85F4}"/>
              </a:ext>
            </a:extLst>
          </p:cNvPr>
          <p:cNvSpPr/>
          <p:nvPr/>
        </p:nvSpPr>
        <p:spPr>
          <a:xfrm>
            <a:off x="8829559"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Tricky conversations.</a:t>
            </a:r>
            <a:endParaRPr lang="en-US" sz="2000" dirty="0">
              <a:latin typeface="Poppins" pitchFamily="2" charset="77"/>
              <a:cs typeface="Poppins" pitchFamily="2" charset="77"/>
            </a:endParaRPr>
          </a:p>
        </p:txBody>
      </p:sp>
      <p:sp>
        <p:nvSpPr>
          <p:cNvPr id="46" name="Text 16">
            <a:extLst>
              <a:ext uri="{FF2B5EF4-FFF2-40B4-BE49-F238E27FC236}">
                <a16:creationId xmlns:a16="http://schemas.microsoft.com/office/drawing/2014/main" id="{37EEF791-1D95-1022-B711-99C9EBCDA3A2}"/>
              </a:ext>
            </a:extLst>
          </p:cNvPr>
          <p:cNvSpPr/>
          <p:nvPr/>
        </p:nvSpPr>
        <p:spPr>
          <a:xfrm>
            <a:off x="8829559"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EFFECTIVE &amp; INEFFECTIVE COMMS</a:t>
            </a:r>
            <a:endParaRPr lang="en-US" sz="1600" dirty="0">
              <a:latin typeface="Poppins" pitchFamily="2" charset="77"/>
              <a:cs typeface="Poppins" pitchFamily="2" charset="77"/>
            </a:endParaRPr>
          </a:p>
        </p:txBody>
      </p:sp>
      <p:sp>
        <p:nvSpPr>
          <p:cNvPr id="47" name="Shape 17">
            <a:extLst>
              <a:ext uri="{FF2B5EF4-FFF2-40B4-BE49-F238E27FC236}">
                <a16:creationId xmlns:a16="http://schemas.microsoft.com/office/drawing/2014/main" id="{B1808D27-55E5-472E-F82A-6CC6167C10E8}"/>
              </a:ext>
            </a:extLst>
          </p:cNvPr>
          <p:cNvSpPr/>
          <p:nvPr/>
        </p:nvSpPr>
        <p:spPr>
          <a:xfrm>
            <a:off x="12315263"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48" name="Text 18">
            <a:extLst>
              <a:ext uri="{FF2B5EF4-FFF2-40B4-BE49-F238E27FC236}">
                <a16:creationId xmlns:a16="http://schemas.microsoft.com/office/drawing/2014/main" id="{229E44AC-B0C9-53BF-C788-04ED59E79524}"/>
              </a:ext>
            </a:extLst>
          </p:cNvPr>
          <p:cNvSpPr/>
          <p:nvPr/>
        </p:nvSpPr>
        <p:spPr>
          <a:xfrm>
            <a:off x="12629588"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04</a:t>
            </a:r>
            <a:endParaRPr lang="en-US" sz="1500" dirty="0">
              <a:latin typeface="Poppins" pitchFamily="2" charset="77"/>
              <a:cs typeface="Poppins" pitchFamily="2" charset="77"/>
            </a:endParaRPr>
          </a:p>
        </p:txBody>
      </p:sp>
      <p:sp>
        <p:nvSpPr>
          <p:cNvPr id="49" name="Text 19">
            <a:extLst>
              <a:ext uri="{FF2B5EF4-FFF2-40B4-BE49-F238E27FC236}">
                <a16:creationId xmlns:a16="http://schemas.microsoft.com/office/drawing/2014/main" id="{4B8E5627-2355-BC02-B255-4C23832A8901}"/>
              </a:ext>
            </a:extLst>
          </p:cNvPr>
          <p:cNvSpPr/>
          <p:nvPr/>
        </p:nvSpPr>
        <p:spPr>
          <a:xfrm>
            <a:off x="12629588"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Resilience</a:t>
            </a:r>
            <a:endParaRPr lang="en-US" sz="3300" dirty="0">
              <a:latin typeface="Poppins" pitchFamily="2" charset="77"/>
              <a:cs typeface="Poppins" pitchFamily="2" charset="77"/>
            </a:endParaRPr>
          </a:p>
        </p:txBody>
      </p:sp>
      <p:sp>
        <p:nvSpPr>
          <p:cNvPr id="50" name="Text 20">
            <a:extLst>
              <a:ext uri="{FF2B5EF4-FFF2-40B4-BE49-F238E27FC236}">
                <a16:creationId xmlns:a16="http://schemas.microsoft.com/office/drawing/2014/main" id="{25A839F4-EEDB-3842-499C-51608C6134F4}"/>
              </a:ext>
            </a:extLst>
          </p:cNvPr>
          <p:cNvSpPr/>
          <p:nvPr/>
        </p:nvSpPr>
        <p:spPr>
          <a:xfrm>
            <a:off x="12629588"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Handling setbacks.</a:t>
            </a:r>
            <a:endParaRPr lang="en-US" sz="2000" dirty="0">
              <a:latin typeface="Poppins" pitchFamily="2" charset="77"/>
              <a:cs typeface="Poppins" pitchFamily="2" charset="77"/>
            </a:endParaRPr>
          </a:p>
        </p:txBody>
      </p:sp>
      <p:sp>
        <p:nvSpPr>
          <p:cNvPr id="51" name="Text 21">
            <a:extLst>
              <a:ext uri="{FF2B5EF4-FFF2-40B4-BE49-F238E27FC236}">
                <a16:creationId xmlns:a16="http://schemas.microsoft.com/office/drawing/2014/main" id="{9A7783ED-D7E9-7FC9-BCF5-7873DC492331}"/>
              </a:ext>
            </a:extLst>
          </p:cNvPr>
          <p:cNvSpPr/>
          <p:nvPr/>
        </p:nvSpPr>
        <p:spPr>
          <a:xfrm>
            <a:off x="12629588"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HANDLING SETBACKS</a:t>
            </a:r>
            <a:endParaRPr lang="en-US" sz="1600" dirty="0">
              <a:latin typeface="Poppins" pitchFamily="2" charset="77"/>
              <a:cs typeface="Poppins" pitchFamily="2" charset="77"/>
            </a:endParaRPr>
          </a:p>
        </p:txBody>
      </p:sp>
    </p:spTree>
    <p:extLst>
      <p:ext uri="{BB962C8B-B14F-4D97-AF65-F5344CB8AC3E}">
        <p14:creationId xmlns:p14="http://schemas.microsoft.com/office/powerpoint/2010/main" val="21108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5"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5F3EC"/>
        </a:solidFill>
        <a:effectLst/>
      </p:bgPr>
    </p:bg>
    <p:spTree>
      <p:nvGrpSpPr>
        <p:cNvPr id="1" name=""/>
        <p:cNvGrpSpPr/>
        <p:nvPr/>
      </p:nvGrpSpPr>
      <p:grpSpPr>
        <a:xfrm>
          <a:off x="0" y="0"/>
          <a:ext cx="0" cy="0"/>
          <a:chOff x="0" y="0"/>
          <a:chExt cx="0" cy="0"/>
        </a:xfrm>
      </p:grpSpPr>
      <p:sp>
        <p:nvSpPr>
          <p:cNvPr id="2" name="Text 0"/>
          <p:cNvSpPr/>
          <p:nvPr/>
        </p:nvSpPr>
        <p:spPr>
          <a:xfrm>
            <a:off x="1143000" y="1925275"/>
            <a:ext cx="1296888"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DISCUSS</a:t>
            </a:r>
            <a:endParaRPr lang="en-US" sz="1650" dirty="0"/>
          </a:p>
        </p:txBody>
      </p:sp>
      <p:sp>
        <p:nvSpPr>
          <p:cNvPr id="3" name="Text 1"/>
          <p:cNvSpPr/>
          <p:nvPr/>
        </p:nvSpPr>
        <p:spPr>
          <a:xfrm>
            <a:off x="1143000" y="2926733"/>
            <a:ext cx="6822831" cy="4968759"/>
          </a:xfrm>
          <a:prstGeom prst="rect">
            <a:avLst/>
          </a:prstGeom>
          <a:noFill/>
          <a:ln/>
        </p:spPr>
        <p:txBody>
          <a:bodyPr wrap="square" lIns="25400" tIns="25400" rIns="25400" bIns="25400" rtlCol="0" anchor="t">
            <a:normAutofit/>
          </a:bodyPr>
          <a:lstStyle/>
          <a:p>
            <a:pPr marL="0" indent="0" algn="l">
              <a:lnSpc>
                <a:spcPct val="105000"/>
              </a:lnSpc>
              <a:buNone/>
            </a:pPr>
            <a:r>
              <a:rPr lang="en-US" sz="4800" b="1" kern="0" spc="-216" dirty="0">
                <a:solidFill>
                  <a:srgbClr val="0F0B2E"/>
                </a:solidFill>
                <a:latin typeface="Poppins" pitchFamily="34" charset="0"/>
                <a:ea typeface="Poppins" pitchFamily="34" charset="-122"/>
                <a:cs typeface="Poppins" pitchFamily="34" charset="-120"/>
              </a:rPr>
              <a:t>How could you </a:t>
            </a:r>
            <a:r>
              <a:rPr lang="en-US" sz="4800" b="1" kern="0" spc="-216" dirty="0">
                <a:blipFill>
                  <a:blip r:embed="rId3"/>
                  <a:stretch>
                    <a:fillRect/>
                  </a:stretch>
                </a:blipFill>
                <a:latin typeface="Poppins" pitchFamily="34" charset="0"/>
                <a:ea typeface="Poppins" pitchFamily="34" charset="-122"/>
                <a:cs typeface="Poppins" pitchFamily="34" charset="-120"/>
              </a:rPr>
              <a:t>maximise</a:t>
            </a:r>
            <a:r>
              <a:rPr lang="en-US" sz="4800" b="1" kern="0" spc="-216" dirty="0">
                <a:solidFill>
                  <a:srgbClr val="000000"/>
                </a:solidFill>
                <a:latin typeface="Poppins" pitchFamily="34" charset="0"/>
                <a:ea typeface="Poppins" pitchFamily="34" charset="-122"/>
                <a:cs typeface="Poppins" pitchFamily="34" charset="-120"/>
              </a:rPr>
              <a:t> </a:t>
            </a:r>
            <a:r>
              <a:rPr lang="en-US" sz="4800" b="1" kern="0" spc="-216" dirty="0">
                <a:solidFill>
                  <a:srgbClr val="0F0B2E"/>
                </a:solidFill>
                <a:latin typeface="Poppins" pitchFamily="34" charset="0"/>
                <a:ea typeface="Poppins" pitchFamily="34" charset="-122"/>
                <a:cs typeface="Poppins" pitchFamily="34" charset="-120"/>
              </a:rPr>
              <a:t>the contributions made to your team from each of the </a:t>
            </a:r>
            <a:r>
              <a:rPr lang="en-US" sz="4800" b="1" kern="0" spc="-216" dirty="0">
                <a:blipFill>
                  <a:blip r:embed="rId3"/>
                  <a:stretch>
                    <a:fillRect/>
                  </a:stretch>
                </a:blipFill>
                <a:latin typeface="Poppins" pitchFamily="34" charset="0"/>
                <a:ea typeface="Poppins" pitchFamily="34" charset="-122"/>
                <a:cs typeface="Poppins" pitchFamily="34" charset="-120"/>
              </a:rPr>
              <a:t>different </a:t>
            </a:r>
            <a:r>
              <a:rPr lang="en-US" sz="4800" b="1" kern="0" spc="-216" dirty="0">
                <a:solidFill>
                  <a:srgbClr val="0F0A2E"/>
                </a:solidFill>
                <a:latin typeface="Poppins" pitchFamily="34" charset="0"/>
                <a:ea typeface="Poppins" pitchFamily="34" charset="-122"/>
                <a:cs typeface="Poppins" pitchFamily="34" charset="-120"/>
              </a:rPr>
              <a:t>colour preferences</a:t>
            </a:r>
            <a:r>
              <a:rPr lang="en-US" sz="4800" b="1" kern="0" spc="-216" dirty="0">
                <a:solidFill>
                  <a:srgbClr val="0F0B2E"/>
                </a:solidFill>
                <a:latin typeface="Poppins" pitchFamily="34" charset="0"/>
                <a:ea typeface="Poppins" pitchFamily="34" charset="-122"/>
                <a:cs typeface="Poppins" pitchFamily="34" charset="-120"/>
              </a:rPr>
              <a:t>?</a:t>
            </a:r>
            <a:endParaRPr lang="en-US" sz="4800" dirty="0"/>
          </a:p>
        </p:txBody>
      </p:sp>
      <p:sp>
        <p:nvSpPr>
          <p:cNvPr id="4" name="Text 2"/>
          <p:cNvSpPr/>
          <p:nvPr/>
        </p:nvSpPr>
        <p:spPr>
          <a:xfrm>
            <a:off x="1143000" y="9593610"/>
            <a:ext cx="274854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ENGAGEMENT · DISCUSSION</a:t>
            </a:r>
            <a:endParaRPr lang="en-US" sz="1200" dirty="0"/>
          </a:p>
        </p:txBody>
      </p:sp>
      <p:sp>
        <p:nvSpPr>
          <p:cNvPr id="5" name="Text 3"/>
          <p:cNvSpPr/>
          <p:nvPr/>
        </p:nvSpPr>
        <p:spPr>
          <a:xfrm>
            <a:off x="16499830" y="9593610"/>
            <a:ext cx="72137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16 / 25</a:t>
            </a:r>
            <a:endParaRPr lang="en-US" sz="1200" dirty="0"/>
          </a:p>
        </p:txBody>
      </p:sp>
      <p:pic>
        <p:nvPicPr>
          <p:cNvPr id="6" name="Image 0" descr="preencoded.png">
            <a:extLst>
              <a:ext uri="{FF2B5EF4-FFF2-40B4-BE49-F238E27FC236}">
                <a16:creationId xmlns:a16="http://schemas.microsoft.com/office/drawing/2014/main" id="{0E747AEB-9902-B08D-8399-C3029B3EEEBF}"/>
              </a:ext>
            </a:extLst>
          </p:cNvPr>
          <p:cNvPicPr>
            <a:picLocks noChangeAspect="1"/>
          </p:cNvPicPr>
          <p:nvPr/>
        </p:nvPicPr>
        <p:blipFill>
          <a:blip r:embed="rId4"/>
          <a:srcRect/>
          <a:stretch/>
        </p:blipFill>
        <p:spPr>
          <a:xfrm>
            <a:off x="10146324" y="2609208"/>
            <a:ext cx="5873147" cy="58731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DFCF9"/>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5A9F828-5548-17C7-555A-1DD40D4C07DA}"/>
              </a:ext>
            </a:extLst>
          </p:cNvPr>
          <p:cNvGrpSpPr/>
          <p:nvPr/>
        </p:nvGrpSpPr>
        <p:grpSpPr>
          <a:xfrm>
            <a:off x="2272107" y="3423548"/>
            <a:ext cx="4680753" cy="2287876"/>
            <a:chOff x="12724646" y="3376247"/>
            <a:chExt cx="4680753" cy="2287876"/>
          </a:xfrm>
          <a:effectLst>
            <a:outerShdw blurRad="224538" dist="38100" dir="5400000" sx="99465" sy="99465" algn="t" rotWithShape="0">
              <a:prstClr val="black">
                <a:alpha val="40000"/>
              </a:prstClr>
            </a:outerShdw>
          </a:effectLst>
        </p:grpSpPr>
        <p:sp>
          <p:nvSpPr>
            <p:cNvPr id="20" name="Round Same-side Corner of Rectangle 19">
              <a:extLst>
                <a:ext uri="{FF2B5EF4-FFF2-40B4-BE49-F238E27FC236}">
                  <a16:creationId xmlns:a16="http://schemas.microsoft.com/office/drawing/2014/main" id="{E7CA91A7-FB7F-8334-0928-8DA4D65E8EB2}"/>
                </a:ext>
              </a:extLst>
            </p:cNvPr>
            <p:cNvSpPr/>
            <p:nvPr/>
          </p:nvSpPr>
          <p:spPr>
            <a:xfrm>
              <a:off x="12724646" y="3376247"/>
              <a:ext cx="4680000" cy="360000"/>
            </a:xfrm>
            <a:prstGeom prst="round2SameRect">
              <a:avLst>
                <a:gd name="adj1" fmla="val 44716"/>
                <a:gd name="adj2" fmla="val 0"/>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hape 8">
              <a:extLst>
                <a:ext uri="{FF2B5EF4-FFF2-40B4-BE49-F238E27FC236}">
                  <a16:creationId xmlns:a16="http://schemas.microsoft.com/office/drawing/2014/main" id="{94815AB6-04E3-A961-CC44-B068CDAC37CF}"/>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2" name="Group 21">
            <a:extLst>
              <a:ext uri="{FF2B5EF4-FFF2-40B4-BE49-F238E27FC236}">
                <a16:creationId xmlns:a16="http://schemas.microsoft.com/office/drawing/2014/main" id="{7A705502-F9CF-C1DC-DF7D-A58B81F72477}"/>
              </a:ext>
            </a:extLst>
          </p:cNvPr>
          <p:cNvGrpSpPr/>
          <p:nvPr/>
        </p:nvGrpSpPr>
        <p:grpSpPr>
          <a:xfrm>
            <a:off x="2277362" y="6676496"/>
            <a:ext cx="4680753" cy="2287876"/>
            <a:chOff x="12724646" y="3376247"/>
            <a:chExt cx="4680753" cy="2287876"/>
          </a:xfrm>
          <a:effectLst>
            <a:outerShdw blurRad="224538" dist="38100" dir="5400000" sx="99465" sy="99465" algn="t" rotWithShape="0">
              <a:prstClr val="black">
                <a:alpha val="40000"/>
              </a:prstClr>
            </a:outerShdw>
          </a:effectLst>
        </p:grpSpPr>
        <p:sp>
          <p:nvSpPr>
            <p:cNvPr id="23" name="Round Same-side Corner of Rectangle 22">
              <a:extLst>
                <a:ext uri="{FF2B5EF4-FFF2-40B4-BE49-F238E27FC236}">
                  <a16:creationId xmlns:a16="http://schemas.microsoft.com/office/drawing/2014/main" id="{7E63C4A5-DB21-123A-58AE-3E8FE9F5540D}"/>
                </a:ext>
              </a:extLst>
            </p:cNvPr>
            <p:cNvSpPr/>
            <p:nvPr/>
          </p:nvSpPr>
          <p:spPr>
            <a:xfrm>
              <a:off x="12724646" y="3376247"/>
              <a:ext cx="4680000" cy="360000"/>
            </a:xfrm>
            <a:prstGeom prst="round2SameRect">
              <a:avLst>
                <a:gd name="adj1" fmla="val 44716"/>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8">
              <a:extLst>
                <a:ext uri="{FF2B5EF4-FFF2-40B4-BE49-F238E27FC236}">
                  <a16:creationId xmlns:a16="http://schemas.microsoft.com/office/drawing/2014/main" id="{778CE16B-68A1-B3B7-9F65-B8C9961E525A}"/>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5" name="Group 24">
            <a:extLst>
              <a:ext uri="{FF2B5EF4-FFF2-40B4-BE49-F238E27FC236}">
                <a16:creationId xmlns:a16="http://schemas.microsoft.com/office/drawing/2014/main" id="{7D2E6D97-0030-4E96-C011-DB6C8CBC9BC2}"/>
              </a:ext>
            </a:extLst>
          </p:cNvPr>
          <p:cNvGrpSpPr/>
          <p:nvPr/>
        </p:nvGrpSpPr>
        <p:grpSpPr>
          <a:xfrm>
            <a:off x="11300496" y="6713282"/>
            <a:ext cx="4680753" cy="2287876"/>
            <a:chOff x="12724646" y="3376247"/>
            <a:chExt cx="4680753" cy="2287876"/>
          </a:xfrm>
          <a:effectLst>
            <a:outerShdw blurRad="224538" dist="38100" dir="5400000" sx="99465" sy="99465" algn="t" rotWithShape="0">
              <a:prstClr val="black">
                <a:alpha val="40000"/>
              </a:prstClr>
            </a:outerShdw>
          </a:effectLst>
        </p:grpSpPr>
        <p:sp>
          <p:nvSpPr>
            <p:cNvPr id="26" name="Round Same-side Corner of Rectangle 25">
              <a:extLst>
                <a:ext uri="{FF2B5EF4-FFF2-40B4-BE49-F238E27FC236}">
                  <a16:creationId xmlns:a16="http://schemas.microsoft.com/office/drawing/2014/main" id="{059672FB-9649-918A-C7A7-6C9580145CE4}"/>
                </a:ext>
              </a:extLst>
            </p:cNvPr>
            <p:cNvSpPr/>
            <p:nvPr/>
          </p:nvSpPr>
          <p:spPr>
            <a:xfrm>
              <a:off x="12724646" y="3376247"/>
              <a:ext cx="4680000" cy="360000"/>
            </a:xfrm>
            <a:prstGeom prst="round2SameRect">
              <a:avLst>
                <a:gd name="adj1" fmla="val 44716"/>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hape 8">
              <a:extLst>
                <a:ext uri="{FF2B5EF4-FFF2-40B4-BE49-F238E27FC236}">
                  <a16:creationId xmlns:a16="http://schemas.microsoft.com/office/drawing/2014/main" id="{C9AA35A3-1E13-333C-D803-0B34A83A0350}"/>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8" name="Group 27">
            <a:extLst>
              <a:ext uri="{FF2B5EF4-FFF2-40B4-BE49-F238E27FC236}">
                <a16:creationId xmlns:a16="http://schemas.microsoft.com/office/drawing/2014/main" id="{E8C17AE0-DE64-E037-89AD-75D4693004FB}"/>
              </a:ext>
            </a:extLst>
          </p:cNvPr>
          <p:cNvGrpSpPr/>
          <p:nvPr/>
        </p:nvGrpSpPr>
        <p:grpSpPr>
          <a:xfrm>
            <a:off x="11337282" y="3376247"/>
            <a:ext cx="4680753" cy="2287876"/>
            <a:chOff x="12724646" y="3376247"/>
            <a:chExt cx="4680753" cy="2287876"/>
          </a:xfrm>
          <a:effectLst>
            <a:outerShdw blurRad="224538" dist="38100" dir="5400000" sx="99465" sy="99465" algn="t" rotWithShape="0">
              <a:prstClr val="black">
                <a:alpha val="40000"/>
              </a:prstClr>
            </a:outerShdw>
          </a:effectLst>
        </p:grpSpPr>
        <p:sp>
          <p:nvSpPr>
            <p:cNvPr id="29" name="Round Same-side Corner of Rectangle 28">
              <a:extLst>
                <a:ext uri="{FF2B5EF4-FFF2-40B4-BE49-F238E27FC236}">
                  <a16:creationId xmlns:a16="http://schemas.microsoft.com/office/drawing/2014/main" id="{03998639-1207-29EE-BD9F-6F6ABE2842A7}"/>
                </a:ext>
              </a:extLst>
            </p:cNvPr>
            <p:cNvSpPr/>
            <p:nvPr/>
          </p:nvSpPr>
          <p:spPr>
            <a:xfrm>
              <a:off x="12724646" y="3376247"/>
              <a:ext cx="4680000" cy="360000"/>
            </a:xfrm>
            <a:prstGeom prst="round2SameRect">
              <a:avLst>
                <a:gd name="adj1" fmla="val 44716"/>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hape 8">
              <a:extLst>
                <a:ext uri="{FF2B5EF4-FFF2-40B4-BE49-F238E27FC236}">
                  <a16:creationId xmlns:a16="http://schemas.microsoft.com/office/drawing/2014/main" id="{55C489CF-189C-D9B8-BDE3-EB9067E57645}"/>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C-ME AND MAXIMISING ENGAGEMENT · DO</a:t>
            </a:r>
            <a:endParaRPr lang="en-US" sz="1650" dirty="0"/>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How to </a:t>
            </a:r>
            <a:r>
              <a:rPr lang="en-US" sz="5000" b="1" kern="0" spc="-147" dirty="0">
                <a:blipFill>
                  <a:blip r:embed="rId3"/>
                  <a:stretch>
                    <a:fillRect/>
                  </a:stretch>
                </a:blipFill>
                <a:latin typeface="Poppins" pitchFamily="34" charset="0"/>
                <a:ea typeface="Poppins" pitchFamily="34" charset="-122"/>
                <a:cs typeface="Poppins" pitchFamily="34" charset="-120"/>
              </a:rPr>
              <a:t>maximise</a:t>
            </a:r>
            <a:r>
              <a:rPr lang="en-US" sz="5000" b="1" kern="0" spc="-147" dirty="0">
                <a:solidFill>
                  <a:srgbClr val="000000"/>
                </a:solidFill>
                <a:latin typeface="Poppins" pitchFamily="34" charset="0"/>
                <a:ea typeface="Poppins" pitchFamily="34" charset="-122"/>
                <a:cs typeface="Poppins" pitchFamily="34" charset="-120"/>
              </a:rPr>
              <a:t> </a:t>
            </a:r>
            <a:r>
              <a:rPr lang="en-US" sz="5000" b="1" kern="0" spc="-147" dirty="0">
                <a:solidFill>
                  <a:srgbClr val="0F0B2E"/>
                </a:solidFill>
                <a:latin typeface="Poppins" pitchFamily="34" charset="0"/>
                <a:ea typeface="Poppins" pitchFamily="34" charset="-122"/>
                <a:cs typeface="Poppins" pitchFamily="34" charset="-120"/>
              </a:rPr>
              <a:t>engagement.</a:t>
            </a:r>
            <a:endParaRPr lang="en-US" sz="5000" dirty="0"/>
          </a:p>
        </p:txBody>
      </p:sp>
      <p:sp>
        <p:nvSpPr>
          <p:cNvPr id="7" name="Text 4"/>
          <p:cNvSpPr/>
          <p:nvPr/>
        </p:nvSpPr>
        <p:spPr>
          <a:xfrm>
            <a:off x="2539171" y="3666612"/>
            <a:ext cx="4240001" cy="1819788"/>
          </a:xfrm>
          <a:prstGeom prst="rect">
            <a:avLst/>
          </a:prstGeom>
          <a:noFill/>
          <a:ln/>
        </p:spPr>
        <p:txBody>
          <a:bodyPr wrap="square" lIns="25400" tIns="25400" rIns="25400" bIns="25400" rtlCol="0" anchor="t">
            <a:noAutofit/>
          </a:bodyPr>
          <a:lstStyle/>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Communicate key info in advance</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Make the logical case</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Identify risks</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Invite feedback</a:t>
            </a:r>
            <a:endParaRPr lang="en-US" sz="2000" dirty="0"/>
          </a:p>
        </p:txBody>
      </p:sp>
      <p:sp>
        <p:nvSpPr>
          <p:cNvPr id="10" name="Text 7"/>
          <p:cNvSpPr/>
          <p:nvPr/>
        </p:nvSpPr>
        <p:spPr>
          <a:xfrm>
            <a:off x="11619088" y="3666612"/>
            <a:ext cx="4475678" cy="1756726"/>
          </a:xfrm>
          <a:prstGeom prst="rect">
            <a:avLst/>
          </a:prstGeom>
          <a:noFill/>
          <a:ln/>
        </p:spPr>
        <p:txBody>
          <a:bodyPr wrap="square" lIns="25400" tIns="25400" rIns="25400" bIns="25400" rtlCol="0" anchor="t">
            <a:normAutofit/>
          </a:bodyPr>
          <a:lstStyle/>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Make the logical case for change</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Ask for help identifying risks</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Optimise likelihood for success</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Invite to lead</a:t>
            </a:r>
            <a:endParaRPr lang="en-US" sz="2000" dirty="0"/>
          </a:p>
        </p:txBody>
      </p:sp>
      <p:sp>
        <p:nvSpPr>
          <p:cNvPr id="13" name="Text 10"/>
          <p:cNvSpPr/>
          <p:nvPr/>
        </p:nvSpPr>
        <p:spPr>
          <a:xfrm>
            <a:off x="2570703" y="6923897"/>
            <a:ext cx="4475678" cy="1747137"/>
          </a:xfrm>
          <a:prstGeom prst="rect">
            <a:avLst/>
          </a:prstGeom>
          <a:noFill/>
          <a:ln/>
        </p:spPr>
        <p:txBody>
          <a:bodyPr wrap="square" lIns="25400" tIns="25400" rIns="25400" bIns="25400" rtlCol="0" anchor="t">
            <a:noAutofit/>
          </a:bodyPr>
          <a:lstStyle/>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Communicate early</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Clarify need + show benefit</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Invite necessary support</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Communicate in small groups</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Invite feedback</a:t>
            </a:r>
            <a:endParaRPr lang="en-US" sz="2000" dirty="0"/>
          </a:p>
        </p:txBody>
      </p:sp>
      <p:sp>
        <p:nvSpPr>
          <p:cNvPr id="16" name="Text 13"/>
          <p:cNvSpPr/>
          <p:nvPr/>
        </p:nvSpPr>
        <p:spPr>
          <a:xfrm>
            <a:off x="11619088" y="7050943"/>
            <a:ext cx="4475678" cy="1714685"/>
          </a:xfrm>
          <a:prstGeom prst="rect">
            <a:avLst/>
          </a:prstGeom>
          <a:noFill/>
          <a:ln/>
        </p:spPr>
        <p:txBody>
          <a:bodyPr wrap="square" lIns="25400" tIns="25400" rIns="25400" bIns="25400" rtlCol="0" anchor="t">
            <a:normAutofit/>
          </a:bodyPr>
          <a:lstStyle/>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Sell the vision</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Communicate with energy</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Invite ideas</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Focus on the positives</a:t>
            </a:r>
            <a:endParaRPr lang="en-US" sz="2000" dirty="0"/>
          </a:p>
        </p:txBody>
      </p:sp>
      <p:sp>
        <p:nvSpPr>
          <p:cNvPr id="17" name="Text 14"/>
          <p:cNvSpPr/>
          <p:nvPr/>
        </p:nvSpPr>
        <p:spPr>
          <a:xfrm>
            <a:off x="1143000" y="9593610"/>
            <a:ext cx="2628055"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MAXIMISING ENGAGEMENT</a:t>
            </a:r>
            <a:endParaRPr lang="en-US" sz="1200" dirty="0"/>
          </a:p>
        </p:txBody>
      </p:sp>
      <p:sp>
        <p:nvSpPr>
          <p:cNvPr id="18" name="Text 15"/>
          <p:cNvSpPr/>
          <p:nvPr/>
        </p:nvSpPr>
        <p:spPr>
          <a:xfrm>
            <a:off x="16517689" y="9593610"/>
            <a:ext cx="7035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17 / 25</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name="Slide 2">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FACILITATOR NOTES · DELIVERY</a:t>
            </a:r>
            <a:endParaRPr lang="en-US" sz="1650" dirty="0">
              <a:latin typeface="Poppins" pitchFamily="2" charset="77"/>
              <a:cs typeface="Poppins" pitchFamily="2" charset="77"/>
            </a:endParaRPr>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2" charset="77"/>
                <a:ea typeface="Poppins" pitchFamily="34" charset="-122"/>
                <a:cs typeface="Poppins" pitchFamily="2" charset="77"/>
              </a:rPr>
              <a:t>Session delivery.</a:t>
            </a:r>
            <a:endParaRPr lang="en-US" sz="5400" dirty="0">
              <a:latin typeface="Poppins" pitchFamily="2" charset="77"/>
              <a:cs typeface="Poppins" pitchFamily="2" charset="77"/>
            </a:endParaRPr>
          </a:p>
        </p:txBody>
      </p:sp>
      <p:sp>
        <p:nvSpPr>
          <p:cNvPr id="4" name="Text 2"/>
          <p:cNvSpPr/>
          <p:nvPr/>
        </p:nvSpPr>
        <p:spPr>
          <a:xfrm>
            <a:off x="1143000" y="2652564"/>
            <a:ext cx="12222048" cy="1363712"/>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2400" dirty="0">
                <a:solidFill>
                  <a:srgbClr val="3D365C"/>
                </a:solidFill>
                <a:latin typeface="Poppins" pitchFamily="2" charset="77"/>
                <a:ea typeface="Poppins" pitchFamily="34" charset="-122"/>
                <a:cs typeface="Poppins" pitchFamily="2" charset="77"/>
              </a:rPr>
              <a:t>We encourage you to </a:t>
            </a:r>
            <a:r>
              <a:rPr lang="en-US" sz="2400" b="1" dirty="0">
                <a:solidFill>
                  <a:srgbClr val="3D365C"/>
                </a:solidFill>
                <a:latin typeface="Poppins" pitchFamily="2" charset="77"/>
                <a:ea typeface="Poppins" pitchFamily="34" charset="-122"/>
                <a:cs typeface="Poppins" pitchFamily="2" charset="77"/>
              </a:rPr>
              <a:t>run through all the slides </a:t>
            </a:r>
            <a:r>
              <a:rPr lang="en-US" sz="2400" dirty="0">
                <a:solidFill>
                  <a:srgbClr val="3D365C"/>
                </a:solidFill>
                <a:latin typeface="Poppins" pitchFamily="2" charset="77"/>
                <a:ea typeface="Poppins" pitchFamily="34" charset="-122"/>
                <a:cs typeface="Poppins" pitchFamily="2" charset="77"/>
              </a:rPr>
              <a:t>ahead of delivering them in slideshow mode. Some slides are </a:t>
            </a:r>
            <a:r>
              <a:rPr lang="en-US" sz="2400" b="1" dirty="0">
                <a:solidFill>
                  <a:srgbClr val="3D365C"/>
                </a:solidFill>
                <a:latin typeface="Poppins" pitchFamily="2" charset="77"/>
                <a:ea typeface="Poppins" pitchFamily="34" charset="-122"/>
                <a:cs typeface="Poppins" pitchFamily="2" charset="77"/>
              </a:rPr>
              <a:t>static </a:t>
            </a:r>
            <a:r>
              <a:rPr lang="en-US" sz="2400" dirty="0">
                <a:solidFill>
                  <a:srgbClr val="3D365C"/>
                </a:solidFill>
                <a:latin typeface="Poppins" pitchFamily="2" charset="77"/>
                <a:ea typeface="Poppins" pitchFamily="34" charset="-122"/>
                <a:cs typeface="Poppins" pitchFamily="2" charset="77"/>
              </a:rPr>
              <a:t>and others include </a:t>
            </a:r>
            <a:r>
              <a:rPr lang="en-US" sz="2400" b="1" dirty="0">
                <a:solidFill>
                  <a:srgbClr val="3D365C"/>
                </a:solidFill>
                <a:latin typeface="Poppins" pitchFamily="2" charset="77"/>
                <a:ea typeface="Poppins" pitchFamily="34" charset="-122"/>
                <a:cs typeface="Poppins" pitchFamily="2" charset="77"/>
              </a:rPr>
              <a:t>animations </a:t>
            </a:r>
            <a:r>
              <a:rPr lang="en-US" sz="2400" dirty="0">
                <a:solidFill>
                  <a:srgbClr val="3D365C"/>
                </a:solidFill>
                <a:latin typeface="Poppins" pitchFamily="2" charset="77"/>
                <a:ea typeface="Poppins" pitchFamily="34" charset="-122"/>
                <a:cs typeface="Poppins" pitchFamily="2" charset="77"/>
              </a:rPr>
              <a:t>— please check that the animations work as expected.</a:t>
            </a:r>
            <a:endParaRPr lang="en-US" sz="2400" dirty="0">
              <a:latin typeface="Poppins" pitchFamily="2" charset="77"/>
              <a:cs typeface="Poppins" pitchFamily="2" charset="77"/>
            </a:endParaRPr>
          </a:p>
        </p:txBody>
      </p:sp>
      <p:sp>
        <p:nvSpPr>
          <p:cNvPr id="5" name="Text 3"/>
          <p:cNvSpPr/>
          <p:nvPr/>
        </p:nvSpPr>
        <p:spPr>
          <a:xfrm>
            <a:off x="1143000" y="4206776"/>
            <a:ext cx="12222048" cy="47997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400" dirty="0">
                <a:solidFill>
                  <a:srgbClr val="3D365C"/>
                </a:solidFill>
                <a:latin typeface="Poppins" pitchFamily="2" charset="77"/>
                <a:ea typeface="Poppins" pitchFamily="34" charset="-122"/>
                <a:cs typeface="Poppins" pitchFamily="2" charset="77"/>
              </a:rPr>
              <a:t>Brief </a:t>
            </a:r>
            <a:r>
              <a:rPr lang="en-US" sz="2400" b="1" dirty="0">
                <a:solidFill>
                  <a:srgbClr val="3D365C"/>
                </a:solidFill>
                <a:latin typeface="Poppins" pitchFamily="2" charset="77"/>
                <a:ea typeface="Poppins" pitchFamily="34" charset="-122"/>
                <a:cs typeface="Poppins" pitchFamily="2" charset="77"/>
              </a:rPr>
              <a:t>notes </a:t>
            </a:r>
            <a:r>
              <a:rPr lang="en-US" sz="2400" dirty="0">
                <a:solidFill>
                  <a:srgbClr val="3D365C"/>
                </a:solidFill>
                <a:latin typeface="Poppins" pitchFamily="2" charset="77"/>
                <a:ea typeface="Poppins" pitchFamily="34" charset="-122"/>
                <a:cs typeface="Poppins" pitchFamily="2" charset="77"/>
              </a:rPr>
              <a:t>are provided below each slide to give delivery guidance.</a:t>
            </a:r>
            <a:endParaRPr lang="en-US" sz="2400" dirty="0">
              <a:latin typeface="Poppins" pitchFamily="2" charset="77"/>
              <a:cs typeface="Poppins" pitchFamily="2" charset="77"/>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DFCF9"/>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62FF69B-88C1-1AC7-66FF-313337E234D6}"/>
              </a:ext>
            </a:extLst>
          </p:cNvPr>
          <p:cNvGrpSpPr/>
          <p:nvPr/>
        </p:nvGrpSpPr>
        <p:grpSpPr>
          <a:xfrm>
            <a:off x="2272107" y="3423548"/>
            <a:ext cx="4680753" cy="2287876"/>
            <a:chOff x="12724646" y="3376247"/>
            <a:chExt cx="4680753" cy="2287876"/>
          </a:xfrm>
          <a:effectLst>
            <a:outerShdw blurRad="224538" dist="38100" dir="5400000" sx="99465" sy="99465" algn="t" rotWithShape="0">
              <a:prstClr val="black">
                <a:alpha val="40000"/>
              </a:prstClr>
            </a:outerShdw>
          </a:effectLst>
        </p:grpSpPr>
        <p:sp>
          <p:nvSpPr>
            <p:cNvPr id="20" name="Round Same-side Corner of Rectangle 19">
              <a:extLst>
                <a:ext uri="{FF2B5EF4-FFF2-40B4-BE49-F238E27FC236}">
                  <a16:creationId xmlns:a16="http://schemas.microsoft.com/office/drawing/2014/main" id="{1FDD97CB-C823-75BB-C2A2-8709951E67F9}"/>
                </a:ext>
              </a:extLst>
            </p:cNvPr>
            <p:cNvSpPr/>
            <p:nvPr/>
          </p:nvSpPr>
          <p:spPr>
            <a:xfrm>
              <a:off x="12724646" y="3376247"/>
              <a:ext cx="4680000" cy="360000"/>
            </a:xfrm>
            <a:prstGeom prst="round2SameRect">
              <a:avLst>
                <a:gd name="adj1" fmla="val 44716"/>
                <a:gd name="adj2" fmla="val 0"/>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Shape 8">
              <a:extLst>
                <a:ext uri="{FF2B5EF4-FFF2-40B4-BE49-F238E27FC236}">
                  <a16:creationId xmlns:a16="http://schemas.microsoft.com/office/drawing/2014/main" id="{E9D09AB0-EC72-6E28-6D47-BFD83D339F4E}"/>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2" name="Group 21">
            <a:extLst>
              <a:ext uri="{FF2B5EF4-FFF2-40B4-BE49-F238E27FC236}">
                <a16:creationId xmlns:a16="http://schemas.microsoft.com/office/drawing/2014/main" id="{C455BE57-F86E-55DA-FF0B-BF4AEE74A6E0}"/>
              </a:ext>
            </a:extLst>
          </p:cNvPr>
          <p:cNvGrpSpPr/>
          <p:nvPr/>
        </p:nvGrpSpPr>
        <p:grpSpPr>
          <a:xfrm>
            <a:off x="2277362" y="6676496"/>
            <a:ext cx="4680753" cy="2287876"/>
            <a:chOff x="12724646" y="3376247"/>
            <a:chExt cx="4680753" cy="2287876"/>
          </a:xfrm>
          <a:effectLst>
            <a:outerShdw blurRad="224538" dist="38100" dir="5400000" sx="99465" sy="99465" algn="t" rotWithShape="0">
              <a:prstClr val="black">
                <a:alpha val="40000"/>
              </a:prstClr>
            </a:outerShdw>
          </a:effectLst>
        </p:grpSpPr>
        <p:sp>
          <p:nvSpPr>
            <p:cNvPr id="23" name="Round Same-side Corner of Rectangle 22">
              <a:extLst>
                <a:ext uri="{FF2B5EF4-FFF2-40B4-BE49-F238E27FC236}">
                  <a16:creationId xmlns:a16="http://schemas.microsoft.com/office/drawing/2014/main" id="{F006EAD6-909C-BB90-B19C-CAFFE05DAB58}"/>
                </a:ext>
              </a:extLst>
            </p:cNvPr>
            <p:cNvSpPr/>
            <p:nvPr/>
          </p:nvSpPr>
          <p:spPr>
            <a:xfrm>
              <a:off x="12724646" y="3376247"/>
              <a:ext cx="4680000" cy="360000"/>
            </a:xfrm>
            <a:prstGeom prst="round2SameRect">
              <a:avLst>
                <a:gd name="adj1" fmla="val 44716"/>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hape 8">
              <a:extLst>
                <a:ext uri="{FF2B5EF4-FFF2-40B4-BE49-F238E27FC236}">
                  <a16:creationId xmlns:a16="http://schemas.microsoft.com/office/drawing/2014/main" id="{2B1F3F3D-8786-1A93-09E3-A2FF5A9A9FA0}"/>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5" name="Group 24">
            <a:extLst>
              <a:ext uri="{FF2B5EF4-FFF2-40B4-BE49-F238E27FC236}">
                <a16:creationId xmlns:a16="http://schemas.microsoft.com/office/drawing/2014/main" id="{77D98BB7-652E-AED9-C3FD-094BB279DA73}"/>
              </a:ext>
            </a:extLst>
          </p:cNvPr>
          <p:cNvGrpSpPr/>
          <p:nvPr/>
        </p:nvGrpSpPr>
        <p:grpSpPr>
          <a:xfrm>
            <a:off x="11300496" y="6713282"/>
            <a:ext cx="4680753" cy="2287876"/>
            <a:chOff x="12724646" y="3376247"/>
            <a:chExt cx="4680753" cy="2287876"/>
          </a:xfrm>
          <a:effectLst>
            <a:outerShdw blurRad="224538" dist="38100" dir="5400000" sx="99465" sy="99465" algn="t" rotWithShape="0">
              <a:prstClr val="black">
                <a:alpha val="40000"/>
              </a:prstClr>
            </a:outerShdw>
          </a:effectLst>
        </p:grpSpPr>
        <p:sp>
          <p:nvSpPr>
            <p:cNvPr id="26" name="Round Same-side Corner of Rectangle 25">
              <a:extLst>
                <a:ext uri="{FF2B5EF4-FFF2-40B4-BE49-F238E27FC236}">
                  <a16:creationId xmlns:a16="http://schemas.microsoft.com/office/drawing/2014/main" id="{EE64F0BA-A5BD-5CC1-3167-518553A7EA93}"/>
                </a:ext>
              </a:extLst>
            </p:cNvPr>
            <p:cNvSpPr/>
            <p:nvPr/>
          </p:nvSpPr>
          <p:spPr>
            <a:xfrm>
              <a:off x="12724646" y="3376247"/>
              <a:ext cx="4680000" cy="360000"/>
            </a:xfrm>
            <a:prstGeom prst="round2SameRect">
              <a:avLst>
                <a:gd name="adj1" fmla="val 44716"/>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Shape 8">
              <a:extLst>
                <a:ext uri="{FF2B5EF4-FFF2-40B4-BE49-F238E27FC236}">
                  <a16:creationId xmlns:a16="http://schemas.microsoft.com/office/drawing/2014/main" id="{2826B5FB-1AB1-783F-909E-4B11723DE91D}"/>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grpSp>
        <p:nvGrpSpPr>
          <p:cNvPr id="28" name="Group 27">
            <a:extLst>
              <a:ext uri="{FF2B5EF4-FFF2-40B4-BE49-F238E27FC236}">
                <a16:creationId xmlns:a16="http://schemas.microsoft.com/office/drawing/2014/main" id="{E9ADCC2F-EFEE-6549-5EF5-9DEF74BAE93A}"/>
              </a:ext>
            </a:extLst>
          </p:cNvPr>
          <p:cNvGrpSpPr/>
          <p:nvPr/>
        </p:nvGrpSpPr>
        <p:grpSpPr>
          <a:xfrm>
            <a:off x="11337282" y="3376247"/>
            <a:ext cx="4680753" cy="2287876"/>
            <a:chOff x="12724646" y="3376247"/>
            <a:chExt cx="4680753" cy="2287876"/>
          </a:xfrm>
          <a:effectLst>
            <a:outerShdw blurRad="224538" dist="38100" dir="5400000" sx="99465" sy="99465" algn="t" rotWithShape="0">
              <a:prstClr val="black">
                <a:alpha val="40000"/>
              </a:prstClr>
            </a:outerShdw>
          </a:effectLst>
        </p:grpSpPr>
        <p:sp>
          <p:nvSpPr>
            <p:cNvPr id="29" name="Round Same-side Corner of Rectangle 28">
              <a:extLst>
                <a:ext uri="{FF2B5EF4-FFF2-40B4-BE49-F238E27FC236}">
                  <a16:creationId xmlns:a16="http://schemas.microsoft.com/office/drawing/2014/main" id="{121C2875-1CDB-5069-249D-63FF8E4F8A0A}"/>
                </a:ext>
              </a:extLst>
            </p:cNvPr>
            <p:cNvSpPr/>
            <p:nvPr/>
          </p:nvSpPr>
          <p:spPr>
            <a:xfrm>
              <a:off x="12724646" y="3376247"/>
              <a:ext cx="4680000" cy="360000"/>
            </a:xfrm>
            <a:prstGeom prst="round2SameRect">
              <a:avLst>
                <a:gd name="adj1" fmla="val 44716"/>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Shape 8">
              <a:extLst>
                <a:ext uri="{FF2B5EF4-FFF2-40B4-BE49-F238E27FC236}">
                  <a16:creationId xmlns:a16="http://schemas.microsoft.com/office/drawing/2014/main" id="{C9AD95A2-3EAE-581E-01A3-D802063AEA32}"/>
                </a:ext>
              </a:extLst>
            </p:cNvPr>
            <p:cNvSpPr/>
            <p:nvPr/>
          </p:nvSpPr>
          <p:spPr>
            <a:xfrm>
              <a:off x="12725399" y="3504123"/>
              <a:ext cx="4680000" cy="2160000"/>
            </a:xfrm>
            <a:prstGeom prst="roundRect">
              <a:avLst>
                <a:gd name="adj" fmla="val 13780"/>
              </a:avLst>
            </a:prstGeom>
            <a:solidFill>
              <a:srgbClr val="FDFCF9"/>
            </a:solidFill>
            <a:ln/>
            <a:effectLst/>
          </p:spPr>
          <p:txBody>
            <a:bodyPr/>
            <a:lstStyle/>
            <a:p>
              <a:endParaRPr lang="en-US"/>
            </a:p>
          </p:txBody>
        </p:sp>
      </p:grpSp>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C-ME AND DECREASING ENGAGEMENT · DON’T</a:t>
            </a:r>
            <a:endParaRPr lang="en-US" sz="1650" dirty="0"/>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What </a:t>
            </a:r>
            <a:r>
              <a:rPr lang="en-US" sz="5000" b="1" kern="0" spc="-147" dirty="0">
                <a:blipFill dpi="0" rotWithShape="1">
                  <a:blip r:embed="rId3"/>
                  <a:srcRect/>
                  <a:stretch>
                    <a:fillRect/>
                  </a:stretch>
                </a:blipFill>
                <a:latin typeface="Poppins" pitchFamily="34" charset="0"/>
                <a:ea typeface="Poppins" pitchFamily="34" charset="-122"/>
                <a:cs typeface="Poppins" pitchFamily="34" charset="-120"/>
              </a:rPr>
              <a:t>drains</a:t>
            </a:r>
            <a:r>
              <a:rPr lang="en-US" sz="5000" b="1" kern="0" spc="-147" dirty="0">
                <a:solidFill>
                  <a:srgbClr val="000000"/>
                </a:solidFill>
                <a:latin typeface="Poppins" pitchFamily="34" charset="0"/>
                <a:ea typeface="Poppins" pitchFamily="34" charset="-122"/>
                <a:cs typeface="Poppins" pitchFamily="34" charset="-120"/>
              </a:rPr>
              <a:t> </a:t>
            </a:r>
            <a:r>
              <a:rPr lang="en-US" sz="5000" b="1" kern="0" spc="-147" dirty="0">
                <a:solidFill>
                  <a:srgbClr val="0F0B2E"/>
                </a:solidFill>
                <a:latin typeface="Poppins" pitchFamily="34" charset="0"/>
                <a:ea typeface="Poppins" pitchFamily="34" charset="-122"/>
                <a:cs typeface="Poppins" pitchFamily="34" charset="-120"/>
              </a:rPr>
              <a:t>engagement.</a:t>
            </a:r>
            <a:endParaRPr lang="en-US" sz="5000" dirty="0"/>
          </a:p>
        </p:txBody>
      </p:sp>
      <p:sp>
        <p:nvSpPr>
          <p:cNvPr id="7" name="Text 4"/>
          <p:cNvSpPr/>
          <p:nvPr/>
        </p:nvSpPr>
        <p:spPr>
          <a:xfrm>
            <a:off x="2570702" y="3666612"/>
            <a:ext cx="4082346" cy="1249561"/>
          </a:xfrm>
          <a:prstGeom prst="rect">
            <a:avLst/>
          </a:prstGeom>
          <a:noFill/>
          <a:ln/>
        </p:spPr>
        <p:txBody>
          <a:bodyPr wrap="square" lIns="25400" tIns="25400" rIns="25400" bIns="25400" rtlCol="0" anchor="t">
            <a:noAutofit/>
          </a:bodyPr>
          <a:lstStyle/>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Gloss over details</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Surprise them</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Let them abandon current tasks</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Skip the evidence</a:t>
            </a:r>
            <a:endParaRPr lang="en-US" sz="2000" dirty="0"/>
          </a:p>
        </p:txBody>
      </p:sp>
      <p:sp>
        <p:nvSpPr>
          <p:cNvPr id="10" name="Text 7"/>
          <p:cNvSpPr/>
          <p:nvPr/>
        </p:nvSpPr>
        <p:spPr>
          <a:xfrm>
            <a:off x="11745212" y="3666612"/>
            <a:ext cx="4082346" cy="1249561"/>
          </a:xfrm>
          <a:prstGeom prst="rect">
            <a:avLst/>
          </a:prstGeom>
          <a:noFill/>
          <a:ln/>
        </p:spPr>
        <p:txBody>
          <a:bodyPr wrap="square" lIns="25400" tIns="25400" rIns="25400" bIns="25400" rtlCol="0" anchor="t">
            <a:noAutofit/>
          </a:bodyPr>
          <a:lstStyle/>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Display too much emotion</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Mask truth behind change agenda</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Tell them last</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Silence disagreement</a:t>
            </a:r>
            <a:endParaRPr lang="en-US" sz="2000" dirty="0"/>
          </a:p>
        </p:txBody>
      </p:sp>
      <p:sp>
        <p:nvSpPr>
          <p:cNvPr id="13" name="Text 10"/>
          <p:cNvSpPr/>
          <p:nvPr/>
        </p:nvSpPr>
        <p:spPr>
          <a:xfrm>
            <a:off x="2570702" y="7019412"/>
            <a:ext cx="4082346" cy="1249561"/>
          </a:xfrm>
          <a:prstGeom prst="rect">
            <a:avLst/>
          </a:prstGeom>
          <a:noFill/>
          <a:ln/>
        </p:spPr>
        <p:txBody>
          <a:bodyPr wrap="square" lIns="25400" tIns="25400" rIns="25400" bIns="25400" rtlCol="0" anchor="t">
            <a:noAutofit/>
          </a:bodyPr>
          <a:lstStyle/>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Forget people impact</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Launch publicly first</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Silence disagreement</a:t>
            </a:r>
            <a:endParaRPr lang="en-US" sz="2000" dirty="0"/>
          </a:p>
          <a:p>
            <a:pPr marL="0" indent="0" algn="l">
              <a:lnSpc>
                <a:spcPct val="130000"/>
              </a:lnSpc>
              <a:buNone/>
            </a:pPr>
            <a:r>
              <a:rPr lang="en-US" sz="2000" dirty="0">
                <a:solidFill>
                  <a:srgbClr val="0F0B2E"/>
                </a:solidFill>
                <a:latin typeface="Poppins" pitchFamily="34" charset="0"/>
                <a:ea typeface="Poppins" pitchFamily="34" charset="-122"/>
                <a:cs typeface="Poppins" pitchFamily="34" charset="-120"/>
              </a:rPr>
              <a:t>Tell them last</a:t>
            </a:r>
            <a:endParaRPr lang="en-US" sz="2000" dirty="0"/>
          </a:p>
        </p:txBody>
      </p:sp>
      <p:sp>
        <p:nvSpPr>
          <p:cNvPr id="16" name="Text 13"/>
          <p:cNvSpPr/>
          <p:nvPr/>
        </p:nvSpPr>
        <p:spPr>
          <a:xfrm>
            <a:off x="11745212" y="7019412"/>
            <a:ext cx="4082346" cy="1249561"/>
          </a:xfrm>
          <a:prstGeom prst="rect">
            <a:avLst/>
          </a:prstGeom>
          <a:noFill/>
          <a:ln/>
        </p:spPr>
        <p:txBody>
          <a:bodyPr wrap="square" lIns="25400" tIns="25400" rIns="25400" bIns="25400" rtlCol="0" anchor="t">
            <a:noAutofit/>
          </a:bodyPr>
          <a:lstStyle/>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Imagine the vision sells itself</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Surprise them</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Leave them out of new initiatives</a:t>
            </a:r>
            <a:endParaRPr lang="en-US" sz="2000" dirty="0"/>
          </a:p>
          <a:p>
            <a:pPr marL="0" indent="0" algn="l">
              <a:lnSpc>
                <a:spcPct val="120000"/>
              </a:lnSpc>
              <a:buNone/>
            </a:pPr>
            <a:r>
              <a:rPr lang="en-US" sz="2000" dirty="0">
                <a:solidFill>
                  <a:srgbClr val="0F0B2E"/>
                </a:solidFill>
                <a:latin typeface="Poppins" pitchFamily="34" charset="0"/>
                <a:ea typeface="Poppins" pitchFamily="34" charset="-122"/>
                <a:cs typeface="Poppins" pitchFamily="34" charset="-120"/>
              </a:rPr>
              <a:t>Dampen creativity</a:t>
            </a:r>
            <a:endParaRPr lang="en-US" sz="2000" dirty="0"/>
          </a:p>
        </p:txBody>
      </p:sp>
      <p:sp>
        <p:nvSpPr>
          <p:cNvPr id="17" name="Text 14"/>
          <p:cNvSpPr/>
          <p:nvPr/>
        </p:nvSpPr>
        <p:spPr>
          <a:xfrm>
            <a:off x="1143000" y="9593610"/>
            <a:ext cx="2656107"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DECREASING ENGAGEMENT</a:t>
            </a:r>
            <a:endParaRPr lang="en-US" sz="1200" dirty="0"/>
          </a:p>
        </p:txBody>
      </p:sp>
      <p:sp>
        <p:nvSpPr>
          <p:cNvPr id="18" name="Text 15"/>
          <p:cNvSpPr/>
          <p:nvPr/>
        </p:nvSpPr>
        <p:spPr>
          <a:xfrm>
            <a:off x="16498044" y="9593610"/>
            <a:ext cx="72315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18 / 25</a:t>
            </a:r>
            <a:endParaRPr lang="en-US"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3" name="Text 1"/>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8 · MAXIMISING ENGAGEMENT</a:t>
            </a:r>
            <a:endParaRPr lang="en-US" sz="1650" dirty="0"/>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00000"/>
                </a:solidFill>
                <a:latin typeface="Poppins" pitchFamily="34" charset="0"/>
                <a:ea typeface="Poppins" pitchFamily="34" charset="-122"/>
                <a:cs typeface="Poppins" pitchFamily="34" charset="-120"/>
              </a:rPr>
              <a:t>Engagement </a:t>
            </a:r>
            <a:r>
              <a:rPr lang="en-US" sz="5000" b="1" kern="0" spc="-147" dirty="0">
                <a:solidFill>
                  <a:srgbClr val="0F0B2E"/>
                </a:solidFill>
                <a:latin typeface="Poppins" pitchFamily="34" charset="0"/>
                <a:ea typeface="Poppins" pitchFamily="34" charset="-122"/>
                <a:cs typeface="Poppins" pitchFamily="34" charset="-120"/>
              </a:rPr>
              <a:t>· </a:t>
            </a:r>
            <a:r>
              <a:rPr lang="en-US" sz="5000" b="1" kern="0" spc="-147" dirty="0">
                <a:blipFill>
                  <a:blip r:embed="rId3"/>
                  <a:stretch>
                    <a:fillRect/>
                  </a:stretch>
                </a:blipFill>
                <a:latin typeface="Poppins" pitchFamily="34" charset="0"/>
                <a:ea typeface="Poppins" pitchFamily="34" charset="-122"/>
                <a:cs typeface="Poppins" pitchFamily="34" charset="-120"/>
              </a:rPr>
              <a:t>Role fit around the wheel</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grpSp>
        <p:nvGrpSpPr>
          <p:cNvPr id="60" name="Group 59">
            <a:extLst>
              <a:ext uri="{FF2B5EF4-FFF2-40B4-BE49-F238E27FC236}">
                <a16:creationId xmlns:a16="http://schemas.microsoft.com/office/drawing/2014/main" id="{1A3888FF-1EC2-6D17-8EAD-E5D92BE3A5AE}"/>
              </a:ext>
            </a:extLst>
          </p:cNvPr>
          <p:cNvGrpSpPr/>
          <p:nvPr/>
        </p:nvGrpSpPr>
        <p:grpSpPr>
          <a:xfrm>
            <a:off x="8368144" y="2937162"/>
            <a:ext cx="8751919" cy="5715851"/>
            <a:chOff x="4322617" y="2604653"/>
            <a:chExt cx="8751919" cy="5715851"/>
          </a:xfrm>
        </p:grpSpPr>
        <p:pic>
          <p:nvPicPr>
            <p:cNvPr id="11" name="Image 0" descr="preencoded.png"/>
            <p:cNvPicPr>
              <a:picLocks noChangeAspect="1"/>
            </p:cNvPicPr>
            <p:nvPr/>
          </p:nvPicPr>
          <p:blipFill>
            <a:blip r:embed="rId4"/>
            <a:srcRect/>
            <a:stretch/>
          </p:blipFill>
          <p:spPr>
            <a:xfrm>
              <a:off x="6096000" y="2668897"/>
              <a:ext cx="5423318" cy="5423318"/>
            </a:xfrm>
            <a:prstGeom prst="rect">
              <a:avLst/>
            </a:prstGeom>
          </p:spPr>
        </p:pic>
        <p:grpSp>
          <p:nvGrpSpPr>
            <p:cNvPr id="35" name="Group 34">
              <a:extLst>
                <a:ext uri="{FF2B5EF4-FFF2-40B4-BE49-F238E27FC236}">
                  <a16:creationId xmlns:a16="http://schemas.microsoft.com/office/drawing/2014/main" id="{CC8EBC3D-6724-ABAB-60B8-72BF46F053C7}"/>
                </a:ext>
              </a:extLst>
            </p:cNvPr>
            <p:cNvGrpSpPr/>
            <p:nvPr/>
          </p:nvGrpSpPr>
          <p:grpSpPr>
            <a:xfrm>
              <a:off x="4322617" y="2604653"/>
              <a:ext cx="8725404" cy="5715851"/>
              <a:chOff x="3178706" y="2429415"/>
              <a:chExt cx="12164916" cy="6911952"/>
            </a:xfrm>
          </p:grpSpPr>
          <p:grpSp>
            <p:nvGrpSpPr>
              <p:cNvPr id="36" name="Group 35">
                <a:extLst>
                  <a:ext uri="{FF2B5EF4-FFF2-40B4-BE49-F238E27FC236}">
                    <a16:creationId xmlns:a16="http://schemas.microsoft.com/office/drawing/2014/main" id="{28B2BD01-4F62-1C4F-7019-9C7F098863E8}"/>
                  </a:ext>
                </a:extLst>
              </p:cNvPr>
              <p:cNvGrpSpPr/>
              <p:nvPr/>
            </p:nvGrpSpPr>
            <p:grpSpPr>
              <a:xfrm>
                <a:off x="11205106" y="3377682"/>
                <a:ext cx="3240433" cy="1256218"/>
                <a:chOff x="11205106" y="3377682"/>
                <a:chExt cx="3240433" cy="1256218"/>
              </a:xfrm>
            </p:grpSpPr>
            <p:sp>
              <p:nvSpPr>
                <p:cNvPr id="58" name="Shape 2">
                  <a:extLst>
                    <a:ext uri="{FF2B5EF4-FFF2-40B4-BE49-F238E27FC236}">
                      <a16:creationId xmlns:a16="http://schemas.microsoft.com/office/drawing/2014/main" id="{DAFB1664-F10D-02A8-F9AE-F1319D918EB2}"/>
                    </a:ext>
                  </a:extLst>
                </p:cNvPr>
                <p:cNvSpPr/>
                <p:nvPr/>
              </p:nvSpPr>
              <p:spPr>
                <a:xfrm>
                  <a:off x="11205106" y="3377682"/>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9" name="Round Same-side Corner of Rectangle 58">
                  <a:extLst>
                    <a:ext uri="{FF2B5EF4-FFF2-40B4-BE49-F238E27FC236}">
                      <a16:creationId xmlns:a16="http://schemas.microsoft.com/office/drawing/2014/main" id="{02F45615-F477-3F7D-0840-AB2779E8240D}"/>
                    </a:ext>
                  </a:extLst>
                </p:cNvPr>
                <p:cNvSpPr/>
                <p:nvPr/>
              </p:nvSpPr>
              <p:spPr>
                <a:xfrm>
                  <a:off x="11205539" y="3378507"/>
                  <a:ext cx="3240000" cy="91806"/>
                </a:xfrm>
                <a:prstGeom prst="round2SameRect">
                  <a:avLst>
                    <a:gd name="adj1" fmla="val 50000"/>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CA23C4C3-3516-D869-B4CA-F0E674844D4C}"/>
                  </a:ext>
                </a:extLst>
              </p:cNvPr>
              <p:cNvGrpSpPr/>
              <p:nvPr/>
            </p:nvGrpSpPr>
            <p:grpSpPr>
              <a:xfrm>
                <a:off x="7445906" y="2429415"/>
                <a:ext cx="3240433" cy="1256218"/>
                <a:chOff x="7445906" y="2429415"/>
                <a:chExt cx="3240433" cy="1256218"/>
              </a:xfrm>
            </p:grpSpPr>
            <p:sp>
              <p:nvSpPr>
                <p:cNvPr id="56" name="Shape 2">
                  <a:extLst>
                    <a:ext uri="{FF2B5EF4-FFF2-40B4-BE49-F238E27FC236}">
                      <a16:creationId xmlns:a16="http://schemas.microsoft.com/office/drawing/2014/main" id="{CA42DFCD-A296-1A77-AD8B-7077A770A29C}"/>
                    </a:ext>
                  </a:extLst>
                </p:cNvPr>
                <p:cNvSpPr/>
                <p:nvPr/>
              </p:nvSpPr>
              <p:spPr>
                <a:xfrm>
                  <a:off x="7445906" y="242941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7" name="Round Same-side Corner of Rectangle 56">
                  <a:extLst>
                    <a:ext uri="{FF2B5EF4-FFF2-40B4-BE49-F238E27FC236}">
                      <a16:creationId xmlns:a16="http://schemas.microsoft.com/office/drawing/2014/main" id="{3685A6BF-5607-EF72-B131-3FFB77C3BC50}"/>
                    </a:ext>
                  </a:extLst>
                </p:cNvPr>
                <p:cNvSpPr/>
                <p:nvPr/>
              </p:nvSpPr>
              <p:spPr>
                <a:xfrm>
                  <a:off x="7446339" y="2430240"/>
                  <a:ext cx="3240000" cy="91806"/>
                </a:xfrm>
                <a:prstGeom prst="round2SameRect">
                  <a:avLst>
                    <a:gd name="adj1" fmla="val 50000"/>
                    <a:gd name="adj2" fmla="val 0"/>
                  </a:avLst>
                </a:prstGeom>
                <a:solidFill>
                  <a:srgbClr val="736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C89FB4A5-E96E-997E-FCF8-C981B29B37D9}"/>
                  </a:ext>
                </a:extLst>
              </p:cNvPr>
              <p:cNvGrpSpPr/>
              <p:nvPr/>
            </p:nvGrpSpPr>
            <p:grpSpPr>
              <a:xfrm>
                <a:off x="3771372" y="3360749"/>
                <a:ext cx="3240433" cy="1256218"/>
                <a:chOff x="3771372" y="3360749"/>
                <a:chExt cx="3240433" cy="1256218"/>
              </a:xfrm>
            </p:grpSpPr>
            <p:sp>
              <p:nvSpPr>
                <p:cNvPr id="54" name="Shape 2">
                  <a:extLst>
                    <a:ext uri="{FF2B5EF4-FFF2-40B4-BE49-F238E27FC236}">
                      <a16:creationId xmlns:a16="http://schemas.microsoft.com/office/drawing/2014/main" id="{44A57E81-9926-21EE-B656-DA0F45BA30D0}"/>
                    </a:ext>
                  </a:extLst>
                </p:cNvPr>
                <p:cNvSpPr/>
                <p:nvPr/>
              </p:nvSpPr>
              <p:spPr>
                <a:xfrm>
                  <a:off x="3771372" y="33607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5" name="Round Same-side Corner of Rectangle 54">
                  <a:extLst>
                    <a:ext uri="{FF2B5EF4-FFF2-40B4-BE49-F238E27FC236}">
                      <a16:creationId xmlns:a16="http://schemas.microsoft.com/office/drawing/2014/main" id="{C38FCC3E-53B3-2E75-027C-576C4E58B3E7}"/>
                    </a:ext>
                  </a:extLst>
                </p:cNvPr>
                <p:cNvSpPr/>
                <p:nvPr/>
              </p:nvSpPr>
              <p:spPr>
                <a:xfrm>
                  <a:off x="3771805" y="3361574"/>
                  <a:ext cx="3240000" cy="91806"/>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762CAC87-E69E-07BC-D47F-97B80879F2FF}"/>
                  </a:ext>
                </a:extLst>
              </p:cNvPr>
              <p:cNvGrpSpPr/>
              <p:nvPr/>
            </p:nvGrpSpPr>
            <p:grpSpPr>
              <a:xfrm>
                <a:off x="3178706" y="5274216"/>
                <a:ext cx="3240433" cy="1256218"/>
                <a:chOff x="3178706" y="5274216"/>
                <a:chExt cx="3240433" cy="1256218"/>
              </a:xfrm>
            </p:grpSpPr>
            <p:sp>
              <p:nvSpPr>
                <p:cNvPr id="52" name="Shape 2">
                  <a:extLst>
                    <a:ext uri="{FF2B5EF4-FFF2-40B4-BE49-F238E27FC236}">
                      <a16:creationId xmlns:a16="http://schemas.microsoft.com/office/drawing/2014/main" id="{982A3022-3596-CE23-548B-D154BCBADB43}"/>
                    </a:ext>
                  </a:extLst>
                </p:cNvPr>
                <p:cNvSpPr/>
                <p:nvPr/>
              </p:nvSpPr>
              <p:spPr>
                <a:xfrm>
                  <a:off x="3178706" y="52742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3" name="Round Same-side Corner of Rectangle 52">
                  <a:extLst>
                    <a:ext uri="{FF2B5EF4-FFF2-40B4-BE49-F238E27FC236}">
                      <a16:creationId xmlns:a16="http://schemas.microsoft.com/office/drawing/2014/main" id="{CCFA4706-4D28-AB68-A846-C3CD6C236651}"/>
                    </a:ext>
                  </a:extLst>
                </p:cNvPr>
                <p:cNvSpPr/>
                <p:nvPr/>
              </p:nvSpPr>
              <p:spPr>
                <a:xfrm>
                  <a:off x="3179139" y="5275041"/>
                  <a:ext cx="3240000" cy="91806"/>
                </a:xfrm>
                <a:prstGeom prst="round2SameRect">
                  <a:avLst>
                    <a:gd name="adj1" fmla="val 50000"/>
                    <a:gd name="adj2" fmla="val 0"/>
                  </a:avLst>
                </a:prstGeom>
                <a:solidFill>
                  <a:srgbClr val="58C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ACD5CD63-92CC-C5DE-8D0B-621DE7F4543F}"/>
                  </a:ext>
                </a:extLst>
              </p:cNvPr>
              <p:cNvGrpSpPr/>
              <p:nvPr/>
            </p:nvGrpSpPr>
            <p:grpSpPr>
              <a:xfrm>
                <a:off x="3788306" y="7255416"/>
                <a:ext cx="3240433" cy="1256218"/>
                <a:chOff x="3788306" y="7255416"/>
                <a:chExt cx="3240433" cy="1256218"/>
              </a:xfrm>
            </p:grpSpPr>
            <p:sp>
              <p:nvSpPr>
                <p:cNvPr id="50" name="Shape 2">
                  <a:extLst>
                    <a:ext uri="{FF2B5EF4-FFF2-40B4-BE49-F238E27FC236}">
                      <a16:creationId xmlns:a16="http://schemas.microsoft.com/office/drawing/2014/main" id="{EBD17237-6D02-80D5-708A-29609D533754}"/>
                    </a:ext>
                  </a:extLst>
                </p:cNvPr>
                <p:cNvSpPr/>
                <p:nvPr/>
              </p:nvSpPr>
              <p:spPr>
                <a:xfrm>
                  <a:off x="3788306" y="72554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1" name="Round Same-side Corner of Rectangle 50">
                  <a:extLst>
                    <a:ext uri="{FF2B5EF4-FFF2-40B4-BE49-F238E27FC236}">
                      <a16:creationId xmlns:a16="http://schemas.microsoft.com/office/drawing/2014/main" id="{5EA46C0D-C044-4252-F93A-D1B395159458}"/>
                    </a:ext>
                  </a:extLst>
                </p:cNvPr>
                <p:cNvSpPr/>
                <p:nvPr/>
              </p:nvSpPr>
              <p:spPr>
                <a:xfrm>
                  <a:off x="3788739" y="7256241"/>
                  <a:ext cx="3240000" cy="91806"/>
                </a:xfrm>
                <a:prstGeom prst="round2SameRect">
                  <a:avLst>
                    <a:gd name="adj1" fmla="val 50000"/>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CA88861D-CA5D-07E9-4304-7DB03ADA85BF}"/>
                  </a:ext>
                </a:extLst>
              </p:cNvPr>
              <p:cNvGrpSpPr/>
              <p:nvPr/>
            </p:nvGrpSpPr>
            <p:grpSpPr>
              <a:xfrm>
                <a:off x="7530572" y="8085149"/>
                <a:ext cx="3240433" cy="1256218"/>
                <a:chOff x="7530572" y="8085149"/>
                <a:chExt cx="3240433" cy="1256218"/>
              </a:xfrm>
            </p:grpSpPr>
            <p:sp>
              <p:nvSpPr>
                <p:cNvPr id="48" name="Shape 2">
                  <a:extLst>
                    <a:ext uri="{FF2B5EF4-FFF2-40B4-BE49-F238E27FC236}">
                      <a16:creationId xmlns:a16="http://schemas.microsoft.com/office/drawing/2014/main" id="{CA46C370-DDCC-D181-DD3A-989D4000F8DA}"/>
                    </a:ext>
                  </a:extLst>
                </p:cNvPr>
                <p:cNvSpPr/>
                <p:nvPr/>
              </p:nvSpPr>
              <p:spPr>
                <a:xfrm>
                  <a:off x="7530572" y="80851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9" name="Round Same-side Corner of Rectangle 48">
                  <a:extLst>
                    <a:ext uri="{FF2B5EF4-FFF2-40B4-BE49-F238E27FC236}">
                      <a16:creationId xmlns:a16="http://schemas.microsoft.com/office/drawing/2014/main" id="{FAE3C2DD-88FE-FB8E-197B-350EF6845DE5}"/>
                    </a:ext>
                  </a:extLst>
                </p:cNvPr>
                <p:cNvSpPr/>
                <p:nvPr/>
              </p:nvSpPr>
              <p:spPr>
                <a:xfrm>
                  <a:off x="7531005" y="8085974"/>
                  <a:ext cx="3240000" cy="91806"/>
                </a:xfrm>
                <a:prstGeom prst="round2SameRect">
                  <a:avLst>
                    <a:gd name="adj1" fmla="val 50000"/>
                    <a:gd name="adj2" fmla="val 0"/>
                  </a:avLst>
                </a:prstGeom>
                <a:solidFill>
                  <a:srgbClr val="DBD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a:extLst>
                  <a:ext uri="{FF2B5EF4-FFF2-40B4-BE49-F238E27FC236}">
                    <a16:creationId xmlns:a16="http://schemas.microsoft.com/office/drawing/2014/main" id="{D85434F4-321C-9ECA-D9D7-27596C44D56C}"/>
                  </a:ext>
                </a:extLst>
              </p:cNvPr>
              <p:cNvGrpSpPr/>
              <p:nvPr/>
            </p:nvGrpSpPr>
            <p:grpSpPr>
              <a:xfrm>
                <a:off x="11289772" y="7204615"/>
                <a:ext cx="3240433" cy="1256218"/>
                <a:chOff x="11289772" y="7204615"/>
                <a:chExt cx="3240433" cy="1256218"/>
              </a:xfrm>
            </p:grpSpPr>
            <p:sp>
              <p:nvSpPr>
                <p:cNvPr id="46" name="Shape 2">
                  <a:extLst>
                    <a:ext uri="{FF2B5EF4-FFF2-40B4-BE49-F238E27FC236}">
                      <a16:creationId xmlns:a16="http://schemas.microsoft.com/office/drawing/2014/main" id="{467CA23A-1A82-F1C9-F2B9-0C063B833970}"/>
                    </a:ext>
                  </a:extLst>
                </p:cNvPr>
                <p:cNvSpPr/>
                <p:nvPr/>
              </p:nvSpPr>
              <p:spPr>
                <a:xfrm>
                  <a:off x="11289772" y="720461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7" name="Round Same-side Corner of Rectangle 46">
                  <a:extLst>
                    <a:ext uri="{FF2B5EF4-FFF2-40B4-BE49-F238E27FC236}">
                      <a16:creationId xmlns:a16="http://schemas.microsoft.com/office/drawing/2014/main" id="{75253C58-8C22-A5AA-921B-A4EE376F47DF}"/>
                    </a:ext>
                  </a:extLst>
                </p:cNvPr>
                <p:cNvSpPr/>
                <p:nvPr/>
              </p:nvSpPr>
              <p:spPr>
                <a:xfrm>
                  <a:off x="11290205" y="7205440"/>
                  <a:ext cx="3240000" cy="91806"/>
                </a:xfrm>
                <a:prstGeom prst="round2SameRect">
                  <a:avLst>
                    <a:gd name="adj1" fmla="val 50000"/>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3" name="Group 42">
                <a:extLst>
                  <a:ext uri="{FF2B5EF4-FFF2-40B4-BE49-F238E27FC236}">
                    <a16:creationId xmlns:a16="http://schemas.microsoft.com/office/drawing/2014/main" id="{C3E20FA1-0EAE-AC37-95E8-101FCC4BB499}"/>
                  </a:ext>
                </a:extLst>
              </p:cNvPr>
              <p:cNvGrpSpPr/>
              <p:nvPr/>
            </p:nvGrpSpPr>
            <p:grpSpPr>
              <a:xfrm>
                <a:off x="12103191" y="5341949"/>
                <a:ext cx="3240431" cy="1256218"/>
                <a:chOff x="12103191" y="5341949"/>
                <a:chExt cx="3240431" cy="1256218"/>
              </a:xfrm>
            </p:grpSpPr>
            <p:sp>
              <p:nvSpPr>
                <p:cNvPr id="44" name="Shape 2">
                  <a:extLst>
                    <a:ext uri="{FF2B5EF4-FFF2-40B4-BE49-F238E27FC236}">
                      <a16:creationId xmlns:a16="http://schemas.microsoft.com/office/drawing/2014/main" id="{167A82A0-A0CB-9A15-9854-2D4F2C0C94D9}"/>
                    </a:ext>
                  </a:extLst>
                </p:cNvPr>
                <p:cNvSpPr/>
                <p:nvPr/>
              </p:nvSpPr>
              <p:spPr>
                <a:xfrm>
                  <a:off x="12103191" y="5341949"/>
                  <a:ext cx="3239996"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5" name="Round Same-side Corner of Rectangle 44">
                  <a:extLst>
                    <a:ext uri="{FF2B5EF4-FFF2-40B4-BE49-F238E27FC236}">
                      <a16:creationId xmlns:a16="http://schemas.microsoft.com/office/drawing/2014/main" id="{027A8668-D174-D85B-81EE-5ACA5C19858B}"/>
                    </a:ext>
                  </a:extLst>
                </p:cNvPr>
                <p:cNvSpPr/>
                <p:nvPr/>
              </p:nvSpPr>
              <p:spPr>
                <a:xfrm>
                  <a:off x="12103625" y="5342774"/>
                  <a:ext cx="3239997" cy="91806"/>
                </a:xfrm>
                <a:prstGeom prst="round2SameRect">
                  <a:avLst>
                    <a:gd name="adj1" fmla="val 50000"/>
                    <a:gd name="adj2" fmla="val 0"/>
                  </a:avLst>
                </a:prstGeom>
                <a:solidFill>
                  <a:srgbClr val="ED7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4" name="Text 11"/>
            <p:cNvSpPr/>
            <p:nvPr/>
          </p:nvSpPr>
          <p:spPr>
            <a:xfrm>
              <a:off x="4842162" y="3544927"/>
              <a:ext cx="2191437"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Details, logical</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Analyses problems</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Gets it right</a:t>
              </a:r>
              <a:endParaRPr lang="en-US" sz="1425" dirty="0"/>
            </a:p>
          </p:txBody>
        </p:sp>
        <p:sp>
          <p:nvSpPr>
            <p:cNvPr id="16" name="Text 13"/>
            <p:cNvSpPr/>
            <p:nvPr/>
          </p:nvSpPr>
          <p:spPr>
            <a:xfrm>
              <a:off x="7451092" y="2772103"/>
              <a:ext cx="2191437"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Right way to do things</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Judgement</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Unemotional decisions</a:t>
              </a:r>
              <a:endParaRPr lang="en-US" sz="1425" dirty="0"/>
            </a:p>
          </p:txBody>
        </p:sp>
        <p:sp>
          <p:nvSpPr>
            <p:cNvPr id="19" name="Text 16"/>
            <p:cNvSpPr/>
            <p:nvPr/>
          </p:nvSpPr>
          <p:spPr>
            <a:xfrm>
              <a:off x="10098538" y="3551372"/>
              <a:ext cx="2292929"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Decisive, direct</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Certain, determined</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Moves on quickly</a:t>
              </a:r>
              <a:endParaRPr lang="en-US" sz="1425" dirty="0"/>
            </a:p>
          </p:txBody>
        </p:sp>
        <p:sp>
          <p:nvSpPr>
            <p:cNvPr id="21" name="Text 18"/>
            <p:cNvSpPr/>
            <p:nvPr/>
          </p:nvSpPr>
          <p:spPr>
            <a:xfrm>
              <a:off x="10781607" y="5183302"/>
              <a:ext cx="2292929"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Positive</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Enthusiastic, fast paced</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Optimistic, new ideas</a:t>
              </a:r>
              <a:endParaRPr lang="en-US" sz="1425" dirty="0"/>
            </a:p>
          </p:txBody>
        </p:sp>
        <p:sp>
          <p:nvSpPr>
            <p:cNvPr id="24" name="Text 21"/>
            <p:cNvSpPr/>
            <p:nvPr/>
          </p:nvSpPr>
          <p:spPr>
            <a:xfrm>
              <a:off x="10170710" y="6673253"/>
              <a:ext cx="2292929"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Interactive</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Quickly builds rapport</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Engages in conversation</a:t>
              </a:r>
              <a:endParaRPr lang="en-US" sz="1425" dirty="0"/>
            </a:p>
          </p:txBody>
        </p:sp>
        <p:sp>
          <p:nvSpPr>
            <p:cNvPr id="26" name="Text 23"/>
            <p:cNvSpPr/>
            <p:nvPr/>
          </p:nvSpPr>
          <p:spPr>
            <a:xfrm>
              <a:off x="7455602" y="7377187"/>
              <a:ext cx="2292929" cy="857845"/>
            </a:xfrm>
            <a:prstGeom prst="rect">
              <a:avLst/>
            </a:prstGeom>
            <a:noFill/>
            <a:ln/>
          </p:spPr>
          <p:txBody>
            <a:bodyPr wrap="square" lIns="25400" tIns="25400" rIns="25400" bIns="25400" rtlCol="0" anchor="t">
              <a:noAutofit/>
            </a:bodyPr>
            <a:lstStyle/>
            <a:p>
              <a:pPr marL="0" indent="0" algn="ctr">
                <a:buNone/>
              </a:pPr>
              <a:r>
                <a:rPr lang="en-US" sz="1500" dirty="0">
                  <a:solidFill>
                    <a:srgbClr val="0F0B2E"/>
                  </a:solidFill>
                  <a:latin typeface="Poppins" pitchFamily="34" charset="0"/>
                  <a:ea typeface="Poppins" pitchFamily="34" charset="-122"/>
                  <a:cs typeface="Poppins" pitchFamily="34" charset="-120"/>
                </a:rPr>
                <a:t>Empathy, Supporting</a:t>
              </a:r>
              <a:endParaRPr lang="en-US" sz="1500" dirty="0"/>
            </a:p>
            <a:p>
              <a:pPr marL="0" indent="0" algn="ctr">
                <a:buNone/>
              </a:pPr>
              <a:r>
                <a:rPr lang="en-US" sz="1500" dirty="0">
                  <a:solidFill>
                    <a:srgbClr val="0F0B2E"/>
                  </a:solidFill>
                  <a:latin typeface="Poppins" pitchFamily="34" charset="0"/>
                  <a:ea typeface="Poppins" pitchFamily="34" charset="-122"/>
                  <a:cs typeface="Poppins" pitchFamily="34" charset="-120"/>
                </a:rPr>
                <a:t>Trusting</a:t>
              </a:r>
              <a:endParaRPr lang="en-US" sz="1500" dirty="0"/>
            </a:p>
            <a:p>
              <a:pPr marL="0" indent="0" algn="ctr">
                <a:buNone/>
              </a:pPr>
              <a:r>
                <a:rPr lang="en-US" sz="1500" dirty="0">
                  <a:solidFill>
                    <a:srgbClr val="0F0B2E"/>
                  </a:solidFill>
                  <a:latin typeface="Poppins" pitchFamily="34" charset="0"/>
                  <a:ea typeface="Poppins" pitchFamily="34" charset="-122"/>
                  <a:cs typeface="Poppins" pitchFamily="34" charset="-120"/>
                </a:rPr>
                <a:t>Takes a personal interest</a:t>
              </a:r>
              <a:endParaRPr lang="en-US" sz="1500" dirty="0"/>
            </a:p>
          </p:txBody>
        </p:sp>
        <p:sp>
          <p:nvSpPr>
            <p:cNvPr id="29" name="Text 26"/>
            <p:cNvSpPr/>
            <p:nvPr/>
          </p:nvSpPr>
          <p:spPr>
            <a:xfrm>
              <a:off x="4814453" y="6784090"/>
              <a:ext cx="2292929"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Understanding</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Focuses on values</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Considerate, caring</a:t>
              </a:r>
              <a:endParaRPr lang="en-US" sz="1425" dirty="0"/>
            </a:p>
          </p:txBody>
        </p:sp>
        <p:sp>
          <p:nvSpPr>
            <p:cNvPr id="31" name="Text 28"/>
            <p:cNvSpPr/>
            <p:nvPr/>
          </p:nvSpPr>
          <p:spPr>
            <a:xfrm>
              <a:off x="4393365" y="5113061"/>
              <a:ext cx="2214932" cy="857845"/>
            </a:xfrm>
            <a:prstGeom prst="rect">
              <a:avLst/>
            </a:prstGeom>
            <a:noFill/>
            <a:ln/>
          </p:spPr>
          <p:txBody>
            <a:bodyPr wrap="square" lIns="25400" tIns="25400" rIns="25400" bIns="25400" rtlCol="0" anchor="t">
              <a:normAutofit/>
            </a:bodyPr>
            <a:lstStyle/>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Processes, step by step</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Steady</a:t>
              </a:r>
              <a:endParaRPr lang="en-US" sz="1425" dirty="0"/>
            </a:p>
            <a:p>
              <a:pPr marL="0" indent="0" algn="ctr">
                <a:lnSpc>
                  <a:spcPct val="110000"/>
                </a:lnSpc>
                <a:buNone/>
              </a:pPr>
              <a:r>
                <a:rPr lang="en-US" sz="1425" dirty="0">
                  <a:solidFill>
                    <a:srgbClr val="0F0B2E"/>
                  </a:solidFill>
                  <a:latin typeface="Poppins" pitchFamily="34" charset="0"/>
                  <a:ea typeface="Poppins" pitchFamily="34" charset="-122"/>
                  <a:cs typeface="Poppins" pitchFamily="34" charset="-120"/>
                </a:rPr>
                <a:t>Sense of duty</a:t>
              </a:r>
              <a:endParaRPr lang="en-US" sz="1425" dirty="0"/>
            </a:p>
          </p:txBody>
        </p:sp>
      </p:grpSp>
      <p:sp>
        <p:nvSpPr>
          <p:cNvPr id="32" name="Text 29"/>
          <p:cNvSpPr/>
          <p:nvPr/>
        </p:nvSpPr>
        <p:spPr>
          <a:xfrm>
            <a:off x="1143000" y="9593610"/>
            <a:ext cx="1161455"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8</a:t>
            </a:r>
            <a:endParaRPr lang="en-US" sz="1200" dirty="0"/>
          </a:p>
        </p:txBody>
      </p:sp>
      <p:sp>
        <p:nvSpPr>
          <p:cNvPr id="61" name="Shape 3">
            <a:extLst>
              <a:ext uri="{FF2B5EF4-FFF2-40B4-BE49-F238E27FC236}">
                <a16:creationId xmlns:a16="http://schemas.microsoft.com/office/drawing/2014/main" id="{3060A50B-544A-3FC2-D182-96F1BE6E67CE}"/>
              </a:ext>
            </a:extLst>
          </p:cNvPr>
          <p:cNvSpPr/>
          <p:nvPr/>
        </p:nvSpPr>
        <p:spPr>
          <a:xfrm>
            <a:off x="1143000" y="2979575"/>
            <a:ext cx="6537960" cy="2559076"/>
          </a:xfrm>
          <a:prstGeom prst="roundRect">
            <a:avLst>
              <a:gd name="adj" fmla="val 13220"/>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sz="2400"/>
          </a:p>
        </p:txBody>
      </p:sp>
      <p:sp>
        <p:nvSpPr>
          <p:cNvPr id="62" name="Text 4">
            <a:extLst>
              <a:ext uri="{FF2B5EF4-FFF2-40B4-BE49-F238E27FC236}">
                <a16:creationId xmlns:a16="http://schemas.microsoft.com/office/drawing/2014/main" id="{FEB24976-077F-87F7-4623-C0E89BA92C01}"/>
              </a:ext>
            </a:extLst>
          </p:cNvPr>
          <p:cNvSpPr/>
          <p:nvPr/>
        </p:nvSpPr>
        <p:spPr>
          <a:xfrm>
            <a:off x="1400175" y="3197982"/>
            <a:ext cx="5504528" cy="369030"/>
          </a:xfrm>
          <a:prstGeom prst="rect">
            <a:avLst/>
          </a:prstGeom>
          <a:noFill/>
          <a:ln/>
        </p:spPr>
        <p:txBody>
          <a:bodyPr wrap="square" lIns="25400" tIns="25400" rIns="25400" bIns="25400" rtlCol="0" anchor="t">
            <a:noAutofit/>
          </a:bodyPr>
          <a:lstStyle/>
          <a:p>
            <a:pPr marL="0" indent="0" algn="l">
              <a:lnSpc>
                <a:spcPct val="155000"/>
              </a:lnSpc>
              <a:buNone/>
            </a:pPr>
            <a:r>
              <a:rPr lang="en-US" b="1" kern="0" spc="363" dirty="0">
                <a:solidFill>
                  <a:srgbClr val="6B6588"/>
                </a:solidFill>
                <a:latin typeface="Poppins" pitchFamily="34" charset="0"/>
                <a:ea typeface="Poppins" pitchFamily="34" charset="-122"/>
                <a:cs typeface="Poppins" pitchFamily="34" charset="-120"/>
              </a:rPr>
              <a:t>STEP 01 · ON YOUR OWN</a:t>
            </a:r>
            <a:endParaRPr lang="en-US" dirty="0"/>
          </a:p>
        </p:txBody>
      </p:sp>
      <p:sp>
        <p:nvSpPr>
          <p:cNvPr id="63" name="Text 5">
            <a:extLst>
              <a:ext uri="{FF2B5EF4-FFF2-40B4-BE49-F238E27FC236}">
                <a16:creationId xmlns:a16="http://schemas.microsoft.com/office/drawing/2014/main" id="{A94580DA-D966-E815-BC3C-2EB17D22E206}"/>
              </a:ext>
            </a:extLst>
          </p:cNvPr>
          <p:cNvSpPr/>
          <p:nvPr/>
        </p:nvSpPr>
        <p:spPr>
          <a:xfrm>
            <a:off x="1400175" y="3671929"/>
            <a:ext cx="5504528" cy="2127980"/>
          </a:xfrm>
          <a:prstGeom prst="rect">
            <a:avLst/>
          </a:prstGeom>
          <a:noFill/>
          <a:ln/>
        </p:spPr>
        <p:txBody>
          <a:bodyPr wrap="square" lIns="25400" tIns="25400" rIns="25400" bIns="25400" rtlCol="0" anchor="t">
            <a:noAutofit/>
          </a:bodyPr>
          <a:lstStyle/>
          <a:p>
            <a:pPr marL="0" indent="0" algn="l">
              <a:lnSpc>
                <a:spcPct val="140000"/>
              </a:lnSpc>
              <a:buNone/>
            </a:pPr>
            <a:r>
              <a:rPr lang="en-US" sz="2400" dirty="0">
                <a:solidFill>
                  <a:srgbClr val="0F0B2E"/>
                </a:solidFill>
                <a:latin typeface="Poppins" pitchFamily="34" charset="0"/>
                <a:ea typeface="Poppins" pitchFamily="34" charset="-122"/>
                <a:cs typeface="Poppins" pitchFamily="34" charset="-120"/>
              </a:rPr>
              <a:t>Pick </a:t>
            </a:r>
            <a:r>
              <a:rPr lang="en-US" sz="2400" b="1" dirty="0">
                <a:solidFill>
                  <a:srgbClr val="0F0B2E"/>
                </a:solidFill>
                <a:latin typeface="Poppins" pitchFamily="34" charset="0"/>
                <a:ea typeface="Poppins" pitchFamily="34" charset="-122"/>
                <a:cs typeface="Poppins" pitchFamily="34" charset="-120"/>
              </a:rPr>
              <a:t>2 actions </a:t>
            </a:r>
            <a:r>
              <a:rPr lang="en-US" sz="2400" dirty="0">
                <a:solidFill>
                  <a:srgbClr val="0F0B2E"/>
                </a:solidFill>
                <a:latin typeface="Poppins" pitchFamily="34" charset="0"/>
                <a:ea typeface="Poppins" pitchFamily="34" charset="-122"/>
                <a:cs typeface="Poppins" pitchFamily="34" charset="-120"/>
              </a:rPr>
              <a:t>you’d like to focus on from the </a:t>
            </a:r>
            <a:r>
              <a:rPr lang="en-US" sz="2400" b="1" dirty="0">
                <a:solidFill>
                  <a:srgbClr val="0F0B2E"/>
                </a:solidFill>
                <a:latin typeface="Poppins" pitchFamily="34" charset="0"/>
                <a:ea typeface="Poppins" pitchFamily="34" charset="-122"/>
                <a:cs typeface="Poppins" pitchFamily="34" charset="-120"/>
              </a:rPr>
              <a:t>Enabling Engagement </a:t>
            </a:r>
            <a:r>
              <a:rPr lang="en-US" sz="2400" dirty="0">
                <a:solidFill>
                  <a:srgbClr val="0F0B2E"/>
                </a:solidFill>
                <a:latin typeface="Poppins" pitchFamily="34" charset="0"/>
                <a:ea typeface="Poppins" pitchFamily="34" charset="-122"/>
                <a:cs typeface="Poppins" pitchFamily="34" charset="-120"/>
              </a:rPr>
              <a:t>section in your profile.</a:t>
            </a:r>
            <a:endParaRPr lang="en-US" sz="2400" dirty="0"/>
          </a:p>
        </p:txBody>
      </p:sp>
      <p:sp>
        <p:nvSpPr>
          <p:cNvPr id="64" name="Shape 6">
            <a:extLst>
              <a:ext uri="{FF2B5EF4-FFF2-40B4-BE49-F238E27FC236}">
                <a16:creationId xmlns:a16="http://schemas.microsoft.com/office/drawing/2014/main" id="{4C4A3431-B918-92BA-5C6B-B4619EC94768}"/>
              </a:ext>
            </a:extLst>
          </p:cNvPr>
          <p:cNvSpPr/>
          <p:nvPr/>
        </p:nvSpPr>
        <p:spPr>
          <a:xfrm>
            <a:off x="1145176" y="5775026"/>
            <a:ext cx="6535783" cy="3003214"/>
          </a:xfrm>
          <a:prstGeom prst="roundRect">
            <a:avLst>
              <a:gd name="adj" fmla="val 13220"/>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sz="2400"/>
          </a:p>
        </p:txBody>
      </p:sp>
      <p:sp>
        <p:nvSpPr>
          <p:cNvPr id="65" name="Text 7">
            <a:extLst>
              <a:ext uri="{FF2B5EF4-FFF2-40B4-BE49-F238E27FC236}">
                <a16:creationId xmlns:a16="http://schemas.microsoft.com/office/drawing/2014/main" id="{886267C9-87F6-3196-1CB4-3D2174A5F729}"/>
              </a:ext>
            </a:extLst>
          </p:cNvPr>
          <p:cNvSpPr/>
          <p:nvPr/>
        </p:nvSpPr>
        <p:spPr>
          <a:xfrm>
            <a:off x="1402352" y="5993434"/>
            <a:ext cx="5504528" cy="369030"/>
          </a:xfrm>
          <a:prstGeom prst="rect">
            <a:avLst/>
          </a:prstGeom>
          <a:noFill/>
          <a:ln/>
        </p:spPr>
        <p:txBody>
          <a:bodyPr wrap="square" lIns="25400" tIns="25400" rIns="25400" bIns="25400" rtlCol="0" anchor="t">
            <a:noAutofit/>
          </a:bodyPr>
          <a:lstStyle/>
          <a:p>
            <a:pPr marL="0" indent="0" algn="l">
              <a:lnSpc>
                <a:spcPct val="155000"/>
              </a:lnSpc>
              <a:buNone/>
            </a:pPr>
            <a:r>
              <a:rPr lang="en-US" b="1" kern="0" spc="363" dirty="0">
                <a:solidFill>
                  <a:srgbClr val="6B6588"/>
                </a:solidFill>
                <a:latin typeface="Poppins" pitchFamily="34" charset="0"/>
                <a:ea typeface="Poppins" pitchFamily="34" charset="-122"/>
                <a:cs typeface="Poppins" pitchFamily="34" charset="-120"/>
              </a:rPr>
              <a:t>STEP 02 · IN PAIRS</a:t>
            </a:r>
            <a:endParaRPr lang="en-US" dirty="0"/>
          </a:p>
        </p:txBody>
      </p:sp>
      <p:sp>
        <p:nvSpPr>
          <p:cNvPr id="66" name="Text 8">
            <a:extLst>
              <a:ext uri="{FF2B5EF4-FFF2-40B4-BE49-F238E27FC236}">
                <a16:creationId xmlns:a16="http://schemas.microsoft.com/office/drawing/2014/main" id="{CDCAD7DB-620B-28AE-27BF-71BA7E0A6C91}"/>
              </a:ext>
            </a:extLst>
          </p:cNvPr>
          <p:cNvSpPr/>
          <p:nvPr/>
        </p:nvSpPr>
        <p:spPr>
          <a:xfrm>
            <a:off x="1402352" y="6467380"/>
            <a:ext cx="5504528" cy="1500963"/>
          </a:xfrm>
          <a:prstGeom prst="rect">
            <a:avLst/>
          </a:prstGeom>
          <a:noFill/>
          <a:ln/>
        </p:spPr>
        <p:txBody>
          <a:bodyPr wrap="square" lIns="25400" tIns="25400" rIns="25400" bIns="25400" rtlCol="0" anchor="t">
            <a:noAutofit/>
          </a:bodyPr>
          <a:lstStyle/>
          <a:p>
            <a:pPr marL="0" indent="0" algn="l">
              <a:lnSpc>
                <a:spcPct val="140000"/>
              </a:lnSpc>
              <a:buNone/>
            </a:pPr>
            <a:r>
              <a:rPr lang="en-US" sz="2400" dirty="0">
                <a:solidFill>
                  <a:srgbClr val="0F0B2E"/>
                </a:solidFill>
                <a:latin typeface="Poppins" pitchFamily="34" charset="0"/>
                <a:ea typeface="Poppins" pitchFamily="34" charset="-122"/>
                <a:cs typeface="Poppins" pitchFamily="34" charset="-120"/>
              </a:rPr>
              <a:t>Pair with someone whose </a:t>
            </a:r>
            <a:r>
              <a:rPr lang="en-US" sz="2400" b="1" dirty="0">
                <a:solidFill>
                  <a:srgbClr val="0F0B2E"/>
                </a:solidFill>
                <a:latin typeface="Poppins" pitchFamily="34" charset="0"/>
                <a:ea typeface="Poppins" pitchFamily="34" charset="-122"/>
                <a:cs typeface="Poppins" pitchFamily="34" charset="-120"/>
              </a:rPr>
              <a:t>colour combination differs from yours </a:t>
            </a:r>
            <a:r>
              <a:rPr lang="en-US" sz="2400" dirty="0">
                <a:solidFill>
                  <a:srgbClr val="0F0B2E"/>
                </a:solidFill>
                <a:latin typeface="Poppins" pitchFamily="34" charset="0"/>
                <a:ea typeface="Poppins" pitchFamily="34" charset="-122"/>
                <a:cs typeface="Poppins" pitchFamily="34" charset="-120"/>
              </a:rPr>
              <a:t>. How could you help them maximise engagement?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3" name="Text 1"/>
          <p:cNvSpPr/>
          <p:nvPr/>
        </p:nvSpPr>
        <p:spPr>
          <a:xfrm>
            <a:off x="952500" y="762000"/>
            <a:ext cx="16874490" cy="362843"/>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9 · WHICH COLOUR BUYS IN FIRST?</a:t>
            </a:r>
          </a:p>
          <a:p>
            <a:pPr marL="0" indent="0" algn="l">
              <a:lnSpc>
                <a:spcPct val="155000"/>
              </a:lnSpc>
              <a:buNone/>
            </a:pPr>
            <a:endParaRPr lang="en-US" sz="1650" b="1" kern="0" spc="363" dirty="0">
              <a:solidFill>
                <a:srgbClr val="6B6588"/>
              </a:solidFill>
              <a:latin typeface="Poppins" pitchFamily="34" charset="0"/>
              <a:ea typeface="Poppins" pitchFamily="34" charset="-122"/>
              <a:cs typeface="Poppins" pitchFamily="34" charset="-120"/>
            </a:endParaRPr>
          </a:p>
          <a:p>
            <a:pPr marL="0" indent="0" algn="l">
              <a:lnSpc>
                <a:spcPct val="155000"/>
              </a:lnSpc>
              <a:buNone/>
            </a:pPr>
            <a:endParaRPr lang="en-US" sz="1650" dirty="0"/>
          </a:p>
        </p:txBody>
      </p:sp>
      <p:sp>
        <p:nvSpPr>
          <p:cNvPr id="4" name="Text 2"/>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err="1">
                <a:solidFill>
                  <a:srgbClr val="0F0B2E"/>
                </a:solidFill>
                <a:latin typeface="Poppins" pitchFamily="34" charset="0"/>
                <a:ea typeface="Poppins" pitchFamily="34" charset="-122"/>
                <a:cs typeface="Poppins" pitchFamily="34" charset="-120"/>
              </a:rPr>
              <a:t>Colour</a:t>
            </a:r>
            <a:r>
              <a:rPr lang="en-US" sz="5000" b="1" kern="0" spc="-147" dirty="0">
                <a:solidFill>
                  <a:srgbClr val="0F0B2E"/>
                </a:solidFill>
                <a:latin typeface="Poppins" pitchFamily="34" charset="0"/>
                <a:ea typeface="Poppins" pitchFamily="34" charset="-122"/>
                <a:cs typeface="Poppins" pitchFamily="34" charset="-120"/>
              </a:rPr>
              <a:t> preference + buy in </a:t>
            </a:r>
            <a:endParaRPr lang="en-US" sz="5000" dirty="0"/>
          </a:p>
        </p:txBody>
      </p:sp>
      <p:sp>
        <p:nvSpPr>
          <p:cNvPr id="5" name="Text 3"/>
          <p:cNvSpPr/>
          <p:nvPr/>
        </p:nvSpPr>
        <p:spPr>
          <a:xfrm>
            <a:off x="952500" y="2279154"/>
            <a:ext cx="12222048" cy="479971"/>
          </a:xfrm>
          <a:prstGeom prst="rect">
            <a:avLst/>
          </a:prstGeom>
          <a:noFill/>
          <a:ln/>
        </p:spPr>
        <p:txBody>
          <a:bodyPr wrap="square" lIns="25400" tIns="25400" rIns="25400" bIns="25400" rtlCol="0" anchor="t">
            <a:noAutofit/>
          </a:bodyPr>
          <a:lstStyle/>
          <a:p>
            <a:pPr marL="0" indent="0" algn="l">
              <a:lnSpc>
                <a:spcPct val="145000"/>
              </a:lnSpc>
              <a:buNone/>
            </a:pPr>
            <a:r>
              <a:rPr lang="en-US" sz="2500" dirty="0">
                <a:solidFill>
                  <a:srgbClr val="3D365C"/>
                </a:solidFill>
                <a:latin typeface="Poppins" pitchFamily="34" charset="0"/>
                <a:ea typeface="Poppins" pitchFamily="34" charset="-122"/>
                <a:cs typeface="Poppins" pitchFamily="34" charset="-120"/>
              </a:rPr>
              <a:t>In the following scenarios, which colour preference is likely to </a:t>
            </a:r>
            <a:r>
              <a:rPr lang="en-US" sz="2500" b="1" dirty="0">
                <a:solidFill>
                  <a:srgbClr val="3D365C"/>
                </a:solidFill>
                <a:latin typeface="Poppins" pitchFamily="34" charset="0"/>
                <a:ea typeface="Poppins" pitchFamily="34" charset="-122"/>
                <a:cs typeface="Poppins" pitchFamily="34" charset="-120"/>
              </a:rPr>
              <a:t>buy in first</a:t>
            </a:r>
            <a:r>
              <a:rPr lang="en-US" sz="2500" dirty="0">
                <a:solidFill>
                  <a:srgbClr val="3D365C"/>
                </a:solidFill>
                <a:latin typeface="Poppins" pitchFamily="34" charset="0"/>
                <a:ea typeface="Poppins" pitchFamily="34" charset="-122"/>
                <a:cs typeface="Poppins" pitchFamily="34" charset="-120"/>
              </a:rPr>
              <a:t>?</a:t>
            </a:r>
            <a:endParaRPr lang="en-US" sz="2500" dirty="0"/>
          </a:p>
        </p:txBody>
      </p:sp>
      <p:sp>
        <p:nvSpPr>
          <p:cNvPr id="6" name="Shape 4"/>
          <p:cNvSpPr/>
          <p:nvPr/>
        </p:nvSpPr>
        <p:spPr>
          <a:xfrm>
            <a:off x="952500" y="3599952"/>
            <a:ext cx="3124200" cy="3105150"/>
          </a:xfrm>
          <a:prstGeom prst="roundRect">
            <a:avLst>
              <a:gd name="adj" fmla="val 6135"/>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7" name="Text 5"/>
          <p:cNvSpPr/>
          <p:nvPr/>
        </p:nvSpPr>
        <p:spPr>
          <a:xfrm>
            <a:off x="1228725" y="3914277"/>
            <a:ext cx="2648903" cy="74667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dirty="0">
                <a:solidFill>
                  <a:srgbClr val="6B6588"/>
                </a:solidFill>
                <a:latin typeface="Poppins" pitchFamily="34" charset="0"/>
                <a:ea typeface="Poppins" pitchFamily="34" charset="-122"/>
                <a:cs typeface="Poppins" pitchFamily="34" charset="-120"/>
              </a:rPr>
              <a:t>01</a:t>
            </a:r>
            <a:endParaRPr lang="en-US" sz="3600" dirty="0"/>
          </a:p>
        </p:txBody>
      </p:sp>
      <p:sp>
        <p:nvSpPr>
          <p:cNvPr id="8" name="Text 6"/>
          <p:cNvSpPr/>
          <p:nvPr/>
        </p:nvSpPr>
        <p:spPr>
          <a:xfrm>
            <a:off x="1228725" y="4775247"/>
            <a:ext cx="2648903" cy="607516"/>
          </a:xfrm>
          <a:prstGeom prst="rect">
            <a:avLst/>
          </a:prstGeom>
          <a:noFill/>
          <a:ln/>
        </p:spPr>
        <p:txBody>
          <a:bodyPr wrap="square" lIns="25400" tIns="25400" rIns="25400" bIns="25400" rtlCol="0" anchor="t">
            <a:noAutofit/>
          </a:bodyPr>
          <a:lstStyle/>
          <a:p>
            <a:pPr marL="0" indent="0" algn="l">
              <a:lnSpc>
                <a:spcPct val="115000"/>
              </a:lnSpc>
              <a:buNone/>
            </a:pPr>
            <a:r>
              <a:rPr lang="en-US" sz="2500" b="1" kern="0" spc="-39" dirty="0">
                <a:solidFill>
                  <a:srgbClr val="0F0B2E"/>
                </a:solidFill>
                <a:latin typeface="Poppins" pitchFamily="34" charset="0"/>
                <a:ea typeface="Poppins" pitchFamily="34" charset="-122"/>
                <a:cs typeface="Poppins" pitchFamily="34" charset="-120"/>
              </a:rPr>
              <a:t>New growth strategy</a:t>
            </a:r>
            <a:endParaRPr lang="en-US" sz="2500" dirty="0"/>
          </a:p>
        </p:txBody>
      </p:sp>
      <p:sp>
        <p:nvSpPr>
          <p:cNvPr id="9" name="Shape 7"/>
          <p:cNvSpPr/>
          <p:nvPr/>
        </p:nvSpPr>
        <p:spPr>
          <a:xfrm>
            <a:off x="1228725" y="6238377"/>
            <a:ext cx="152400" cy="152400"/>
          </a:xfrm>
          <a:prstGeom prst="ellipse">
            <a:avLst/>
          </a:prstGeom>
          <a:solidFill>
            <a:srgbClr val="E84427"/>
          </a:solidFill>
          <a:ln/>
        </p:spPr>
        <p:txBody>
          <a:bodyPr/>
          <a:lstStyle/>
          <a:p>
            <a:endParaRPr lang="en-US"/>
          </a:p>
        </p:txBody>
      </p:sp>
      <p:sp>
        <p:nvSpPr>
          <p:cNvPr id="10" name="Shape 8"/>
          <p:cNvSpPr/>
          <p:nvPr/>
        </p:nvSpPr>
        <p:spPr>
          <a:xfrm>
            <a:off x="1457325" y="6238377"/>
            <a:ext cx="152400" cy="152400"/>
          </a:xfrm>
          <a:prstGeom prst="ellipse">
            <a:avLst/>
          </a:prstGeom>
          <a:solidFill>
            <a:srgbClr val="FFD508"/>
          </a:solidFill>
          <a:ln/>
        </p:spPr>
        <p:txBody>
          <a:bodyPr/>
          <a:lstStyle/>
          <a:p>
            <a:endParaRPr lang="en-US"/>
          </a:p>
        </p:txBody>
      </p:sp>
      <p:sp>
        <p:nvSpPr>
          <p:cNvPr id="11" name="Shape 9"/>
          <p:cNvSpPr/>
          <p:nvPr/>
        </p:nvSpPr>
        <p:spPr>
          <a:xfrm>
            <a:off x="1685925" y="6238377"/>
            <a:ext cx="152400" cy="152400"/>
          </a:xfrm>
          <a:prstGeom prst="ellipse">
            <a:avLst/>
          </a:prstGeom>
          <a:solidFill>
            <a:srgbClr val="A7C93F"/>
          </a:solidFill>
          <a:ln/>
        </p:spPr>
        <p:txBody>
          <a:bodyPr/>
          <a:lstStyle/>
          <a:p>
            <a:endParaRPr lang="en-US"/>
          </a:p>
        </p:txBody>
      </p:sp>
      <p:sp>
        <p:nvSpPr>
          <p:cNvPr id="12" name="Shape 10"/>
          <p:cNvSpPr/>
          <p:nvPr/>
        </p:nvSpPr>
        <p:spPr>
          <a:xfrm>
            <a:off x="1914525" y="6238377"/>
            <a:ext cx="152400" cy="152400"/>
          </a:xfrm>
          <a:prstGeom prst="ellipse">
            <a:avLst/>
          </a:prstGeom>
          <a:solidFill>
            <a:srgbClr val="2DAAE2"/>
          </a:solidFill>
          <a:ln/>
        </p:spPr>
        <p:txBody>
          <a:bodyPr/>
          <a:lstStyle/>
          <a:p>
            <a:endParaRPr lang="en-US"/>
          </a:p>
        </p:txBody>
      </p:sp>
      <p:sp>
        <p:nvSpPr>
          <p:cNvPr id="13" name="Shape 11"/>
          <p:cNvSpPr/>
          <p:nvPr/>
        </p:nvSpPr>
        <p:spPr>
          <a:xfrm>
            <a:off x="4267200" y="3599952"/>
            <a:ext cx="3124200" cy="3105150"/>
          </a:xfrm>
          <a:prstGeom prst="roundRect">
            <a:avLst>
              <a:gd name="adj" fmla="val 6135"/>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4" name="Text 12"/>
          <p:cNvSpPr/>
          <p:nvPr/>
        </p:nvSpPr>
        <p:spPr>
          <a:xfrm>
            <a:off x="4543425" y="3914277"/>
            <a:ext cx="2648903" cy="74667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dirty="0">
                <a:solidFill>
                  <a:srgbClr val="6B6588"/>
                </a:solidFill>
                <a:latin typeface="Poppins" pitchFamily="34" charset="0"/>
                <a:ea typeface="Poppins" pitchFamily="34" charset="-122"/>
                <a:cs typeface="Poppins" pitchFamily="34" charset="-120"/>
              </a:rPr>
              <a:t>02</a:t>
            </a:r>
            <a:endParaRPr lang="en-US" sz="3600" dirty="0"/>
          </a:p>
        </p:txBody>
      </p:sp>
      <p:sp>
        <p:nvSpPr>
          <p:cNvPr id="15" name="Text 13"/>
          <p:cNvSpPr/>
          <p:nvPr/>
        </p:nvSpPr>
        <p:spPr>
          <a:xfrm>
            <a:off x="4543425" y="4775247"/>
            <a:ext cx="2648903" cy="607516"/>
          </a:xfrm>
          <a:prstGeom prst="rect">
            <a:avLst/>
          </a:prstGeom>
          <a:noFill/>
          <a:ln/>
        </p:spPr>
        <p:txBody>
          <a:bodyPr wrap="square" lIns="25400" tIns="25400" rIns="25400" bIns="25400" rtlCol="0" anchor="t">
            <a:noAutofit/>
          </a:bodyPr>
          <a:lstStyle/>
          <a:p>
            <a:pPr marL="0" indent="0" algn="l">
              <a:lnSpc>
                <a:spcPct val="115000"/>
              </a:lnSpc>
              <a:buNone/>
            </a:pPr>
            <a:r>
              <a:rPr lang="en-US" sz="2200" b="1" kern="0" spc="-39" dirty="0">
                <a:solidFill>
                  <a:srgbClr val="0F0B2E"/>
                </a:solidFill>
                <a:latin typeface="Poppins" pitchFamily="34" charset="0"/>
                <a:ea typeface="Poppins" pitchFamily="34" charset="-122"/>
                <a:cs typeface="Poppins" pitchFamily="34" charset="-120"/>
              </a:rPr>
              <a:t>Communications</a:t>
            </a:r>
            <a:r>
              <a:rPr lang="en-US" sz="2500" b="1" kern="0" spc="-39" dirty="0">
                <a:solidFill>
                  <a:srgbClr val="0F0B2E"/>
                </a:solidFill>
                <a:latin typeface="Poppins" pitchFamily="34" charset="0"/>
                <a:ea typeface="Poppins" pitchFamily="34" charset="-122"/>
                <a:cs typeface="Poppins" pitchFamily="34" charset="-120"/>
              </a:rPr>
              <a:t> </a:t>
            </a:r>
            <a:r>
              <a:rPr lang="en-US" sz="2200" b="1" kern="0" spc="-39" dirty="0">
                <a:solidFill>
                  <a:srgbClr val="0F0B2E"/>
                </a:solidFill>
                <a:latin typeface="Poppins" pitchFamily="34" charset="0"/>
                <a:ea typeface="Poppins" pitchFamily="34" charset="-122"/>
                <a:cs typeface="Poppins" pitchFamily="34" charset="-120"/>
              </a:rPr>
              <a:t>innovation</a:t>
            </a:r>
            <a:endParaRPr lang="en-US" sz="2200" dirty="0"/>
          </a:p>
        </p:txBody>
      </p:sp>
      <p:sp>
        <p:nvSpPr>
          <p:cNvPr id="16" name="Shape 14"/>
          <p:cNvSpPr/>
          <p:nvPr/>
        </p:nvSpPr>
        <p:spPr>
          <a:xfrm>
            <a:off x="4543425" y="6238377"/>
            <a:ext cx="152400" cy="152400"/>
          </a:xfrm>
          <a:prstGeom prst="ellipse">
            <a:avLst/>
          </a:prstGeom>
          <a:solidFill>
            <a:srgbClr val="E84427"/>
          </a:solidFill>
          <a:ln/>
        </p:spPr>
        <p:txBody>
          <a:bodyPr/>
          <a:lstStyle/>
          <a:p>
            <a:endParaRPr lang="en-US"/>
          </a:p>
        </p:txBody>
      </p:sp>
      <p:sp>
        <p:nvSpPr>
          <p:cNvPr id="17" name="Shape 15"/>
          <p:cNvSpPr/>
          <p:nvPr/>
        </p:nvSpPr>
        <p:spPr>
          <a:xfrm>
            <a:off x="4772025" y="6238377"/>
            <a:ext cx="152400" cy="152400"/>
          </a:xfrm>
          <a:prstGeom prst="ellipse">
            <a:avLst/>
          </a:prstGeom>
          <a:solidFill>
            <a:srgbClr val="FFD508"/>
          </a:solidFill>
          <a:ln/>
        </p:spPr>
        <p:txBody>
          <a:bodyPr/>
          <a:lstStyle/>
          <a:p>
            <a:endParaRPr lang="en-US"/>
          </a:p>
        </p:txBody>
      </p:sp>
      <p:sp>
        <p:nvSpPr>
          <p:cNvPr id="18" name="Shape 16"/>
          <p:cNvSpPr/>
          <p:nvPr/>
        </p:nvSpPr>
        <p:spPr>
          <a:xfrm>
            <a:off x="5000625" y="6238377"/>
            <a:ext cx="152400" cy="152400"/>
          </a:xfrm>
          <a:prstGeom prst="ellipse">
            <a:avLst/>
          </a:prstGeom>
          <a:solidFill>
            <a:srgbClr val="A7C93F"/>
          </a:solidFill>
          <a:ln/>
        </p:spPr>
        <p:txBody>
          <a:bodyPr/>
          <a:lstStyle/>
          <a:p>
            <a:endParaRPr lang="en-US"/>
          </a:p>
        </p:txBody>
      </p:sp>
      <p:sp>
        <p:nvSpPr>
          <p:cNvPr id="19" name="Shape 17"/>
          <p:cNvSpPr/>
          <p:nvPr/>
        </p:nvSpPr>
        <p:spPr>
          <a:xfrm>
            <a:off x="5229225" y="6238377"/>
            <a:ext cx="152400" cy="152400"/>
          </a:xfrm>
          <a:prstGeom prst="ellipse">
            <a:avLst/>
          </a:prstGeom>
          <a:solidFill>
            <a:srgbClr val="2DAAE2"/>
          </a:solidFill>
          <a:ln/>
        </p:spPr>
        <p:txBody>
          <a:bodyPr/>
          <a:lstStyle/>
          <a:p>
            <a:endParaRPr lang="en-US"/>
          </a:p>
        </p:txBody>
      </p:sp>
      <p:sp>
        <p:nvSpPr>
          <p:cNvPr id="20" name="Shape 18"/>
          <p:cNvSpPr/>
          <p:nvPr/>
        </p:nvSpPr>
        <p:spPr>
          <a:xfrm>
            <a:off x="7581900" y="3599952"/>
            <a:ext cx="3124200" cy="3105150"/>
          </a:xfrm>
          <a:prstGeom prst="roundRect">
            <a:avLst>
              <a:gd name="adj" fmla="val 6135"/>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21" name="Text 19"/>
          <p:cNvSpPr/>
          <p:nvPr/>
        </p:nvSpPr>
        <p:spPr>
          <a:xfrm>
            <a:off x="7858125" y="3914277"/>
            <a:ext cx="2648903" cy="74667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dirty="0">
                <a:solidFill>
                  <a:srgbClr val="6B6588"/>
                </a:solidFill>
                <a:latin typeface="Poppins" pitchFamily="34" charset="0"/>
                <a:ea typeface="Poppins" pitchFamily="34" charset="-122"/>
                <a:cs typeface="Poppins" pitchFamily="34" charset="-120"/>
              </a:rPr>
              <a:t>03</a:t>
            </a:r>
            <a:endParaRPr lang="en-US" sz="3600" dirty="0"/>
          </a:p>
        </p:txBody>
      </p:sp>
      <p:sp>
        <p:nvSpPr>
          <p:cNvPr id="22" name="Text 20"/>
          <p:cNvSpPr/>
          <p:nvPr/>
        </p:nvSpPr>
        <p:spPr>
          <a:xfrm>
            <a:off x="7858125" y="4775247"/>
            <a:ext cx="2648903" cy="322808"/>
          </a:xfrm>
          <a:prstGeom prst="rect">
            <a:avLst/>
          </a:prstGeom>
          <a:noFill/>
          <a:ln/>
        </p:spPr>
        <p:txBody>
          <a:bodyPr wrap="square" lIns="25400" tIns="25400" rIns="25400" bIns="25400" rtlCol="0" anchor="t">
            <a:noAutofit/>
          </a:bodyPr>
          <a:lstStyle/>
          <a:p>
            <a:pPr marL="0" indent="0" algn="l">
              <a:lnSpc>
                <a:spcPct val="115000"/>
              </a:lnSpc>
              <a:buNone/>
            </a:pPr>
            <a:r>
              <a:rPr lang="en-US" sz="2500" b="1" kern="0" spc="-39" dirty="0">
                <a:solidFill>
                  <a:srgbClr val="0F0B2E"/>
                </a:solidFill>
                <a:latin typeface="Poppins" pitchFamily="34" charset="0"/>
                <a:ea typeface="Poppins" pitchFamily="34" charset="-122"/>
                <a:cs typeface="Poppins" pitchFamily="34" charset="-120"/>
              </a:rPr>
              <a:t>Culture change</a:t>
            </a:r>
            <a:endParaRPr lang="en-US" sz="2500" dirty="0"/>
          </a:p>
        </p:txBody>
      </p:sp>
      <p:sp>
        <p:nvSpPr>
          <p:cNvPr id="23" name="Shape 21"/>
          <p:cNvSpPr/>
          <p:nvPr/>
        </p:nvSpPr>
        <p:spPr>
          <a:xfrm>
            <a:off x="7858125" y="6238377"/>
            <a:ext cx="152400" cy="152400"/>
          </a:xfrm>
          <a:prstGeom prst="ellipse">
            <a:avLst/>
          </a:prstGeom>
          <a:solidFill>
            <a:srgbClr val="E84427"/>
          </a:solidFill>
          <a:ln/>
        </p:spPr>
        <p:txBody>
          <a:bodyPr/>
          <a:lstStyle/>
          <a:p>
            <a:endParaRPr lang="en-US"/>
          </a:p>
        </p:txBody>
      </p:sp>
      <p:sp>
        <p:nvSpPr>
          <p:cNvPr id="24" name="Shape 22"/>
          <p:cNvSpPr/>
          <p:nvPr/>
        </p:nvSpPr>
        <p:spPr>
          <a:xfrm>
            <a:off x="8086725" y="6238377"/>
            <a:ext cx="152400" cy="152400"/>
          </a:xfrm>
          <a:prstGeom prst="ellipse">
            <a:avLst/>
          </a:prstGeom>
          <a:solidFill>
            <a:srgbClr val="FFD508"/>
          </a:solidFill>
          <a:ln/>
        </p:spPr>
        <p:txBody>
          <a:bodyPr/>
          <a:lstStyle/>
          <a:p>
            <a:endParaRPr lang="en-US"/>
          </a:p>
        </p:txBody>
      </p:sp>
      <p:sp>
        <p:nvSpPr>
          <p:cNvPr id="25" name="Shape 23"/>
          <p:cNvSpPr/>
          <p:nvPr/>
        </p:nvSpPr>
        <p:spPr>
          <a:xfrm>
            <a:off x="8315325" y="6238377"/>
            <a:ext cx="152400" cy="152400"/>
          </a:xfrm>
          <a:prstGeom prst="ellipse">
            <a:avLst/>
          </a:prstGeom>
          <a:solidFill>
            <a:srgbClr val="A7C93F"/>
          </a:solidFill>
          <a:ln/>
        </p:spPr>
        <p:txBody>
          <a:bodyPr/>
          <a:lstStyle/>
          <a:p>
            <a:endParaRPr lang="en-US"/>
          </a:p>
        </p:txBody>
      </p:sp>
      <p:sp>
        <p:nvSpPr>
          <p:cNvPr id="26" name="Shape 24"/>
          <p:cNvSpPr/>
          <p:nvPr/>
        </p:nvSpPr>
        <p:spPr>
          <a:xfrm>
            <a:off x="8543925" y="6238377"/>
            <a:ext cx="152400" cy="152400"/>
          </a:xfrm>
          <a:prstGeom prst="ellipse">
            <a:avLst/>
          </a:prstGeom>
          <a:solidFill>
            <a:srgbClr val="2DAAE2"/>
          </a:solidFill>
          <a:ln/>
        </p:spPr>
        <p:txBody>
          <a:bodyPr/>
          <a:lstStyle/>
          <a:p>
            <a:endParaRPr lang="en-US"/>
          </a:p>
        </p:txBody>
      </p:sp>
      <p:sp>
        <p:nvSpPr>
          <p:cNvPr id="27" name="Shape 25"/>
          <p:cNvSpPr/>
          <p:nvPr/>
        </p:nvSpPr>
        <p:spPr>
          <a:xfrm>
            <a:off x="10896600" y="3599952"/>
            <a:ext cx="3124200" cy="3105150"/>
          </a:xfrm>
          <a:prstGeom prst="roundRect">
            <a:avLst>
              <a:gd name="adj" fmla="val 6135"/>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28" name="Text 26"/>
          <p:cNvSpPr/>
          <p:nvPr/>
        </p:nvSpPr>
        <p:spPr>
          <a:xfrm>
            <a:off x="11172825" y="3914277"/>
            <a:ext cx="2648903" cy="74667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dirty="0">
                <a:solidFill>
                  <a:srgbClr val="6B6588"/>
                </a:solidFill>
                <a:latin typeface="Poppins" pitchFamily="34" charset="0"/>
                <a:ea typeface="Poppins" pitchFamily="34" charset="-122"/>
                <a:cs typeface="Poppins" pitchFamily="34" charset="-120"/>
              </a:rPr>
              <a:t>04</a:t>
            </a:r>
            <a:endParaRPr lang="en-US" sz="3600" dirty="0"/>
          </a:p>
        </p:txBody>
      </p:sp>
      <p:sp>
        <p:nvSpPr>
          <p:cNvPr id="29" name="Text 27"/>
          <p:cNvSpPr/>
          <p:nvPr/>
        </p:nvSpPr>
        <p:spPr>
          <a:xfrm>
            <a:off x="11172825" y="4775247"/>
            <a:ext cx="2648903" cy="607516"/>
          </a:xfrm>
          <a:prstGeom prst="rect">
            <a:avLst/>
          </a:prstGeom>
          <a:noFill/>
          <a:ln/>
        </p:spPr>
        <p:txBody>
          <a:bodyPr wrap="square" lIns="25400" tIns="25400" rIns="25400" bIns="25400" rtlCol="0" anchor="t">
            <a:noAutofit/>
          </a:bodyPr>
          <a:lstStyle/>
          <a:p>
            <a:pPr marL="0" indent="0" algn="l">
              <a:lnSpc>
                <a:spcPct val="115000"/>
              </a:lnSpc>
              <a:buNone/>
            </a:pPr>
            <a:r>
              <a:rPr lang="en-US" sz="2500" b="1" kern="0" spc="-39" dirty="0">
                <a:solidFill>
                  <a:srgbClr val="0F0B2E"/>
                </a:solidFill>
                <a:latin typeface="Poppins" pitchFamily="34" charset="0"/>
                <a:ea typeface="Poppins" pitchFamily="34" charset="-122"/>
                <a:cs typeface="Poppins" pitchFamily="34" charset="-120"/>
              </a:rPr>
              <a:t>Purchasing new tech equipment</a:t>
            </a:r>
            <a:endParaRPr lang="en-US" sz="2500" dirty="0"/>
          </a:p>
        </p:txBody>
      </p:sp>
      <p:sp>
        <p:nvSpPr>
          <p:cNvPr id="30" name="Shape 28"/>
          <p:cNvSpPr/>
          <p:nvPr/>
        </p:nvSpPr>
        <p:spPr>
          <a:xfrm>
            <a:off x="11172825" y="6238377"/>
            <a:ext cx="152400" cy="152400"/>
          </a:xfrm>
          <a:prstGeom prst="ellipse">
            <a:avLst/>
          </a:prstGeom>
          <a:solidFill>
            <a:srgbClr val="E84427"/>
          </a:solidFill>
          <a:ln/>
        </p:spPr>
        <p:txBody>
          <a:bodyPr/>
          <a:lstStyle/>
          <a:p>
            <a:endParaRPr lang="en-US"/>
          </a:p>
        </p:txBody>
      </p:sp>
      <p:sp>
        <p:nvSpPr>
          <p:cNvPr id="31" name="Shape 29"/>
          <p:cNvSpPr/>
          <p:nvPr/>
        </p:nvSpPr>
        <p:spPr>
          <a:xfrm>
            <a:off x="11401425" y="6238377"/>
            <a:ext cx="152400" cy="152400"/>
          </a:xfrm>
          <a:prstGeom prst="ellipse">
            <a:avLst/>
          </a:prstGeom>
          <a:solidFill>
            <a:srgbClr val="FFD508"/>
          </a:solidFill>
          <a:ln/>
        </p:spPr>
        <p:txBody>
          <a:bodyPr/>
          <a:lstStyle/>
          <a:p>
            <a:endParaRPr lang="en-US"/>
          </a:p>
        </p:txBody>
      </p:sp>
      <p:sp>
        <p:nvSpPr>
          <p:cNvPr id="32" name="Shape 30"/>
          <p:cNvSpPr/>
          <p:nvPr/>
        </p:nvSpPr>
        <p:spPr>
          <a:xfrm>
            <a:off x="11630025" y="6238377"/>
            <a:ext cx="152400" cy="152400"/>
          </a:xfrm>
          <a:prstGeom prst="ellipse">
            <a:avLst/>
          </a:prstGeom>
          <a:solidFill>
            <a:srgbClr val="A7C93F"/>
          </a:solidFill>
          <a:ln/>
        </p:spPr>
        <p:txBody>
          <a:bodyPr/>
          <a:lstStyle/>
          <a:p>
            <a:endParaRPr lang="en-US"/>
          </a:p>
        </p:txBody>
      </p:sp>
      <p:sp>
        <p:nvSpPr>
          <p:cNvPr id="33" name="Shape 31"/>
          <p:cNvSpPr/>
          <p:nvPr/>
        </p:nvSpPr>
        <p:spPr>
          <a:xfrm>
            <a:off x="11858625" y="6238377"/>
            <a:ext cx="152400" cy="152400"/>
          </a:xfrm>
          <a:prstGeom prst="ellipse">
            <a:avLst/>
          </a:prstGeom>
          <a:solidFill>
            <a:srgbClr val="2DAAE2"/>
          </a:solidFill>
          <a:ln/>
        </p:spPr>
        <p:txBody>
          <a:bodyPr/>
          <a:lstStyle/>
          <a:p>
            <a:endParaRPr lang="en-US"/>
          </a:p>
        </p:txBody>
      </p:sp>
      <p:sp>
        <p:nvSpPr>
          <p:cNvPr id="34" name="Shape 32"/>
          <p:cNvSpPr/>
          <p:nvPr/>
        </p:nvSpPr>
        <p:spPr>
          <a:xfrm>
            <a:off x="14211300" y="3599952"/>
            <a:ext cx="3124200" cy="3105150"/>
          </a:xfrm>
          <a:prstGeom prst="roundRect">
            <a:avLst>
              <a:gd name="adj" fmla="val 6135"/>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35" name="Text 33"/>
          <p:cNvSpPr/>
          <p:nvPr/>
        </p:nvSpPr>
        <p:spPr>
          <a:xfrm>
            <a:off x="14487525" y="3914277"/>
            <a:ext cx="2648903" cy="74667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600" b="1" kern="0" spc="-108" dirty="0">
                <a:solidFill>
                  <a:srgbClr val="6B6588"/>
                </a:solidFill>
                <a:latin typeface="Poppins" pitchFamily="34" charset="0"/>
                <a:ea typeface="Poppins" pitchFamily="34" charset="-122"/>
                <a:cs typeface="Poppins" pitchFamily="34" charset="-120"/>
              </a:rPr>
              <a:t>05</a:t>
            </a:r>
            <a:endParaRPr lang="en-US" sz="3600" dirty="0"/>
          </a:p>
        </p:txBody>
      </p:sp>
      <p:sp>
        <p:nvSpPr>
          <p:cNvPr id="36" name="Text 34"/>
          <p:cNvSpPr/>
          <p:nvPr/>
        </p:nvSpPr>
        <p:spPr>
          <a:xfrm>
            <a:off x="14487525" y="4775247"/>
            <a:ext cx="2648903" cy="607516"/>
          </a:xfrm>
          <a:prstGeom prst="rect">
            <a:avLst/>
          </a:prstGeom>
          <a:noFill/>
          <a:ln/>
        </p:spPr>
        <p:txBody>
          <a:bodyPr wrap="square" lIns="25400" tIns="25400" rIns="25400" bIns="25400" rtlCol="0" anchor="t">
            <a:noAutofit/>
          </a:bodyPr>
          <a:lstStyle/>
          <a:p>
            <a:pPr marL="0" indent="0" algn="l">
              <a:lnSpc>
                <a:spcPct val="115000"/>
              </a:lnSpc>
              <a:buNone/>
            </a:pPr>
            <a:r>
              <a:rPr lang="en-US" sz="2500" b="1" kern="0" spc="-39" dirty="0">
                <a:solidFill>
                  <a:srgbClr val="0F0B2E"/>
                </a:solidFill>
                <a:latin typeface="Poppins" pitchFamily="34" charset="0"/>
                <a:ea typeface="Poppins" pitchFamily="34" charset="-122"/>
                <a:cs typeface="Poppins" pitchFamily="34" charset="-120"/>
              </a:rPr>
              <a:t>National growth plan</a:t>
            </a:r>
            <a:endParaRPr lang="en-US" sz="2500" dirty="0"/>
          </a:p>
        </p:txBody>
      </p:sp>
      <p:sp>
        <p:nvSpPr>
          <p:cNvPr id="37" name="Shape 35"/>
          <p:cNvSpPr/>
          <p:nvPr/>
        </p:nvSpPr>
        <p:spPr>
          <a:xfrm>
            <a:off x="14487525" y="6238377"/>
            <a:ext cx="152400" cy="152400"/>
          </a:xfrm>
          <a:prstGeom prst="ellipse">
            <a:avLst/>
          </a:prstGeom>
          <a:solidFill>
            <a:srgbClr val="E84427"/>
          </a:solidFill>
          <a:ln/>
        </p:spPr>
        <p:txBody>
          <a:bodyPr/>
          <a:lstStyle/>
          <a:p>
            <a:endParaRPr lang="en-US"/>
          </a:p>
        </p:txBody>
      </p:sp>
      <p:sp>
        <p:nvSpPr>
          <p:cNvPr id="38" name="Shape 36"/>
          <p:cNvSpPr/>
          <p:nvPr/>
        </p:nvSpPr>
        <p:spPr>
          <a:xfrm>
            <a:off x="14716125" y="6238377"/>
            <a:ext cx="152400" cy="152400"/>
          </a:xfrm>
          <a:prstGeom prst="ellipse">
            <a:avLst/>
          </a:prstGeom>
          <a:solidFill>
            <a:srgbClr val="FFD508"/>
          </a:solidFill>
          <a:ln/>
        </p:spPr>
        <p:txBody>
          <a:bodyPr/>
          <a:lstStyle/>
          <a:p>
            <a:endParaRPr lang="en-US"/>
          </a:p>
        </p:txBody>
      </p:sp>
      <p:sp>
        <p:nvSpPr>
          <p:cNvPr id="39" name="Shape 37"/>
          <p:cNvSpPr/>
          <p:nvPr/>
        </p:nvSpPr>
        <p:spPr>
          <a:xfrm>
            <a:off x="14944725" y="6238377"/>
            <a:ext cx="152400" cy="152400"/>
          </a:xfrm>
          <a:prstGeom prst="ellipse">
            <a:avLst/>
          </a:prstGeom>
          <a:solidFill>
            <a:srgbClr val="A7C93F"/>
          </a:solidFill>
          <a:ln/>
        </p:spPr>
        <p:txBody>
          <a:bodyPr/>
          <a:lstStyle/>
          <a:p>
            <a:endParaRPr lang="en-US"/>
          </a:p>
        </p:txBody>
      </p:sp>
      <p:sp>
        <p:nvSpPr>
          <p:cNvPr id="40" name="Shape 38"/>
          <p:cNvSpPr/>
          <p:nvPr/>
        </p:nvSpPr>
        <p:spPr>
          <a:xfrm>
            <a:off x="15173325" y="6238377"/>
            <a:ext cx="152400" cy="152400"/>
          </a:xfrm>
          <a:prstGeom prst="ellipse">
            <a:avLst/>
          </a:prstGeom>
          <a:solidFill>
            <a:srgbClr val="2DAAE2"/>
          </a:solidFill>
          <a:ln/>
        </p:spPr>
        <p:txBody>
          <a:bodyPr/>
          <a:lstStyle/>
          <a:p>
            <a:endParaRPr lang="en-US"/>
          </a:p>
        </p:txBody>
      </p:sp>
      <p:sp>
        <p:nvSpPr>
          <p:cNvPr id="41" name="Text 39"/>
          <p:cNvSpPr/>
          <p:nvPr/>
        </p:nvSpPr>
        <p:spPr>
          <a:xfrm>
            <a:off x="1143000" y="9593610"/>
            <a:ext cx="2035076"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9 · BUY-IN</a:t>
            </a:r>
            <a:endParaRPr lang="en-US"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E5B33-F92E-F583-C799-F4F334798DFF}"/>
            </a:ext>
          </a:extLst>
        </p:cNvPr>
        <p:cNvGrpSpPr/>
        <p:nvPr/>
      </p:nvGrpSpPr>
      <p:grpSpPr>
        <a:xfrm>
          <a:off x="0" y="0"/>
          <a:ext cx="0" cy="0"/>
          <a:chOff x="0" y="0"/>
          <a:chExt cx="0" cy="0"/>
        </a:xfrm>
      </p:grpSpPr>
      <p:sp>
        <p:nvSpPr>
          <p:cNvPr id="55" name="Shape 2">
            <a:extLst>
              <a:ext uri="{FF2B5EF4-FFF2-40B4-BE49-F238E27FC236}">
                <a16:creationId xmlns:a16="http://schemas.microsoft.com/office/drawing/2014/main" id="{A7ADD3B5-34B7-CBC3-1044-8AC7FFC59261}"/>
              </a:ext>
            </a:extLst>
          </p:cNvPr>
          <p:cNvSpPr/>
          <p:nvPr/>
        </p:nvSpPr>
        <p:spPr>
          <a:xfrm>
            <a:off x="4463141" y="4607124"/>
            <a:ext cx="8390709" cy="2024453"/>
          </a:xfrm>
          <a:prstGeom prst="roundRect">
            <a:avLst>
              <a:gd name="adj" fmla="val 14579"/>
            </a:avLst>
          </a:prstGeom>
          <a:solidFill>
            <a:srgbClr val="F4F2EB"/>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56" name="Shape 2">
            <a:extLst>
              <a:ext uri="{FF2B5EF4-FFF2-40B4-BE49-F238E27FC236}">
                <a16:creationId xmlns:a16="http://schemas.microsoft.com/office/drawing/2014/main" id="{29BE2DCA-35E2-813F-98D7-8861BDD817B7}"/>
              </a:ext>
            </a:extLst>
          </p:cNvPr>
          <p:cNvSpPr/>
          <p:nvPr/>
        </p:nvSpPr>
        <p:spPr>
          <a:xfrm>
            <a:off x="2734491" y="6797330"/>
            <a:ext cx="10119360" cy="2033161"/>
          </a:xfrm>
          <a:prstGeom prst="roundRect">
            <a:avLst>
              <a:gd name="adj" fmla="val 14579"/>
            </a:avLst>
          </a:prstGeom>
          <a:solidFill>
            <a:schemeClr val="bg1"/>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54" name="Shape 2">
            <a:extLst>
              <a:ext uri="{FF2B5EF4-FFF2-40B4-BE49-F238E27FC236}">
                <a16:creationId xmlns:a16="http://schemas.microsoft.com/office/drawing/2014/main" id="{D5ED5E16-26DB-1794-7929-82D492464FA7}"/>
              </a:ext>
            </a:extLst>
          </p:cNvPr>
          <p:cNvSpPr/>
          <p:nvPr/>
        </p:nvSpPr>
        <p:spPr>
          <a:xfrm>
            <a:off x="6139542" y="2469169"/>
            <a:ext cx="6688184" cy="2024453"/>
          </a:xfrm>
          <a:prstGeom prst="roundRect">
            <a:avLst>
              <a:gd name="adj" fmla="val 14579"/>
            </a:avLst>
          </a:prstGeom>
          <a:solidFill>
            <a:srgbClr val="EBE6DD"/>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dirty="0">
              <a:highlight>
                <a:srgbClr val="EBE6DD"/>
              </a:highlight>
            </a:endParaRPr>
          </a:p>
        </p:txBody>
      </p:sp>
      <p:sp>
        <p:nvSpPr>
          <p:cNvPr id="2" name="Text 0">
            <a:extLst>
              <a:ext uri="{FF2B5EF4-FFF2-40B4-BE49-F238E27FC236}">
                <a16:creationId xmlns:a16="http://schemas.microsoft.com/office/drawing/2014/main" id="{55D9C8F1-9266-FB49-1BE5-E3C20E17EF59}"/>
              </a:ext>
            </a:extLst>
          </p:cNvPr>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C-ME COLLABORATION MODEL · PERFORMANCE INCREASE </a:t>
            </a:r>
            <a:endParaRPr lang="en-US" sz="1650" dirty="0"/>
          </a:p>
        </p:txBody>
      </p:sp>
      <p:sp>
        <p:nvSpPr>
          <p:cNvPr id="3" name="Text 1">
            <a:extLst>
              <a:ext uri="{FF2B5EF4-FFF2-40B4-BE49-F238E27FC236}">
                <a16:creationId xmlns:a16="http://schemas.microsoft.com/office/drawing/2014/main" id="{91D6E6F2-F571-9350-0504-41A32C94B3F9}"/>
              </a:ext>
            </a:extLst>
          </p:cNvPr>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FEFDF9"/>
                </a:solidFill>
                <a:latin typeface="Poppins" pitchFamily="34" charset="0"/>
                <a:ea typeface="Poppins" pitchFamily="34" charset="-122"/>
                <a:cs typeface="Poppins" pitchFamily="34" charset="-120"/>
              </a:rPr>
              <a:t>C-me </a:t>
            </a:r>
            <a:r>
              <a:rPr lang="en-US" sz="5000" b="1" kern="0" spc="-147" dirty="0">
                <a:blipFill>
                  <a:blip r:embed="rId3"/>
                  <a:stretch>
                    <a:fillRect/>
                  </a:stretch>
                </a:blipFill>
                <a:latin typeface="Poppins" pitchFamily="34" charset="0"/>
                <a:ea typeface="Poppins" pitchFamily="34" charset="-122"/>
                <a:cs typeface="Poppins" pitchFamily="34" charset="-120"/>
              </a:rPr>
              <a:t>collaboration</a:t>
            </a:r>
            <a:r>
              <a:rPr lang="en-US" sz="5000" b="1" kern="0" spc="-147" dirty="0">
                <a:solidFill>
                  <a:srgbClr val="FEFDF9"/>
                </a:solidFill>
                <a:latin typeface="Poppins" pitchFamily="34" charset="0"/>
                <a:ea typeface="Poppins" pitchFamily="34" charset="-122"/>
                <a:cs typeface="Poppins" pitchFamily="34" charset="-120"/>
              </a:rPr>
              <a:t> model.</a:t>
            </a:r>
            <a:endParaRPr lang="en-US" sz="5000" dirty="0">
              <a:solidFill>
                <a:srgbClr val="FEFDF9"/>
              </a:solidFill>
            </a:endParaRPr>
          </a:p>
        </p:txBody>
      </p:sp>
      <p:sp>
        <p:nvSpPr>
          <p:cNvPr id="22" name="Text 20">
            <a:extLst>
              <a:ext uri="{FF2B5EF4-FFF2-40B4-BE49-F238E27FC236}">
                <a16:creationId xmlns:a16="http://schemas.microsoft.com/office/drawing/2014/main" id="{198C0DB6-CBD3-F600-485A-23FBAFF5E55C}"/>
              </a:ext>
            </a:extLst>
          </p:cNvPr>
          <p:cNvSpPr/>
          <p:nvPr/>
        </p:nvSpPr>
        <p:spPr>
          <a:xfrm>
            <a:off x="1143000" y="9593610"/>
            <a:ext cx="2407295"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COLLABORATION MODEL</a:t>
            </a:r>
            <a:endParaRPr lang="en-US" sz="1200" dirty="0"/>
          </a:p>
        </p:txBody>
      </p:sp>
      <p:sp>
        <p:nvSpPr>
          <p:cNvPr id="5" name="Text 3">
            <a:extLst>
              <a:ext uri="{FF2B5EF4-FFF2-40B4-BE49-F238E27FC236}">
                <a16:creationId xmlns:a16="http://schemas.microsoft.com/office/drawing/2014/main" id="{49644E4B-B2DA-0D24-215B-7C65DA21A391}"/>
              </a:ext>
            </a:extLst>
          </p:cNvPr>
          <p:cNvSpPr/>
          <p:nvPr/>
        </p:nvSpPr>
        <p:spPr>
          <a:xfrm>
            <a:off x="4976675" y="3778614"/>
            <a:ext cx="1123950" cy="972128"/>
          </a:xfrm>
          <a:prstGeom prst="rect">
            <a:avLst/>
          </a:prstGeom>
          <a:noFill/>
          <a:ln/>
        </p:spPr>
        <p:txBody>
          <a:bodyPr wrap="square" lIns="25400" tIns="25400" rIns="25400" bIns="25400" rtlCol="0" anchor="t">
            <a:normAutofit/>
          </a:bodyPr>
          <a:lstStyle/>
          <a:p>
            <a:pPr marL="0" indent="0" algn="l">
              <a:lnSpc>
                <a:spcPct val="90000"/>
              </a:lnSpc>
              <a:buNone/>
            </a:pPr>
            <a:r>
              <a:rPr lang="en-US" sz="6600" b="1" kern="0" spc="-264" dirty="0">
                <a:solidFill>
                  <a:srgbClr val="EDE9E0"/>
                </a:solidFill>
                <a:latin typeface="Poppins" pitchFamily="34" charset="0"/>
                <a:ea typeface="Poppins" pitchFamily="34" charset="-122"/>
                <a:cs typeface="Poppins" pitchFamily="34" charset="-120"/>
              </a:rPr>
              <a:t>03</a:t>
            </a:r>
            <a:endParaRPr lang="en-US" sz="6600" dirty="0">
              <a:solidFill>
                <a:srgbClr val="EDE9E0"/>
              </a:solidFill>
            </a:endParaRPr>
          </a:p>
        </p:txBody>
      </p:sp>
      <p:sp>
        <p:nvSpPr>
          <p:cNvPr id="11" name="Text 9">
            <a:extLst>
              <a:ext uri="{FF2B5EF4-FFF2-40B4-BE49-F238E27FC236}">
                <a16:creationId xmlns:a16="http://schemas.microsoft.com/office/drawing/2014/main" id="{C1938580-8058-6A3B-6EFC-DAB9D9197985}"/>
              </a:ext>
            </a:extLst>
          </p:cNvPr>
          <p:cNvSpPr/>
          <p:nvPr/>
        </p:nvSpPr>
        <p:spPr>
          <a:xfrm>
            <a:off x="3252378" y="5970837"/>
            <a:ext cx="1123950" cy="972128"/>
          </a:xfrm>
          <a:prstGeom prst="rect">
            <a:avLst/>
          </a:prstGeom>
          <a:noFill/>
          <a:ln/>
        </p:spPr>
        <p:txBody>
          <a:bodyPr wrap="square" lIns="25400" tIns="25400" rIns="25400" bIns="25400" rtlCol="0" anchor="t">
            <a:normAutofit/>
          </a:bodyPr>
          <a:lstStyle/>
          <a:p>
            <a:pPr marL="0" indent="0" algn="l">
              <a:lnSpc>
                <a:spcPct val="90000"/>
              </a:lnSpc>
              <a:buNone/>
            </a:pPr>
            <a:r>
              <a:rPr lang="en-US" sz="6600" b="1" kern="0" spc="-264" dirty="0">
                <a:solidFill>
                  <a:srgbClr val="EDE9E0"/>
                </a:solidFill>
                <a:latin typeface="Poppins" pitchFamily="34" charset="0"/>
                <a:ea typeface="Poppins" pitchFamily="34" charset="-122"/>
                <a:cs typeface="Poppins" pitchFamily="34" charset="-120"/>
              </a:rPr>
              <a:t>02</a:t>
            </a:r>
            <a:endParaRPr lang="en-US" sz="6600" dirty="0">
              <a:solidFill>
                <a:srgbClr val="EDE9E0"/>
              </a:solidFill>
            </a:endParaRPr>
          </a:p>
        </p:txBody>
      </p:sp>
      <p:sp>
        <p:nvSpPr>
          <p:cNvPr id="17" name="Text 15">
            <a:extLst>
              <a:ext uri="{FF2B5EF4-FFF2-40B4-BE49-F238E27FC236}">
                <a16:creationId xmlns:a16="http://schemas.microsoft.com/office/drawing/2014/main" id="{D9B7F3DA-ECAB-D6E6-C4C2-602C9A441F52}"/>
              </a:ext>
            </a:extLst>
          </p:cNvPr>
          <p:cNvSpPr/>
          <p:nvPr/>
        </p:nvSpPr>
        <p:spPr>
          <a:xfrm>
            <a:off x="1763213" y="8186772"/>
            <a:ext cx="1123950" cy="972128"/>
          </a:xfrm>
          <a:prstGeom prst="rect">
            <a:avLst/>
          </a:prstGeom>
          <a:noFill/>
          <a:ln/>
        </p:spPr>
        <p:txBody>
          <a:bodyPr wrap="square" lIns="25400" tIns="25400" rIns="25400" bIns="25400" rtlCol="0" anchor="t">
            <a:normAutofit/>
          </a:bodyPr>
          <a:lstStyle/>
          <a:p>
            <a:pPr marL="0" indent="0" algn="l">
              <a:lnSpc>
                <a:spcPct val="90000"/>
              </a:lnSpc>
              <a:buNone/>
            </a:pPr>
            <a:r>
              <a:rPr lang="en-US" sz="6600" b="1" kern="0" spc="-264" dirty="0">
                <a:solidFill>
                  <a:srgbClr val="EDE9E0"/>
                </a:solidFill>
                <a:latin typeface="Poppins" pitchFamily="34" charset="0"/>
                <a:ea typeface="Poppins" pitchFamily="34" charset="-122"/>
                <a:cs typeface="Poppins" pitchFamily="34" charset="-120"/>
              </a:rPr>
              <a:t>01</a:t>
            </a:r>
            <a:endParaRPr lang="en-US" sz="6600" dirty="0">
              <a:solidFill>
                <a:srgbClr val="EDE9E0"/>
              </a:solidFill>
            </a:endParaRPr>
          </a:p>
        </p:txBody>
      </p:sp>
      <p:grpSp>
        <p:nvGrpSpPr>
          <p:cNvPr id="23" name="Group 22">
            <a:extLst>
              <a:ext uri="{FF2B5EF4-FFF2-40B4-BE49-F238E27FC236}">
                <a16:creationId xmlns:a16="http://schemas.microsoft.com/office/drawing/2014/main" id="{6DA7814F-657D-419E-A138-E99F49EC92E0}"/>
              </a:ext>
            </a:extLst>
          </p:cNvPr>
          <p:cNvGrpSpPr/>
          <p:nvPr/>
        </p:nvGrpSpPr>
        <p:grpSpPr>
          <a:xfrm>
            <a:off x="6136583" y="2455817"/>
            <a:ext cx="9602413" cy="2294703"/>
            <a:chOff x="4012327" y="1140356"/>
            <a:chExt cx="7277535" cy="1771952"/>
          </a:xfrm>
        </p:grpSpPr>
        <p:sp>
          <p:nvSpPr>
            <p:cNvPr id="24" name="Rectangle 23">
              <a:extLst>
                <a:ext uri="{FF2B5EF4-FFF2-40B4-BE49-F238E27FC236}">
                  <a16:creationId xmlns:a16="http://schemas.microsoft.com/office/drawing/2014/main" id="{D0FECABE-D682-C9FB-3650-8F25CBF59C81}"/>
                </a:ext>
              </a:extLst>
            </p:cNvPr>
            <p:cNvSpPr/>
            <p:nvPr/>
          </p:nvSpPr>
          <p:spPr>
            <a:xfrm>
              <a:off x="4012327" y="1140356"/>
              <a:ext cx="5096934" cy="15735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0" bIns="45720" rtlCol="0" anchor="ctr"/>
            <a:lstStyle/>
            <a:p>
              <a:r>
                <a:rPr lang="en-US" dirty="0">
                  <a:solidFill>
                    <a:srgbClr val="0F0A2E"/>
                  </a:solidFill>
                  <a:latin typeface="Poppins" panose="00000500000000000000" pitchFamily="2" charset="0"/>
                  <a:cs typeface="Poppins" panose="00000500000000000000" pitchFamily="2" charset="0"/>
                </a:rPr>
                <a:t>High trust requirement</a:t>
              </a:r>
            </a:p>
            <a:p>
              <a:r>
                <a:rPr lang="en-US" dirty="0">
                  <a:solidFill>
                    <a:srgbClr val="0F0A2E"/>
                  </a:solidFill>
                  <a:latin typeface="Poppins" panose="00000500000000000000" pitchFamily="2" charset="0"/>
                  <a:cs typeface="Poppins" panose="00000500000000000000" pitchFamily="2" charset="0"/>
                </a:rPr>
                <a:t>Innovative (some risk)</a:t>
              </a:r>
            </a:p>
            <a:p>
              <a:r>
                <a:rPr lang="en-US" sz="3200" b="1" dirty="0">
                  <a:solidFill>
                    <a:srgbClr val="0F0A2E"/>
                  </a:solidFill>
                  <a:latin typeface="Poppins ExtraBold" panose="00000900000000000000" pitchFamily="2" charset="0"/>
                  <a:cs typeface="Poppins ExtraBold" panose="00000900000000000000" pitchFamily="2" charset="0"/>
                </a:rPr>
                <a:t>COLLABORATION</a:t>
              </a:r>
              <a:endParaRPr lang="en-US" sz="2400" b="1" dirty="0">
                <a:solidFill>
                  <a:srgbClr val="0F0A2E"/>
                </a:solidFill>
                <a:latin typeface="Poppins ExtraBold" panose="00000900000000000000" pitchFamily="2" charset="0"/>
                <a:cs typeface="Poppins ExtraBold" panose="00000900000000000000" pitchFamily="2" charset="0"/>
              </a:endParaRPr>
            </a:p>
            <a:p>
              <a:r>
                <a:rPr lang="en-US" dirty="0">
                  <a:solidFill>
                    <a:srgbClr val="0F0A2E"/>
                  </a:solidFill>
                  <a:latin typeface="Poppins" panose="00000500000000000000" pitchFamily="2" charset="0"/>
                  <a:cs typeface="Poppins" panose="00000500000000000000" pitchFamily="2" charset="0"/>
                </a:rPr>
                <a:t>Strategic (give up a bit/gain a lot)</a:t>
              </a:r>
            </a:p>
            <a:p>
              <a:r>
                <a:rPr lang="en-US" dirty="0">
                  <a:solidFill>
                    <a:srgbClr val="0F0A2E"/>
                  </a:solidFill>
                  <a:latin typeface="Poppins" panose="00000500000000000000" pitchFamily="2" charset="0"/>
                  <a:cs typeface="Poppins" panose="00000500000000000000" pitchFamily="2" charset="0"/>
                </a:rPr>
                <a:t>People capability and opportunity focused</a:t>
              </a:r>
            </a:p>
          </p:txBody>
        </p:sp>
        <p:sp>
          <p:nvSpPr>
            <p:cNvPr id="25" name="Rectangle 24">
              <a:extLst>
                <a:ext uri="{FF2B5EF4-FFF2-40B4-BE49-F238E27FC236}">
                  <a16:creationId xmlns:a16="http://schemas.microsoft.com/office/drawing/2014/main" id="{0901B3D7-25CE-AFB1-963C-1D41750E6696}"/>
                </a:ext>
              </a:extLst>
            </p:cNvPr>
            <p:cNvSpPr/>
            <p:nvPr/>
          </p:nvSpPr>
          <p:spPr>
            <a:xfrm>
              <a:off x="9109258" y="1235907"/>
              <a:ext cx="2180604" cy="1676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pPr algn="ctr"/>
              <a:r>
                <a:rPr lang="en-US" dirty="0">
                  <a:solidFill>
                    <a:srgbClr val="FEFDF9"/>
                  </a:solidFill>
                  <a:latin typeface="Poppins" panose="00000500000000000000" pitchFamily="2" charset="0"/>
                  <a:cs typeface="Poppins" panose="00000500000000000000" pitchFamily="2" charset="0"/>
                </a:rPr>
                <a:t>Collaborative leverage</a:t>
              </a:r>
            </a:p>
            <a:p>
              <a:pPr algn="ctr"/>
              <a:r>
                <a:rPr lang="en-US" sz="2800" dirty="0">
                  <a:solidFill>
                    <a:srgbClr val="FEFDF9"/>
                  </a:solidFill>
                  <a:latin typeface="Poppins ExtraBold" panose="00000900000000000000" pitchFamily="2" charset="0"/>
                  <a:cs typeface="Poppins ExtraBold" panose="00000900000000000000" pitchFamily="2" charset="0"/>
                </a:rPr>
                <a:t>TRUE VALUE</a:t>
              </a:r>
            </a:p>
            <a:p>
              <a:pPr algn="ctr"/>
              <a:r>
                <a:rPr lang="en-US" dirty="0">
                  <a:solidFill>
                    <a:srgbClr val="FEFDF9"/>
                  </a:solidFill>
                  <a:latin typeface="Poppins" panose="00000500000000000000" pitchFamily="2" charset="0"/>
                  <a:cs typeface="Poppins" panose="00000500000000000000" pitchFamily="2" charset="0"/>
                </a:rPr>
                <a:t>Significant gains</a:t>
              </a:r>
              <a:endParaRPr lang="en-US" sz="1600" dirty="0">
                <a:solidFill>
                  <a:srgbClr val="FEFDF9"/>
                </a:solidFill>
                <a:latin typeface="Poppins" panose="00000500000000000000" pitchFamily="2" charset="0"/>
                <a:cs typeface="Poppins" panose="00000500000000000000" pitchFamily="2" charset="0"/>
              </a:endParaRPr>
            </a:p>
          </p:txBody>
        </p:sp>
      </p:grpSp>
      <p:grpSp>
        <p:nvGrpSpPr>
          <p:cNvPr id="26" name="Group 25">
            <a:extLst>
              <a:ext uri="{FF2B5EF4-FFF2-40B4-BE49-F238E27FC236}">
                <a16:creationId xmlns:a16="http://schemas.microsoft.com/office/drawing/2014/main" id="{C443082A-1BD3-9EC7-7A9C-ADCFBFA3819E}"/>
              </a:ext>
            </a:extLst>
          </p:cNvPr>
          <p:cNvGrpSpPr/>
          <p:nvPr/>
        </p:nvGrpSpPr>
        <p:grpSpPr>
          <a:xfrm>
            <a:off x="4460869" y="4588974"/>
            <a:ext cx="11528068" cy="2201852"/>
            <a:chOff x="2742327" y="2787563"/>
            <a:chExt cx="8736962" cy="1700253"/>
          </a:xfrm>
        </p:grpSpPr>
        <p:sp>
          <p:nvSpPr>
            <p:cNvPr id="27" name="Rectangle 26">
              <a:extLst>
                <a:ext uri="{FF2B5EF4-FFF2-40B4-BE49-F238E27FC236}">
                  <a16:creationId xmlns:a16="http://schemas.microsoft.com/office/drawing/2014/main" id="{40F3AB7B-2B4C-67F6-69EF-7743391A8974}"/>
                </a:ext>
              </a:extLst>
            </p:cNvPr>
            <p:cNvSpPr/>
            <p:nvPr/>
          </p:nvSpPr>
          <p:spPr>
            <a:xfrm>
              <a:off x="2742327" y="2787563"/>
              <a:ext cx="6366934" cy="15806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r>
                <a:rPr lang="en-US" dirty="0">
                  <a:solidFill>
                    <a:srgbClr val="0F0A2E"/>
                  </a:solidFill>
                  <a:latin typeface="Poppins" panose="00000500000000000000" pitchFamily="2" charset="0"/>
                  <a:cs typeface="Poppins" panose="00000500000000000000" pitchFamily="2" charset="0"/>
                </a:rPr>
                <a:t>Some trust required</a:t>
              </a:r>
            </a:p>
            <a:p>
              <a:r>
                <a:rPr lang="en-US" dirty="0">
                  <a:solidFill>
                    <a:srgbClr val="0F0A2E"/>
                  </a:solidFill>
                  <a:latin typeface="Poppins" panose="00000500000000000000" pitchFamily="2" charset="0"/>
                  <a:cs typeface="Poppins" panose="00000500000000000000" pitchFamily="2" charset="0"/>
                </a:rPr>
                <a:t>Win/win</a:t>
              </a:r>
            </a:p>
            <a:p>
              <a:r>
                <a:rPr lang="en-US" sz="3200" b="1" dirty="0">
                  <a:solidFill>
                    <a:srgbClr val="0F0A2E"/>
                  </a:solidFill>
                  <a:latin typeface="Poppins ExtraBold" panose="00000900000000000000" pitchFamily="2" charset="0"/>
                  <a:cs typeface="Poppins ExtraBold" panose="00000900000000000000" pitchFamily="2" charset="0"/>
                </a:rPr>
                <a:t>CO-OPERATION</a:t>
              </a:r>
            </a:p>
            <a:p>
              <a:r>
                <a:rPr lang="en-US" dirty="0">
                  <a:solidFill>
                    <a:srgbClr val="0F0A2E"/>
                  </a:solidFill>
                  <a:latin typeface="Poppins" panose="00000500000000000000" pitchFamily="2" charset="0"/>
                  <a:cs typeface="Poppins" panose="00000500000000000000" pitchFamily="2" charset="0"/>
                </a:rPr>
                <a:t>Some leverage  1 + 1 = 3</a:t>
              </a:r>
            </a:p>
            <a:p>
              <a:r>
                <a:rPr lang="en-US" dirty="0">
                  <a:solidFill>
                    <a:srgbClr val="0F0A2E"/>
                  </a:solidFill>
                  <a:latin typeface="Poppins" panose="00000500000000000000" pitchFamily="2" charset="0"/>
                  <a:cs typeface="Poppins" panose="00000500000000000000" pitchFamily="2" charset="0"/>
                </a:rPr>
                <a:t>Part process part people</a:t>
              </a:r>
              <a:endParaRPr lang="en-US" sz="1400" dirty="0">
                <a:solidFill>
                  <a:srgbClr val="0F0A2E"/>
                </a:solidFill>
                <a:latin typeface="Poppins" panose="00000500000000000000" pitchFamily="2" charset="0"/>
                <a:cs typeface="Poppins" panose="00000500000000000000" pitchFamily="2" charset="0"/>
              </a:endParaRPr>
            </a:p>
          </p:txBody>
        </p:sp>
        <p:sp>
          <p:nvSpPr>
            <p:cNvPr id="28" name="Rectangle 27">
              <a:extLst>
                <a:ext uri="{FF2B5EF4-FFF2-40B4-BE49-F238E27FC236}">
                  <a16:creationId xmlns:a16="http://schemas.microsoft.com/office/drawing/2014/main" id="{8513DD86-3285-4801-C8CF-7B2913780BC9}"/>
                </a:ext>
              </a:extLst>
            </p:cNvPr>
            <p:cNvSpPr/>
            <p:nvPr/>
          </p:nvSpPr>
          <p:spPr>
            <a:xfrm>
              <a:off x="9109261" y="2811415"/>
              <a:ext cx="2319866" cy="1676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pPr algn="ctr"/>
              <a:r>
                <a:rPr lang="en-US" dirty="0">
                  <a:solidFill>
                    <a:srgbClr val="FEFDF9"/>
                  </a:solidFill>
                  <a:latin typeface="Poppins" panose="00000500000000000000" pitchFamily="2" charset="0"/>
                  <a:cs typeface="Poppins" panose="00000500000000000000" pitchFamily="2" charset="0"/>
                </a:rPr>
                <a:t>Teamwork</a:t>
              </a:r>
            </a:p>
            <a:p>
              <a:pPr algn="ctr"/>
              <a:r>
                <a:rPr lang="en-US" sz="2800" dirty="0">
                  <a:solidFill>
                    <a:srgbClr val="FEFDF9"/>
                  </a:solidFill>
                  <a:latin typeface="Poppins ExtraBold" panose="00000900000000000000" pitchFamily="2" charset="0"/>
                  <a:cs typeface="Poppins ExtraBold" panose="00000900000000000000" pitchFamily="2" charset="0"/>
                </a:rPr>
                <a:t>WORKING TOGETHER</a:t>
              </a:r>
            </a:p>
            <a:p>
              <a:pPr algn="ctr"/>
              <a:r>
                <a:rPr lang="en-US" dirty="0">
                  <a:solidFill>
                    <a:srgbClr val="FEFDF9"/>
                  </a:solidFill>
                  <a:latin typeface="Poppins" panose="00000500000000000000" pitchFamily="2" charset="0"/>
                  <a:cs typeface="Poppins" panose="00000500000000000000" pitchFamily="2" charset="0"/>
                </a:rPr>
                <a:t>Marginal gains</a:t>
              </a:r>
            </a:p>
          </p:txBody>
        </p:sp>
        <p:cxnSp>
          <p:nvCxnSpPr>
            <p:cNvPr id="29" name="Straight Connector 28">
              <a:extLst>
                <a:ext uri="{FF2B5EF4-FFF2-40B4-BE49-F238E27FC236}">
                  <a16:creationId xmlns:a16="http://schemas.microsoft.com/office/drawing/2014/main" id="{B8431879-FAF0-DCF1-6E0C-96B3A0C0400A}"/>
                </a:ext>
              </a:extLst>
            </p:cNvPr>
            <p:cNvCxnSpPr>
              <a:cxnSpLocks/>
            </p:cNvCxnSpPr>
            <p:nvPr/>
          </p:nvCxnSpPr>
          <p:spPr>
            <a:xfrm>
              <a:off x="9109259" y="2823296"/>
              <a:ext cx="2370030" cy="0"/>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B2BEF1F5-8FE3-1BFE-BA12-492195F5E299}"/>
              </a:ext>
            </a:extLst>
          </p:cNvPr>
          <p:cNvGrpSpPr/>
          <p:nvPr/>
        </p:nvGrpSpPr>
        <p:grpSpPr>
          <a:xfrm>
            <a:off x="2717074" y="6742281"/>
            <a:ext cx="13219612" cy="2200550"/>
            <a:chOff x="1420732" y="4414596"/>
            <a:chExt cx="10018960" cy="1699247"/>
          </a:xfrm>
        </p:grpSpPr>
        <p:sp>
          <p:nvSpPr>
            <p:cNvPr id="31" name="Rectangle 30">
              <a:extLst>
                <a:ext uri="{FF2B5EF4-FFF2-40B4-BE49-F238E27FC236}">
                  <a16:creationId xmlns:a16="http://schemas.microsoft.com/office/drawing/2014/main" id="{0BB52A45-B3DE-3C9C-6924-30AD45011F5B}"/>
                </a:ext>
              </a:extLst>
            </p:cNvPr>
            <p:cNvSpPr/>
            <p:nvPr/>
          </p:nvSpPr>
          <p:spPr>
            <a:xfrm>
              <a:off x="1420732" y="4414596"/>
              <a:ext cx="7688530" cy="1676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45720" rIns="0" bIns="45720" rtlCol="0" anchor="ctr"/>
            <a:lstStyle/>
            <a:p>
              <a:r>
                <a:rPr lang="en-US" dirty="0">
                  <a:solidFill>
                    <a:srgbClr val="0F0A2E"/>
                  </a:solidFill>
                  <a:latin typeface="Poppins" panose="00000500000000000000" pitchFamily="2" charset="0"/>
                  <a:cs typeface="Poppins" panose="00000500000000000000" pitchFamily="2" charset="0"/>
                </a:rPr>
                <a:t>Low trust requirement</a:t>
              </a:r>
            </a:p>
            <a:p>
              <a:r>
                <a:rPr lang="en-US" dirty="0">
                  <a:solidFill>
                    <a:srgbClr val="0F0A2E"/>
                  </a:solidFill>
                  <a:latin typeface="Poppins" panose="00000500000000000000" pitchFamily="2" charset="0"/>
                  <a:cs typeface="Poppins" panose="00000500000000000000" pitchFamily="2" charset="0"/>
                </a:rPr>
                <a:t>Low risk/reward</a:t>
              </a:r>
            </a:p>
            <a:p>
              <a:r>
                <a:rPr lang="en-US" sz="3200" b="1" dirty="0">
                  <a:solidFill>
                    <a:srgbClr val="0F0A2E"/>
                  </a:solidFill>
                  <a:latin typeface="Poppins ExtraBold" panose="00000900000000000000" pitchFamily="2" charset="0"/>
                  <a:cs typeface="Poppins ExtraBold" panose="00000900000000000000" pitchFamily="2" charset="0"/>
                </a:rPr>
                <a:t>EFFICIENCY</a:t>
              </a:r>
            </a:p>
            <a:p>
              <a:r>
                <a:rPr lang="en-US" dirty="0">
                  <a:solidFill>
                    <a:srgbClr val="0F0A2E"/>
                  </a:solidFill>
                  <a:latin typeface="Poppins" panose="00000500000000000000" pitchFamily="2" charset="0"/>
                  <a:cs typeface="Poppins" panose="00000500000000000000" pitchFamily="2" charset="0"/>
                </a:rPr>
                <a:t>No waste solutions</a:t>
              </a:r>
            </a:p>
            <a:p>
              <a:r>
                <a:rPr lang="en-US" dirty="0">
                  <a:solidFill>
                    <a:srgbClr val="0F0A2E"/>
                  </a:solidFill>
                  <a:latin typeface="Poppins" panose="00000500000000000000" pitchFamily="2" charset="0"/>
                  <a:cs typeface="Poppins" panose="00000500000000000000" pitchFamily="2" charset="0"/>
                </a:rPr>
                <a:t>Mainly about process </a:t>
              </a:r>
              <a:endParaRPr lang="en-US" sz="1400" dirty="0">
                <a:solidFill>
                  <a:srgbClr val="0F0A2E"/>
                </a:solidFill>
                <a:latin typeface="Poppins" panose="00000500000000000000" pitchFamily="2" charset="0"/>
                <a:cs typeface="Poppins" panose="00000500000000000000" pitchFamily="2" charset="0"/>
              </a:endParaRPr>
            </a:p>
          </p:txBody>
        </p:sp>
        <p:sp>
          <p:nvSpPr>
            <p:cNvPr id="32" name="Rectangle 31">
              <a:extLst>
                <a:ext uri="{FF2B5EF4-FFF2-40B4-BE49-F238E27FC236}">
                  <a16:creationId xmlns:a16="http://schemas.microsoft.com/office/drawing/2014/main" id="{C0558A9D-AF53-95F0-8BDD-67A1E828E7D1}"/>
                </a:ext>
              </a:extLst>
            </p:cNvPr>
            <p:cNvSpPr/>
            <p:nvPr/>
          </p:nvSpPr>
          <p:spPr>
            <a:xfrm>
              <a:off x="9109261" y="4437442"/>
              <a:ext cx="2319866" cy="1644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rIns="0" rtlCol="0" anchor="ctr"/>
            <a:lstStyle/>
            <a:p>
              <a:pPr algn="ctr"/>
              <a:r>
                <a:rPr lang="en-US" dirty="0">
                  <a:solidFill>
                    <a:srgbClr val="FEFDF9"/>
                  </a:solidFill>
                  <a:latin typeface="Poppins" panose="00000500000000000000" pitchFamily="2" charset="0"/>
                  <a:cs typeface="Poppins" panose="00000500000000000000" pitchFamily="2" charset="0"/>
                </a:rPr>
                <a:t>Individual</a:t>
              </a:r>
            </a:p>
            <a:p>
              <a:pPr algn="ctr"/>
              <a:r>
                <a:rPr lang="en-US" sz="2800" dirty="0">
                  <a:solidFill>
                    <a:srgbClr val="FEFDF9"/>
                  </a:solidFill>
                  <a:latin typeface="Poppins ExtraBold" panose="00000900000000000000" pitchFamily="2" charset="0"/>
                  <a:cs typeface="Poppins ExtraBold" panose="00000900000000000000" pitchFamily="2" charset="0"/>
                </a:rPr>
                <a:t>PROCESS</a:t>
              </a:r>
            </a:p>
            <a:p>
              <a:pPr algn="ctr"/>
              <a:r>
                <a:rPr lang="en-US" dirty="0">
                  <a:solidFill>
                    <a:srgbClr val="FEFDF9"/>
                  </a:solidFill>
                  <a:latin typeface="Poppins" panose="00000500000000000000" pitchFamily="2" charset="0"/>
                  <a:cs typeface="Poppins" panose="00000500000000000000" pitchFamily="2" charset="0"/>
                </a:rPr>
                <a:t>Minimal gains</a:t>
              </a:r>
              <a:endParaRPr lang="en-US" sz="1400" dirty="0">
                <a:solidFill>
                  <a:srgbClr val="FEFDF9"/>
                </a:solidFill>
                <a:latin typeface="Poppins" panose="00000500000000000000" pitchFamily="2" charset="0"/>
                <a:cs typeface="Poppins" panose="00000500000000000000" pitchFamily="2" charset="0"/>
              </a:endParaRPr>
            </a:p>
          </p:txBody>
        </p:sp>
        <p:cxnSp>
          <p:nvCxnSpPr>
            <p:cNvPr id="33" name="Straight Connector 32">
              <a:extLst>
                <a:ext uri="{FF2B5EF4-FFF2-40B4-BE49-F238E27FC236}">
                  <a16:creationId xmlns:a16="http://schemas.microsoft.com/office/drawing/2014/main" id="{E1E71481-5D89-75FA-B106-86E5030F6B90}"/>
                </a:ext>
              </a:extLst>
            </p:cNvPr>
            <p:cNvCxnSpPr>
              <a:cxnSpLocks/>
            </p:cNvCxnSpPr>
            <p:nvPr/>
          </p:nvCxnSpPr>
          <p:spPr>
            <a:xfrm>
              <a:off x="9109259" y="4449323"/>
              <a:ext cx="2330433" cy="0"/>
            </a:xfrm>
            <a:prstGeom prst="line">
              <a:avLst/>
            </a:prstGeom>
            <a:ln w="317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B4167F-836D-C4E5-E20F-3A01E55E7E11}"/>
                </a:ext>
              </a:extLst>
            </p:cNvPr>
            <p:cNvCxnSpPr/>
            <p:nvPr/>
          </p:nvCxnSpPr>
          <p:spPr>
            <a:xfrm>
              <a:off x="9109259" y="6089991"/>
              <a:ext cx="2319866" cy="23852"/>
            </a:xfrm>
            <a:prstGeom prst="line">
              <a:avLst/>
            </a:prstGeom>
            <a:ln w="31750">
              <a:noFill/>
              <a:prstDash val="dash"/>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29CF3A70-8B97-4AD8-B302-5E473F9E2BF0}"/>
              </a:ext>
            </a:extLst>
          </p:cNvPr>
          <p:cNvSpPr txBox="1"/>
          <p:nvPr/>
        </p:nvSpPr>
        <p:spPr>
          <a:xfrm>
            <a:off x="16262384" y="4180114"/>
            <a:ext cx="492443" cy="3007398"/>
          </a:xfrm>
          <a:prstGeom prst="rect">
            <a:avLst/>
          </a:prstGeom>
          <a:noFill/>
          <a:ln>
            <a:noFill/>
          </a:ln>
        </p:spPr>
        <p:txBody>
          <a:bodyPr vert="vert270" wrap="square" rtlCol="0">
            <a:spAutoFit/>
          </a:bodyPr>
          <a:lstStyle/>
          <a:p>
            <a:pPr algn="ctr"/>
            <a:r>
              <a:rPr lang="en-US" sz="2000" b="1" spc="300" dirty="0">
                <a:solidFill>
                  <a:srgbClr val="B8B2D4"/>
                </a:solidFill>
                <a:latin typeface="Poppins" panose="00000500000000000000" pitchFamily="2" charset="0"/>
                <a:cs typeface="Poppins" panose="00000500000000000000" pitchFamily="2" charset="0"/>
              </a:rPr>
              <a:t>PERFORMANCE</a:t>
            </a:r>
          </a:p>
        </p:txBody>
      </p:sp>
      <p:cxnSp>
        <p:nvCxnSpPr>
          <p:cNvPr id="50" name="Straight Arrow Connector 49">
            <a:extLst>
              <a:ext uri="{FF2B5EF4-FFF2-40B4-BE49-F238E27FC236}">
                <a16:creationId xmlns:a16="http://schemas.microsoft.com/office/drawing/2014/main" id="{B80432F2-D8AD-B6C9-9404-5952692724AF}"/>
              </a:ext>
            </a:extLst>
          </p:cNvPr>
          <p:cNvCxnSpPr>
            <a:cxnSpLocks/>
          </p:cNvCxnSpPr>
          <p:nvPr/>
        </p:nvCxnSpPr>
        <p:spPr>
          <a:xfrm flipV="1">
            <a:off x="16041640" y="2481943"/>
            <a:ext cx="0" cy="6496380"/>
          </a:xfrm>
          <a:prstGeom prst="straightConnector1">
            <a:avLst/>
          </a:prstGeom>
          <a:ln w="73025">
            <a:solidFill>
              <a:srgbClr val="EDE9E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4" grpId="0" animBg="1"/>
      <p:bldP spid="5" grpId="0" animBg="1"/>
      <p:bldP spid="11" grpId="0" animBg="1"/>
      <p:bldP spid="17" grpId="0" animBg="1"/>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3" name="Text 1"/>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10 · COLLABORATION MODEL</a:t>
            </a:r>
            <a:endParaRPr lang="en-US" sz="1650" dirty="0"/>
          </a:p>
        </p:txBody>
      </p:sp>
      <p:sp>
        <p:nvSpPr>
          <p:cNvPr id="4" name="Text 2"/>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FEFDF9"/>
                </a:solidFill>
                <a:latin typeface="Poppins" pitchFamily="34" charset="0"/>
                <a:ea typeface="Poppins" pitchFamily="34" charset="-122"/>
                <a:cs typeface="Poppins" pitchFamily="34" charset="-120"/>
              </a:rPr>
              <a:t>The collaboration model: </a:t>
            </a:r>
            <a:r>
              <a:rPr lang="en-US" sz="5000" b="1" kern="0" spc="-147" dirty="0">
                <a:blipFill>
                  <a:blip r:embed="rId3"/>
                  <a:stretch>
                    <a:fillRect/>
                  </a:stretch>
                </a:blipFill>
                <a:latin typeface="Poppins" pitchFamily="34" charset="0"/>
                <a:ea typeface="Poppins" pitchFamily="34" charset="-122"/>
                <a:cs typeface="Poppins" pitchFamily="34" charset="-120"/>
              </a:rPr>
              <a:t>Application</a:t>
            </a:r>
            <a:endParaRPr lang="en-US" sz="5000" dirty="0">
              <a:blipFill>
                <a:blip r:embed="rId3"/>
                <a:stretch>
                  <a:fillRect/>
                </a:stretch>
              </a:blipFill>
            </a:endParaRPr>
          </a:p>
        </p:txBody>
      </p:sp>
      <p:sp>
        <p:nvSpPr>
          <p:cNvPr id="5" name="Text 3"/>
          <p:cNvSpPr/>
          <p:nvPr/>
        </p:nvSpPr>
        <p:spPr>
          <a:xfrm>
            <a:off x="1057002" y="2618789"/>
            <a:ext cx="8609512" cy="1561325"/>
          </a:xfrm>
          <a:prstGeom prst="rect">
            <a:avLst/>
          </a:prstGeom>
          <a:noFill/>
          <a:ln/>
        </p:spPr>
        <p:txBody>
          <a:bodyPr wrap="square" lIns="25400" tIns="25400" rIns="25400" bIns="25400" rtlCol="0" anchor="t">
            <a:noAutofit/>
          </a:bodyPr>
          <a:lstStyle/>
          <a:p>
            <a:pPr marL="0" indent="0" algn="l">
              <a:lnSpc>
                <a:spcPct val="145000"/>
              </a:lnSpc>
              <a:buNone/>
            </a:pPr>
            <a:r>
              <a:rPr lang="en-US" sz="2800" dirty="0">
                <a:solidFill>
                  <a:srgbClr val="FEFDF9"/>
                </a:solidFill>
                <a:latin typeface="Poppins" pitchFamily="34" charset="0"/>
                <a:ea typeface="Poppins" pitchFamily="34" charset="-122"/>
                <a:cs typeface="Poppins" pitchFamily="34" charset="-120"/>
              </a:rPr>
              <a:t>Imagine you were given </a:t>
            </a:r>
            <a:r>
              <a:rPr lang="en-US" sz="2800" b="1" dirty="0">
                <a:solidFill>
                  <a:srgbClr val="FEFDF9"/>
                </a:solidFill>
                <a:latin typeface="Poppins" pitchFamily="34" charset="0"/>
                <a:ea typeface="Poppins" pitchFamily="34" charset="-122"/>
                <a:cs typeface="Poppins" pitchFamily="34" charset="-120"/>
              </a:rPr>
              <a:t>10 units </a:t>
            </a:r>
            <a:r>
              <a:rPr lang="en-US" sz="2800" dirty="0">
                <a:solidFill>
                  <a:srgbClr val="FEFDF9"/>
                </a:solidFill>
                <a:latin typeface="Poppins" pitchFamily="34" charset="0"/>
                <a:ea typeface="Poppins" pitchFamily="34" charset="-122"/>
                <a:cs typeface="Poppins" pitchFamily="34" charset="-120"/>
              </a:rPr>
              <a:t>to allocate between the </a:t>
            </a:r>
            <a:r>
              <a:rPr lang="en-US" sz="2800" b="1" dirty="0">
                <a:solidFill>
                  <a:srgbClr val="FEFDF9"/>
                </a:solidFill>
                <a:latin typeface="Poppins" pitchFamily="34" charset="0"/>
                <a:ea typeface="Poppins" pitchFamily="34" charset="-122"/>
                <a:cs typeface="Poppins" pitchFamily="34" charset="-120"/>
              </a:rPr>
              <a:t>3 levels </a:t>
            </a:r>
            <a:r>
              <a:rPr lang="en-US" sz="2800" dirty="0">
                <a:solidFill>
                  <a:srgbClr val="FEFDF9"/>
                </a:solidFill>
                <a:latin typeface="Poppins" pitchFamily="34" charset="0"/>
                <a:ea typeface="Poppins" pitchFamily="34" charset="-122"/>
                <a:cs typeface="Poppins" pitchFamily="34" charset="-120"/>
              </a:rPr>
              <a:t>. </a:t>
            </a:r>
          </a:p>
        </p:txBody>
      </p:sp>
      <p:sp>
        <p:nvSpPr>
          <p:cNvPr id="6" name="Shape 4"/>
          <p:cNvSpPr/>
          <p:nvPr/>
        </p:nvSpPr>
        <p:spPr>
          <a:xfrm>
            <a:off x="11704320" y="4509492"/>
            <a:ext cx="5631180" cy="1306711"/>
          </a:xfrm>
          <a:prstGeom prst="roundRect">
            <a:avLst>
              <a:gd name="adj" fmla="val 14579"/>
            </a:avLst>
          </a:prstGeom>
          <a:solidFill>
            <a:srgbClr val="EBE6DD"/>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7" name="Text 5"/>
          <p:cNvSpPr/>
          <p:nvPr/>
        </p:nvSpPr>
        <p:spPr>
          <a:xfrm>
            <a:off x="10633168" y="4916346"/>
            <a:ext cx="1484255" cy="792361"/>
          </a:xfrm>
          <a:prstGeom prst="rect">
            <a:avLst/>
          </a:prstGeom>
          <a:noFill/>
          <a:ln/>
        </p:spPr>
        <p:txBody>
          <a:bodyPr wrap="square" lIns="25400" tIns="25400" rIns="25400" bIns="25400" rtlCol="0" anchor="t">
            <a:normAutofit fontScale="92500" lnSpcReduction="20000"/>
          </a:bodyPr>
          <a:lstStyle/>
          <a:p>
            <a:pPr marL="0" indent="0" algn="l">
              <a:lnSpc>
                <a:spcPct val="90000"/>
              </a:lnSpc>
              <a:buNone/>
            </a:pPr>
            <a:r>
              <a:rPr lang="en-US" sz="6600" b="1" kern="0" spc="-264" dirty="0">
                <a:solidFill>
                  <a:srgbClr val="FEFDF9"/>
                </a:solidFill>
                <a:latin typeface="Poppins" pitchFamily="34" charset="0"/>
                <a:ea typeface="Poppins" pitchFamily="34" charset="-122"/>
                <a:cs typeface="Poppins" pitchFamily="34" charset="-120"/>
              </a:rPr>
              <a:t>03</a:t>
            </a:r>
            <a:endParaRPr lang="en-US" sz="6600" dirty="0">
              <a:solidFill>
                <a:srgbClr val="FEFDF9"/>
              </a:solidFill>
            </a:endParaRPr>
          </a:p>
        </p:txBody>
      </p:sp>
      <p:sp>
        <p:nvSpPr>
          <p:cNvPr id="8" name="Text 6"/>
          <p:cNvSpPr/>
          <p:nvPr/>
        </p:nvSpPr>
        <p:spPr>
          <a:xfrm>
            <a:off x="12052822" y="4804835"/>
            <a:ext cx="4301873" cy="472559"/>
          </a:xfrm>
          <a:prstGeom prst="rect">
            <a:avLst/>
          </a:prstGeom>
          <a:noFill/>
          <a:ln/>
        </p:spPr>
        <p:txBody>
          <a:bodyPr wrap="square" lIns="25400" tIns="25400" rIns="25400" bIns="25400" rtlCol="0" anchor="t">
            <a:noAutofit/>
          </a:bodyPr>
          <a:lstStyle/>
          <a:p>
            <a:pPr marL="0" indent="0" algn="l">
              <a:lnSpc>
                <a:spcPct val="105000"/>
              </a:lnSpc>
              <a:buNone/>
            </a:pPr>
            <a:r>
              <a:rPr lang="en-US" sz="3200" b="1" kern="0" spc="-54" dirty="0">
                <a:solidFill>
                  <a:srgbClr val="0F0B2E"/>
                </a:solidFill>
                <a:latin typeface="Poppins" pitchFamily="34" charset="0"/>
                <a:ea typeface="Poppins" pitchFamily="34" charset="-122"/>
                <a:cs typeface="Poppins" pitchFamily="34" charset="-120"/>
              </a:rPr>
              <a:t>COLLABORATION</a:t>
            </a:r>
            <a:endParaRPr lang="en-US" sz="3200" dirty="0"/>
          </a:p>
        </p:txBody>
      </p:sp>
      <p:sp>
        <p:nvSpPr>
          <p:cNvPr id="9" name="Text 7"/>
          <p:cNvSpPr/>
          <p:nvPr/>
        </p:nvSpPr>
        <p:spPr>
          <a:xfrm>
            <a:off x="12052822" y="5202949"/>
            <a:ext cx="3883862" cy="544707"/>
          </a:xfrm>
          <a:prstGeom prst="rect">
            <a:avLst/>
          </a:prstGeom>
          <a:noFill/>
          <a:ln/>
        </p:spPr>
        <p:txBody>
          <a:bodyPr wrap="square" lIns="25400" tIns="25400" rIns="25400" bIns="25400" rtlCol="0" anchor="t">
            <a:normAutofit/>
          </a:bodyPr>
          <a:lstStyle/>
          <a:p>
            <a:pPr marL="0" indent="0" algn="l">
              <a:lnSpc>
                <a:spcPct val="155000"/>
              </a:lnSpc>
              <a:buNone/>
            </a:pPr>
            <a:r>
              <a:rPr lang="en-US" sz="1500" b="1" kern="0" spc="189" dirty="0">
                <a:solidFill>
                  <a:srgbClr val="6B6588"/>
                </a:solidFill>
                <a:latin typeface="Poppins" pitchFamily="34" charset="0"/>
                <a:ea typeface="Poppins" pitchFamily="34" charset="-122"/>
                <a:cs typeface="Poppins" pitchFamily="34" charset="-120"/>
              </a:rPr>
              <a:t>TRUE VALUE</a:t>
            </a:r>
            <a:endParaRPr lang="en-US" sz="1500" dirty="0"/>
          </a:p>
        </p:txBody>
      </p:sp>
      <p:sp>
        <p:nvSpPr>
          <p:cNvPr id="11" name="Text 9"/>
          <p:cNvSpPr/>
          <p:nvPr/>
        </p:nvSpPr>
        <p:spPr>
          <a:xfrm>
            <a:off x="14473646" y="4842867"/>
            <a:ext cx="2709722" cy="678061"/>
          </a:xfrm>
          <a:prstGeom prst="rect">
            <a:avLst/>
          </a:prstGeom>
          <a:noFill/>
          <a:ln/>
        </p:spPr>
        <p:txBody>
          <a:bodyPr wrap="square" lIns="25400" tIns="25400" rIns="25400" bIns="25400" rtlCol="0" anchor="t">
            <a:normAutofit/>
          </a:bodyPr>
          <a:lstStyle/>
          <a:p>
            <a:pPr marL="0" indent="0" algn="r">
              <a:lnSpc>
                <a:spcPct val="120000"/>
              </a:lnSpc>
              <a:buNone/>
            </a:pPr>
            <a:r>
              <a:rPr lang="en-US" sz="2500" b="1" kern="0" spc="-84" dirty="0">
                <a:solidFill>
                  <a:srgbClr val="0F0B2E"/>
                </a:solidFill>
                <a:latin typeface="Poppins" pitchFamily="34" charset="0"/>
                <a:ea typeface="Poppins" pitchFamily="34" charset="-122"/>
                <a:cs typeface="Poppins" pitchFamily="34" charset="-120"/>
              </a:rPr>
              <a:t>__ /10</a:t>
            </a:r>
            <a:endParaRPr lang="en-US" sz="2500" dirty="0"/>
          </a:p>
        </p:txBody>
      </p:sp>
      <p:sp>
        <p:nvSpPr>
          <p:cNvPr id="12" name="Shape 10"/>
          <p:cNvSpPr/>
          <p:nvPr/>
        </p:nvSpPr>
        <p:spPr>
          <a:xfrm>
            <a:off x="10502537" y="5987653"/>
            <a:ext cx="6832964" cy="1306711"/>
          </a:xfrm>
          <a:prstGeom prst="roundRect">
            <a:avLst>
              <a:gd name="adj" fmla="val 14579"/>
            </a:avLst>
          </a:prstGeom>
          <a:solidFill>
            <a:srgbClr val="F4F2EB"/>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3" name="Text 11"/>
          <p:cNvSpPr/>
          <p:nvPr/>
        </p:nvSpPr>
        <p:spPr>
          <a:xfrm>
            <a:off x="9457508" y="6237753"/>
            <a:ext cx="1123405" cy="792361"/>
          </a:xfrm>
          <a:prstGeom prst="rect">
            <a:avLst/>
          </a:prstGeom>
          <a:noFill/>
          <a:ln/>
        </p:spPr>
        <p:txBody>
          <a:bodyPr wrap="square" lIns="25400" tIns="25400" rIns="25400" bIns="25400" rtlCol="0" anchor="t">
            <a:noAutofit/>
          </a:bodyPr>
          <a:lstStyle/>
          <a:p>
            <a:pPr marL="0" indent="0" algn="l">
              <a:lnSpc>
                <a:spcPct val="90000"/>
              </a:lnSpc>
              <a:buNone/>
            </a:pPr>
            <a:r>
              <a:rPr lang="en-US" sz="6100" b="1" kern="0" spc="-264" dirty="0">
                <a:solidFill>
                  <a:srgbClr val="FEFDF9"/>
                </a:solidFill>
                <a:latin typeface="Poppins" pitchFamily="34" charset="0"/>
                <a:ea typeface="Poppins" pitchFamily="34" charset="-122"/>
                <a:cs typeface="Poppins" pitchFamily="34" charset="-120"/>
              </a:rPr>
              <a:t>02</a:t>
            </a:r>
            <a:endParaRPr lang="en-US" sz="6100" dirty="0">
              <a:solidFill>
                <a:srgbClr val="FEFDF9"/>
              </a:solidFill>
            </a:endParaRPr>
          </a:p>
        </p:txBody>
      </p:sp>
      <p:sp>
        <p:nvSpPr>
          <p:cNvPr id="14" name="Text 12"/>
          <p:cNvSpPr/>
          <p:nvPr/>
        </p:nvSpPr>
        <p:spPr>
          <a:xfrm>
            <a:off x="10836773" y="6309123"/>
            <a:ext cx="3767498" cy="405186"/>
          </a:xfrm>
          <a:prstGeom prst="rect">
            <a:avLst/>
          </a:prstGeom>
          <a:noFill/>
          <a:ln/>
        </p:spPr>
        <p:txBody>
          <a:bodyPr wrap="square" lIns="25400" tIns="25400" rIns="25400" bIns="25400" rtlCol="0" anchor="t">
            <a:noAutofit/>
          </a:bodyPr>
          <a:lstStyle/>
          <a:p>
            <a:pPr marL="0" indent="0" algn="l">
              <a:lnSpc>
                <a:spcPct val="105000"/>
              </a:lnSpc>
              <a:buNone/>
            </a:pPr>
            <a:r>
              <a:rPr lang="en-US" sz="3200" b="1" kern="0" spc="-54" dirty="0">
                <a:solidFill>
                  <a:srgbClr val="0F0B2E"/>
                </a:solidFill>
                <a:latin typeface="Poppins" pitchFamily="34" charset="0"/>
                <a:ea typeface="Poppins" pitchFamily="34" charset="-122"/>
                <a:cs typeface="Poppins" pitchFamily="34" charset="-120"/>
              </a:rPr>
              <a:t>CO-OPERATION</a:t>
            </a:r>
            <a:endParaRPr lang="en-US" sz="3200" dirty="0"/>
          </a:p>
        </p:txBody>
      </p:sp>
      <p:sp>
        <p:nvSpPr>
          <p:cNvPr id="15" name="Text 13"/>
          <p:cNvSpPr/>
          <p:nvPr/>
        </p:nvSpPr>
        <p:spPr>
          <a:xfrm>
            <a:off x="10836773" y="6707238"/>
            <a:ext cx="2699346" cy="30375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350" b="1" kern="0" spc="189" dirty="0">
                <a:solidFill>
                  <a:srgbClr val="6B6588"/>
                </a:solidFill>
                <a:latin typeface="Poppins" pitchFamily="34" charset="0"/>
                <a:ea typeface="Poppins" pitchFamily="34" charset="-122"/>
                <a:cs typeface="Poppins" pitchFamily="34" charset="-120"/>
              </a:rPr>
              <a:t>WORKING TOGETHER</a:t>
            </a:r>
            <a:endParaRPr lang="en-US" sz="1350" dirty="0"/>
          </a:p>
        </p:txBody>
      </p:sp>
      <p:sp>
        <p:nvSpPr>
          <p:cNvPr id="17" name="Text 15"/>
          <p:cNvSpPr/>
          <p:nvPr/>
        </p:nvSpPr>
        <p:spPr>
          <a:xfrm>
            <a:off x="16011506" y="6451658"/>
            <a:ext cx="1156524" cy="678061"/>
          </a:xfrm>
          <a:prstGeom prst="rect">
            <a:avLst/>
          </a:prstGeom>
          <a:noFill/>
          <a:ln/>
        </p:spPr>
        <p:txBody>
          <a:bodyPr wrap="square" lIns="25400" tIns="25400" rIns="25400" bIns="25400" rtlCol="0" anchor="t">
            <a:normAutofit fontScale="62500" lnSpcReduction="20000"/>
          </a:bodyPr>
          <a:lstStyle/>
          <a:p>
            <a:pPr marL="0" indent="0" algn="r">
              <a:lnSpc>
                <a:spcPct val="120000"/>
              </a:lnSpc>
              <a:buNone/>
            </a:pPr>
            <a:r>
              <a:rPr lang="en-US" sz="4200" b="1" kern="0" spc="-84" dirty="0">
                <a:solidFill>
                  <a:srgbClr val="0F0B2E"/>
                </a:solidFill>
                <a:latin typeface="Poppins" pitchFamily="34" charset="0"/>
                <a:ea typeface="Poppins" pitchFamily="34" charset="-122"/>
                <a:cs typeface="Poppins" pitchFamily="34" charset="-120"/>
              </a:rPr>
              <a:t>__ /10</a:t>
            </a:r>
            <a:endParaRPr lang="en-US" sz="4200" dirty="0"/>
          </a:p>
        </p:txBody>
      </p:sp>
      <p:sp>
        <p:nvSpPr>
          <p:cNvPr id="18" name="Shape 16"/>
          <p:cNvSpPr/>
          <p:nvPr/>
        </p:nvSpPr>
        <p:spPr>
          <a:xfrm>
            <a:off x="9196251" y="7465814"/>
            <a:ext cx="8139248" cy="1306711"/>
          </a:xfrm>
          <a:prstGeom prst="roundRect">
            <a:avLst>
              <a:gd name="adj" fmla="val 14579"/>
            </a:avLst>
          </a:prstGeom>
          <a:solidFill>
            <a:schemeClr val="bg1"/>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9" name="Text 17"/>
          <p:cNvSpPr/>
          <p:nvPr/>
        </p:nvSpPr>
        <p:spPr>
          <a:xfrm>
            <a:off x="8294642" y="7924919"/>
            <a:ext cx="1123950" cy="792361"/>
          </a:xfrm>
          <a:prstGeom prst="rect">
            <a:avLst/>
          </a:prstGeom>
          <a:noFill/>
          <a:ln/>
        </p:spPr>
        <p:txBody>
          <a:bodyPr wrap="square" lIns="25400" tIns="25400" rIns="25400" bIns="25400" rtlCol="0" anchor="t">
            <a:normAutofit fontScale="92500" lnSpcReduction="20000"/>
          </a:bodyPr>
          <a:lstStyle/>
          <a:p>
            <a:pPr marL="0" indent="0" algn="l">
              <a:lnSpc>
                <a:spcPct val="90000"/>
              </a:lnSpc>
              <a:buNone/>
            </a:pPr>
            <a:r>
              <a:rPr lang="en-US" sz="6600" b="1" kern="0" spc="-264" dirty="0">
                <a:solidFill>
                  <a:srgbClr val="FEFDF9"/>
                </a:solidFill>
                <a:latin typeface="Poppins" pitchFamily="34" charset="0"/>
                <a:ea typeface="Poppins" pitchFamily="34" charset="-122"/>
                <a:cs typeface="Poppins" pitchFamily="34" charset="-120"/>
              </a:rPr>
              <a:t>01</a:t>
            </a:r>
            <a:endParaRPr lang="en-US" sz="6600" dirty="0">
              <a:solidFill>
                <a:srgbClr val="FEFDF9"/>
              </a:solidFill>
            </a:endParaRPr>
          </a:p>
        </p:txBody>
      </p:sp>
      <p:sp>
        <p:nvSpPr>
          <p:cNvPr id="20" name="Text 18"/>
          <p:cNvSpPr/>
          <p:nvPr/>
        </p:nvSpPr>
        <p:spPr>
          <a:xfrm>
            <a:off x="9544230" y="7787283"/>
            <a:ext cx="3174216" cy="398115"/>
          </a:xfrm>
          <a:prstGeom prst="rect">
            <a:avLst/>
          </a:prstGeom>
          <a:noFill/>
          <a:ln/>
        </p:spPr>
        <p:txBody>
          <a:bodyPr wrap="square" lIns="25400" tIns="25400" rIns="25400" bIns="25400" rtlCol="0" anchor="t">
            <a:noAutofit/>
          </a:bodyPr>
          <a:lstStyle/>
          <a:p>
            <a:pPr marL="0" indent="0" algn="l">
              <a:lnSpc>
                <a:spcPct val="105000"/>
              </a:lnSpc>
              <a:buNone/>
            </a:pPr>
            <a:r>
              <a:rPr lang="en-US" sz="3200" b="1" kern="0" spc="-54" dirty="0">
                <a:solidFill>
                  <a:srgbClr val="0F0B2E"/>
                </a:solidFill>
                <a:latin typeface="Poppins" pitchFamily="34" charset="0"/>
                <a:ea typeface="Poppins" pitchFamily="34" charset="-122"/>
                <a:cs typeface="Poppins" pitchFamily="34" charset="-120"/>
              </a:rPr>
              <a:t>EFFICIENCY</a:t>
            </a:r>
            <a:endParaRPr lang="en-US" sz="3200" dirty="0"/>
          </a:p>
        </p:txBody>
      </p:sp>
      <p:sp>
        <p:nvSpPr>
          <p:cNvPr id="21" name="Text 19"/>
          <p:cNvSpPr/>
          <p:nvPr/>
        </p:nvSpPr>
        <p:spPr>
          <a:xfrm>
            <a:off x="9544230" y="8185398"/>
            <a:ext cx="3174216" cy="303758"/>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189" dirty="0">
                <a:solidFill>
                  <a:srgbClr val="6B6588"/>
                </a:solidFill>
                <a:latin typeface="Poppins" pitchFamily="34" charset="0"/>
                <a:ea typeface="Poppins" pitchFamily="34" charset="-122"/>
                <a:cs typeface="Poppins" pitchFamily="34" charset="-120"/>
              </a:rPr>
              <a:t>PROCESS</a:t>
            </a:r>
            <a:endParaRPr lang="en-US" sz="1500" dirty="0"/>
          </a:p>
        </p:txBody>
      </p:sp>
      <p:sp>
        <p:nvSpPr>
          <p:cNvPr id="23" name="Text 21"/>
          <p:cNvSpPr/>
          <p:nvPr/>
        </p:nvSpPr>
        <p:spPr>
          <a:xfrm>
            <a:off x="14849326" y="7799189"/>
            <a:ext cx="2171700" cy="678061"/>
          </a:xfrm>
          <a:prstGeom prst="rect">
            <a:avLst/>
          </a:prstGeom>
          <a:noFill/>
          <a:ln/>
        </p:spPr>
        <p:txBody>
          <a:bodyPr wrap="square" lIns="25400" tIns="25400" rIns="25400" bIns="25400" rtlCol="0" anchor="t">
            <a:normAutofit/>
          </a:bodyPr>
          <a:lstStyle/>
          <a:p>
            <a:pPr marL="0" indent="0" algn="r">
              <a:lnSpc>
                <a:spcPct val="120000"/>
              </a:lnSpc>
              <a:buNone/>
            </a:pPr>
            <a:r>
              <a:rPr lang="en-US" sz="2500" b="1" kern="0" spc="-84" dirty="0">
                <a:solidFill>
                  <a:srgbClr val="0F0B2E"/>
                </a:solidFill>
                <a:latin typeface="Poppins" pitchFamily="34" charset="0"/>
                <a:ea typeface="Poppins" pitchFamily="34" charset="-122"/>
                <a:cs typeface="Poppins" pitchFamily="34" charset="-120"/>
              </a:rPr>
              <a:t>__ /10</a:t>
            </a:r>
            <a:endParaRPr lang="en-US" sz="2500" dirty="0"/>
          </a:p>
        </p:txBody>
      </p:sp>
      <p:sp>
        <p:nvSpPr>
          <p:cNvPr id="24" name="Text 22"/>
          <p:cNvSpPr/>
          <p:nvPr/>
        </p:nvSpPr>
        <p:spPr>
          <a:xfrm>
            <a:off x="1143000" y="9593610"/>
            <a:ext cx="1238548"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10</a:t>
            </a:r>
            <a:endParaRPr lang="en-US" sz="1200" dirty="0"/>
          </a:p>
        </p:txBody>
      </p:sp>
      <p:sp>
        <p:nvSpPr>
          <p:cNvPr id="25" name="Text 23"/>
          <p:cNvSpPr/>
          <p:nvPr/>
        </p:nvSpPr>
        <p:spPr>
          <a:xfrm>
            <a:off x="16472892" y="9593610"/>
            <a:ext cx="74830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22 / 25</a:t>
            </a:r>
            <a:endParaRPr lang="en-US" sz="1200" dirty="0"/>
          </a:p>
        </p:txBody>
      </p:sp>
      <p:sp>
        <p:nvSpPr>
          <p:cNvPr id="28" name="Text 3">
            <a:extLst>
              <a:ext uri="{FF2B5EF4-FFF2-40B4-BE49-F238E27FC236}">
                <a16:creationId xmlns:a16="http://schemas.microsoft.com/office/drawing/2014/main" id="{36E08559-C9AA-1B31-724E-78A971653141}"/>
              </a:ext>
            </a:extLst>
          </p:cNvPr>
          <p:cNvSpPr/>
          <p:nvPr/>
        </p:nvSpPr>
        <p:spPr>
          <a:xfrm>
            <a:off x="1078773" y="4312606"/>
            <a:ext cx="6576061" cy="4827040"/>
          </a:xfrm>
          <a:prstGeom prst="rect">
            <a:avLst/>
          </a:prstGeom>
          <a:noFill/>
          <a:ln/>
        </p:spPr>
        <p:txBody>
          <a:bodyPr wrap="square" lIns="25400" tIns="25400" rIns="25400" bIns="25400" rtlCol="0" anchor="t">
            <a:noAutofit/>
          </a:bodyPr>
          <a:lstStyle/>
          <a:p>
            <a:pPr marL="0" indent="0" algn="l">
              <a:lnSpc>
                <a:spcPct val="145000"/>
              </a:lnSpc>
              <a:buNone/>
            </a:pPr>
            <a:r>
              <a:rPr lang="en-US" sz="2800" dirty="0">
                <a:solidFill>
                  <a:srgbClr val="FEFDF9"/>
                </a:solidFill>
                <a:latin typeface="Poppins" pitchFamily="34" charset="0"/>
                <a:ea typeface="Poppins" pitchFamily="34" charset="-122"/>
                <a:cs typeface="Poppins" pitchFamily="34" charset="-120"/>
              </a:rPr>
              <a:t>How would you apportion them to represent the </a:t>
            </a:r>
            <a:r>
              <a:rPr lang="en-US" sz="2800" b="1" dirty="0">
                <a:solidFill>
                  <a:srgbClr val="FEFDF9"/>
                </a:solidFill>
                <a:latin typeface="Poppins" pitchFamily="34" charset="0"/>
                <a:ea typeface="Poppins" pitchFamily="34" charset="-122"/>
                <a:cs typeface="Poppins" pitchFamily="34" charset="-120"/>
              </a:rPr>
              <a:t>time and effort </a:t>
            </a:r>
            <a:r>
              <a:rPr lang="en-US" sz="2800" dirty="0">
                <a:solidFill>
                  <a:srgbClr val="FEFDF9"/>
                </a:solidFill>
                <a:latin typeface="Poppins" pitchFamily="34" charset="0"/>
                <a:ea typeface="Poppins" pitchFamily="34" charset="-122"/>
                <a:cs typeface="Poppins" pitchFamily="34" charset="-120"/>
              </a:rPr>
              <a:t>your organisation and team currently spend in each level?</a:t>
            </a:r>
            <a:endParaRPr lang="en-US" sz="2800" dirty="0">
              <a:solidFill>
                <a:srgbClr val="FEFDF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NEXT STEPS · THROUGH ALL 4 COLOURS</a:t>
            </a:r>
            <a:endParaRPr lang="en-US" sz="1650"/>
          </a:p>
        </p:txBody>
      </p:sp>
      <p:sp>
        <p:nvSpPr>
          <p:cNvPr id="3" name="Text 1"/>
          <p:cNvSpPr/>
          <p:nvPr/>
        </p:nvSpPr>
        <p:spPr>
          <a:xfrm>
            <a:off x="1102659" y="1557390"/>
            <a:ext cx="7135021" cy="177537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16" dirty="0">
                <a:solidFill>
                  <a:srgbClr val="0F0B2E"/>
                </a:solidFill>
                <a:latin typeface="Poppins" pitchFamily="34" charset="0"/>
                <a:ea typeface="Poppins" pitchFamily="34" charset="-122"/>
                <a:cs typeface="Poppins" pitchFamily="34" charset="-120"/>
              </a:rPr>
              <a:t>Personal </a:t>
            </a:r>
            <a:r>
              <a:rPr lang="en-US" sz="7200" b="1" kern="0" spc="-216" dirty="0">
                <a:gradFill>
                  <a:gsLst>
                    <a:gs pos="43000">
                      <a:srgbClr val="2CAAE3"/>
                    </a:gs>
                    <a:gs pos="23000">
                      <a:srgbClr val="A7C93F"/>
                    </a:gs>
                  </a:gsLst>
                  <a:lin ang="2700000" scaled="0"/>
                </a:gradFill>
                <a:latin typeface="Poppins" pitchFamily="34" charset="0"/>
                <a:cs typeface="Poppins" pitchFamily="34" charset="-120"/>
              </a:rPr>
              <a:t>reflection</a:t>
            </a:r>
          </a:p>
        </p:txBody>
      </p:sp>
      <p:sp>
        <p:nvSpPr>
          <p:cNvPr id="4" name="Text 2"/>
          <p:cNvSpPr/>
          <p:nvPr/>
        </p:nvSpPr>
        <p:spPr>
          <a:xfrm>
            <a:off x="1178859" y="3426916"/>
            <a:ext cx="62230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dirty="0">
                <a:solidFill>
                  <a:srgbClr val="0F0B2E"/>
                </a:solidFill>
                <a:latin typeface="Poppins" pitchFamily="34" charset="0"/>
                <a:ea typeface="Poppins" pitchFamily="34" charset="-122"/>
                <a:cs typeface="Poppins" pitchFamily="34" charset="-120"/>
              </a:rPr>
              <a:t>Each </a:t>
            </a:r>
            <a:r>
              <a:rPr lang="en-US" sz="2500" u="wavy" dirty="0" err="1">
                <a:solidFill>
                  <a:srgbClr val="0F0B2E"/>
                </a:solidFill>
                <a:uFill>
                  <a:solidFill>
                    <a:srgbClr val="E84427"/>
                  </a:solidFill>
                </a:uFill>
                <a:latin typeface="Poppins" pitchFamily="34" charset="0"/>
                <a:ea typeface="Poppins" pitchFamily="34" charset="-122"/>
                <a:cs typeface="Poppins" pitchFamily="34" charset="-120"/>
              </a:rPr>
              <a:t>colour</a:t>
            </a:r>
            <a:r>
              <a:rPr lang="en-US" sz="2500" u="wavy" dirty="0">
                <a:solidFill>
                  <a:srgbClr val="0F0B2E"/>
                </a:solidFill>
                <a:uFill>
                  <a:solidFill>
                    <a:srgbClr val="E84427"/>
                  </a:solidFill>
                </a:uFill>
                <a:latin typeface="Poppins" pitchFamily="34" charset="0"/>
                <a:ea typeface="Poppins" pitchFamily="34" charset="-122"/>
                <a:cs typeface="Poppins" pitchFamily="34" charset="-120"/>
              </a:rPr>
              <a:t> </a:t>
            </a:r>
            <a:r>
              <a:rPr lang="en-US" sz="2500" dirty="0">
                <a:solidFill>
                  <a:srgbClr val="0F0B2E"/>
                </a:solidFill>
                <a:latin typeface="Poppins" pitchFamily="34" charset="0"/>
                <a:ea typeface="Poppins" pitchFamily="34" charset="-122"/>
                <a:cs typeface="Poppins" pitchFamily="34" charset="-120"/>
              </a:rPr>
              <a:t>has a different perspective on the focus for action.</a:t>
            </a:r>
            <a:endParaRPr lang="en-US" sz="2500" dirty="0"/>
          </a:p>
        </p:txBody>
      </p:sp>
      <p:sp>
        <p:nvSpPr>
          <p:cNvPr id="5" name="Text 3"/>
          <p:cNvSpPr/>
          <p:nvPr/>
        </p:nvSpPr>
        <p:spPr>
          <a:xfrm>
            <a:off x="1178859" y="4673922"/>
            <a:ext cx="62230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dirty="0">
                <a:solidFill>
                  <a:srgbClr val="0F0B2E"/>
                </a:solidFill>
                <a:latin typeface="Poppins" pitchFamily="34" charset="0"/>
                <a:ea typeface="Poppins" pitchFamily="34" charset="-122"/>
                <a:cs typeface="Poppins" pitchFamily="34" charset="-120"/>
              </a:rPr>
              <a:t>Consider all </a:t>
            </a:r>
            <a:r>
              <a:rPr lang="en-US" sz="2500" b="1" dirty="0">
                <a:solidFill>
                  <a:srgbClr val="0F0B2E"/>
                </a:solidFill>
                <a:latin typeface="Poppins" pitchFamily="34" charset="0"/>
                <a:ea typeface="Poppins" pitchFamily="34" charset="-122"/>
                <a:cs typeface="Poppins" pitchFamily="34" charset="-120"/>
              </a:rPr>
              <a:t>4 </a:t>
            </a:r>
            <a:r>
              <a:rPr lang="en-US" sz="2500" b="1" u="wavy" dirty="0" err="1">
                <a:solidFill>
                  <a:srgbClr val="0F0B2E"/>
                </a:solidFill>
                <a:uFill>
                  <a:solidFill>
                    <a:srgbClr val="E84427"/>
                  </a:solidFill>
                </a:uFill>
                <a:latin typeface="Poppins" pitchFamily="34" charset="0"/>
                <a:ea typeface="Poppins" pitchFamily="34" charset="-122"/>
                <a:cs typeface="Poppins" pitchFamily="34" charset="-120"/>
              </a:rPr>
              <a:t>colours</a:t>
            </a:r>
            <a:r>
              <a:rPr lang="en-US" sz="2500" b="1" u="wavy" dirty="0">
                <a:solidFill>
                  <a:srgbClr val="0F0B2E"/>
                </a:solidFill>
                <a:uFill>
                  <a:solidFill>
                    <a:srgbClr val="E84427"/>
                  </a:solidFill>
                </a:uFill>
                <a:latin typeface="Poppins" pitchFamily="34" charset="0"/>
                <a:ea typeface="Poppins" pitchFamily="34" charset="-122"/>
                <a:cs typeface="Poppins" pitchFamily="34" charset="-120"/>
              </a:rPr>
              <a:t> </a:t>
            </a:r>
            <a:r>
              <a:rPr lang="en-US" sz="2500" dirty="0">
                <a:solidFill>
                  <a:srgbClr val="0F0B2E"/>
                </a:solidFill>
                <a:latin typeface="Poppins" pitchFamily="34" charset="0"/>
                <a:ea typeface="Poppins" pitchFamily="34" charset="-122"/>
                <a:cs typeface="Poppins" pitchFamily="34" charset="-120"/>
              </a:rPr>
              <a:t>to reflect on what you have learnt today.</a:t>
            </a:r>
            <a:endParaRPr lang="en-US" sz="2500" dirty="0"/>
          </a:p>
        </p:txBody>
      </p:sp>
      <p:sp>
        <p:nvSpPr>
          <p:cNvPr id="6" name="Text 4"/>
          <p:cNvSpPr/>
          <p:nvPr/>
        </p:nvSpPr>
        <p:spPr>
          <a:xfrm>
            <a:off x="1178859" y="6174928"/>
            <a:ext cx="6223000" cy="860971"/>
          </a:xfrm>
          <a:prstGeom prst="rect">
            <a:avLst/>
          </a:prstGeom>
          <a:noFill/>
          <a:ln/>
        </p:spPr>
        <p:txBody>
          <a:bodyPr wrap="square" lIns="25400" tIns="25400" rIns="25400" bIns="25400" rtlCol="0" anchor="t">
            <a:noAutofit/>
          </a:bodyPr>
          <a:lstStyle/>
          <a:p>
            <a:pPr marL="0" indent="0" algn="l">
              <a:lnSpc>
                <a:spcPct val="135000"/>
              </a:lnSpc>
              <a:buNone/>
            </a:pPr>
            <a:r>
              <a:rPr lang="en-US" sz="2500">
                <a:solidFill>
                  <a:srgbClr val="0F0B2E"/>
                </a:solidFill>
                <a:latin typeface="Poppins" pitchFamily="34" charset="0"/>
                <a:ea typeface="Poppins" pitchFamily="34" charset="-122"/>
                <a:cs typeface="Poppins" pitchFamily="34" charset="-120"/>
              </a:rPr>
              <a:t>What do you want to </a:t>
            </a:r>
          </a:p>
          <a:p>
            <a:pPr marL="0" indent="0" algn="l">
              <a:lnSpc>
                <a:spcPct val="135000"/>
              </a:lnSpc>
              <a:buNone/>
            </a:pPr>
            <a:r>
              <a:rPr lang="en-US" sz="2500" b="1">
                <a:solidFill>
                  <a:srgbClr val="0F0B2E"/>
                </a:solidFill>
                <a:latin typeface="Poppins" pitchFamily="34" charset="0"/>
                <a:ea typeface="Poppins" pitchFamily="34" charset="-122"/>
                <a:cs typeface="Poppins" pitchFamily="34" charset="-120"/>
              </a:rPr>
              <a:t>stop … start … continue </a:t>
            </a:r>
            <a:r>
              <a:rPr lang="en-US" sz="2500">
                <a:solidFill>
                  <a:srgbClr val="0F0B2E"/>
                </a:solidFill>
                <a:latin typeface="Poppins" pitchFamily="34" charset="0"/>
                <a:ea typeface="Poppins" pitchFamily="34" charset="-122"/>
                <a:cs typeface="Poppins" pitchFamily="34" charset="-120"/>
              </a:rPr>
              <a:t>?</a:t>
            </a:r>
            <a:endParaRPr lang="en-US" sz="2500"/>
          </a:p>
        </p:txBody>
      </p:sp>
      <p:sp>
        <p:nvSpPr>
          <p:cNvPr id="19" name="Text 17"/>
          <p:cNvSpPr/>
          <p:nvPr/>
        </p:nvSpPr>
        <p:spPr>
          <a:xfrm>
            <a:off x="1143000" y="9593610"/>
            <a:ext cx="227290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PERSONAL REFLECTION</a:t>
            </a:r>
            <a:endParaRPr lang="en-US" sz="1200"/>
          </a:p>
        </p:txBody>
      </p:sp>
      <p:pic>
        <p:nvPicPr>
          <p:cNvPr id="25" name="Picture 24">
            <a:extLst>
              <a:ext uri="{FF2B5EF4-FFF2-40B4-BE49-F238E27FC236}">
                <a16:creationId xmlns:a16="http://schemas.microsoft.com/office/drawing/2014/main" id="{6EAE7F02-2A35-D0B5-4280-E731C65C9586}"/>
              </a:ext>
            </a:extLst>
          </p:cNvPr>
          <p:cNvPicPr>
            <a:picLocks noChangeAspect="1"/>
          </p:cNvPicPr>
          <p:nvPr/>
        </p:nvPicPr>
        <p:blipFill>
          <a:blip r:embed="rId3"/>
          <a:stretch>
            <a:fillRect/>
          </a:stretch>
        </p:blipFill>
        <p:spPr>
          <a:xfrm>
            <a:off x="9048691" y="4829047"/>
            <a:ext cx="4320000" cy="4344373"/>
          </a:xfrm>
          <a:prstGeom prst="rect">
            <a:avLst/>
          </a:prstGeom>
        </p:spPr>
      </p:pic>
      <p:pic>
        <p:nvPicPr>
          <p:cNvPr id="26" name="Picture 25">
            <a:extLst>
              <a:ext uri="{FF2B5EF4-FFF2-40B4-BE49-F238E27FC236}">
                <a16:creationId xmlns:a16="http://schemas.microsoft.com/office/drawing/2014/main" id="{9AE25C31-B7E7-026E-A56F-61D97A854609}"/>
              </a:ext>
            </a:extLst>
          </p:cNvPr>
          <p:cNvPicPr>
            <a:picLocks noChangeAspect="1"/>
          </p:cNvPicPr>
          <p:nvPr/>
        </p:nvPicPr>
        <p:blipFill>
          <a:blip r:embed="rId4"/>
          <a:stretch>
            <a:fillRect/>
          </a:stretch>
        </p:blipFill>
        <p:spPr>
          <a:xfrm>
            <a:off x="13104877" y="4827095"/>
            <a:ext cx="4320000" cy="4259561"/>
          </a:xfrm>
          <a:prstGeom prst="rect">
            <a:avLst/>
          </a:prstGeom>
        </p:spPr>
      </p:pic>
      <p:pic>
        <p:nvPicPr>
          <p:cNvPr id="27" name="Picture 26">
            <a:extLst>
              <a:ext uri="{FF2B5EF4-FFF2-40B4-BE49-F238E27FC236}">
                <a16:creationId xmlns:a16="http://schemas.microsoft.com/office/drawing/2014/main" id="{F0C13D24-2413-3612-BBA9-70DAD7CEF1B6}"/>
              </a:ext>
            </a:extLst>
          </p:cNvPr>
          <p:cNvPicPr>
            <a:picLocks noChangeAspect="1"/>
          </p:cNvPicPr>
          <p:nvPr/>
        </p:nvPicPr>
        <p:blipFill>
          <a:blip r:embed="rId5"/>
          <a:stretch>
            <a:fillRect/>
          </a:stretch>
        </p:blipFill>
        <p:spPr>
          <a:xfrm>
            <a:off x="13104876" y="1497743"/>
            <a:ext cx="4320000" cy="4305533"/>
          </a:xfrm>
          <a:prstGeom prst="rect">
            <a:avLst/>
          </a:prstGeom>
        </p:spPr>
      </p:pic>
      <p:pic>
        <p:nvPicPr>
          <p:cNvPr id="28" name="Picture 27">
            <a:extLst>
              <a:ext uri="{FF2B5EF4-FFF2-40B4-BE49-F238E27FC236}">
                <a16:creationId xmlns:a16="http://schemas.microsoft.com/office/drawing/2014/main" id="{EEEC04BC-0F15-90EC-8B83-B21C83248BD9}"/>
              </a:ext>
            </a:extLst>
          </p:cNvPr>
          <p:cNvPicPr>
            <a:picLocks noChangeAspect="1"/>
          </p:cNvPicPr>
          <p:nvPr/>
        </p:nvPicPr>
        <p:blipFill>
          <a:blip r:embed="rId6"/>
          <a:stretch>
            <a:fillRect/>
          </a:stretch>
        </p:blipFill>
        <p:spPr>
          <a:xfrm>
            <a:off x="9048693" y="1474295"/>
            <a:ext cx="4320000" cy="4236089"/>
          </a:xfrm>
          <a:prstGeom prst="rect">
            <a:avLst/>
          </a:prstGeom>
        </p:spPr>
      </p:pic>
      <p:sp>
        <p:nvSpPr>
          <p:cNvPr id="29" name="Text 12">
            <a:extLst>
              <a:ext uri="{FF2B5EF4-FFF2-40B4-BE49-F238E27FC236}">
                <a16:creationId xmlns:a16="http://schemas.microsoft.com/office/drawing/2014/main" id="{01236515-C224-67AD-7EC6-44C523136000}"/>
              </a:ext>
            </a:extLst>
          </p:cNvPr>
          <p:cNvSpPr/>
          <p:nvPr/>
        </p:nvSpPr>
        <p:spPr>
          <a:xfrm>
            <a:off x="9564255" y="2091702"/>
            <a:ext cx="3402951" cy="1774100"/>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more do I want to know?</a:t>
            </a:r>
            <a:endParaRPr lang="en-US" sz="2000">
              <a:solidFill>
                <a:srgbClr val="0E0A2E"/>
              </a:solidFill>
            </a:endParaRPr>
          </a:p>
        </p:txBody>
      </p:sp>
      <p:sp>
        <p:nvSpPr>
          <p:cNvPr id="30" name="Text 14">
            <a:extLst>
              <a:ext uri="{FF2B5EF4-FFF2-40B4-BE49-F238E27FC236}">
                <a16:creationId xmlns:a16="http://schemas.microsoft.com/office/drawing/2014/main" id="{E2C4FB68-41BF-5D47-554E-D77C8B955D00}"/>
              </a:ext>
            </a:extLst>
          </p:cNvPr>
          <p:cNvSpPr/>
          <p:nvPr/>
        </p:nvSpPr>
        <p:spPr>
          <a:xfrm>
            <a:off x="13611040" y="2091702"/>
            <a:ext cx="3402951" cy="16334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are my personal goals?</a:t>
            </a:r>
            <a:endParaRPr lang="en-US" sz="2000">
              <a:solidFill>
                <a:srgbClr val="0E0A2E"/>
              </a:solidFill>
            </a:endParaRPr>
          </a:p>
        </p:txBody>
      </p:sp>
      <p:sp>
        <p:nvSpPr>
          <p:cNvPr id="31" name="Text 16">
            <a:extLst>
              <a:ext uri="{FF2B5EF4-FFF2-40B4-BE49-F238E27FC236}">
                <a16:creationId xmlns:a16="http://schemas.microsoft.com/office/drawing/2014/main" id="{34F8E2F1-8B27-E9C8-577B-977A5C0B8CBF}"/>
              </a:ext>
            </a:extLst>
          </p:cNvPr>
          <p:cNvSpPr/>
          <p:nvPr/>
        </p:nvSpPr>
        <p:spPr>
          <a:xfrm>
            <a:off x="9564255" y="5447925"/>
            <a:ext cx="3402951" cy="20989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could this impact others?</a:t>
            </a:r>
            <a:endParaRPr lang="en-US" sz="2000">
              <a:solidFill>
                <a:srgbClr val="0E0A2E"/>
              </a:solidFill>
            </a:endParaRPr>
          </a:p>
        </p:txBody>
      </p:sp>
      <p:sp>
        <p:nvSpPr>
          <p:cNvPr id="32" name="Text 18">
            <a:extLst>
              <a:ext uri="{FF2B5EF4-FFF2-40B4-BE49-F238E27FC236}">
                <a16:creationId xmlns:a16="http://schemas.microsoft.com/office/drawing/2014/main" id="{EE8B00CC-B1E1-86C2-251E-F054C5294DA4}"/>
              </a:ext>
            </a:extLst>
          </p:cNvPr>
          <p:cNvSpPr/>
          <p:nvPr/>
        </p:nvSpPr>
        <p:spPr>
          <a:xfrm>
            <a:off x="13611040" y="5447924"/>
            <a:ext cx="3402951" cy="1841015"/>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can this be applied?</a:t>
            </a:r>
            <a:endParaRPr lang="en-US" sz="2000">
              <a:solidFill>
                <a:srgbClr val="0E0A2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9" grpId="0" animBg="1"/>
      <p:bldP spid="30" grpId="0" animBg="1"/>
      <p:bldP spid="31"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a:solidFill>
                  <a:srgbClr val="6B6588"/>
                </a:solidFill>
                <a:latin typeface="Poppins" pitchFamily="34" charset="0"/>
                <a:ea typeface="Poppins" pitchFamily="34" charset="-122"/>
                <a:cs typeface="Poppins" pitchFamily="34" charset="-120"/>
              </a:rPr>
              <a:t>NEXT STEPS · THROUGH ALL 4 COLOURS</a:t>
            </a:r>
            <a:endParaRPr lang="en-US" sz="1650"/>
          </a:p>
        </p:txBody>
      </p:sp>
      <p:sp>
        <p:nvSpPr>
          <p:cNvPr id="4" name="Text 2"/>
          <p:cNvSpPr/>
          <p:nvPr/>
        </p:nvSpPr>
        <p:spPr>
          <a:xfrm>
            <a:off x="1207247" y="3411202"/>
            <a:ext cx="6070600" cy="1272406"/>
          </a:xfrm>
          <a:prstGeom prst="rect">
            <a:avLst/>
          </a:prstGeom>
          <a:noFill/>
          <a:ln/>
        </p:spPr>
        <p:txBody>
          <a:bodyPr wrap="square" lIns="25400" tIns="25400" rIns="25400" bIns="25400" rtlCol="0" anchor="t">
            <a:normAutofit/>
          </a:bodyPr>
          <a:lstStyle/>
          <a:p>
            <a:pPr marL="0" indent="0" algn="l">
              <a:lnSpc>
                <a:spcPct val="135000"/>
              </a:lnSpc>
              <a:buNone/>
            </a:pPr>
            <a:r>
              <a:rPr lang="en-US" sz="2500" dirty="0">
                <a:solidFill>
                  <a:srgbClr val="0F0B2E"/>
                </a:solidFill>
                <a:latin typeface="Poppins" pitchFamily="34" charset="0"/>
                <a:ea typeface="Poppins" pitchFamily="34" charset="-122"/>
                <a:cs typeface="Poppins" pitchFamily="34" charset="-120"/>
              </a:rPr>
              <a:t>Reflect on what you have learnt today through the lens of all 4 </a:t>
            </a:r>
            <a:r>
              <a:rPr lang="en-US" sz="2500" u="wavy" dirty="0" err="1">
                <a:solidFill>
                  <a:srgbClr val="0F0B2E"/>
                </a:solidFill>
                <a:uFill>
                  <a:solidFill>
                    <a:srgbClr val="E84427"/>
                  </a:solidFill>
                </a:uFill>
                <a:latin typeface="Poppins" pitchFamily="34" charset="0"/>
                <a:ea typeface="Poppins" pitchFamily="34" charset="-122"/>
                <a:cs typeface="Poppins" pitchFamily="34" charset="-120"/>
              </a:rPr>
              <a:t>colours</a:t>
            </a:r>
            <a:r>
              <a:rPr lang="en-US" sz="2500" dirty="0">
                <a:solidFill>
                  <a:srgbClr val="0F0B2E"/>
                </a:solidFill>
                <a:latin typeface="Poppins" pitchFamily="34" charset="0"/>
                <a:ea typeface="Poppins" pitchFamily="34" charset="-122"/>
                <a:cs typeface="Poppins" pitchFamily="34" charset="-120"/>
              </a:rPr>
              <a:t>.</a:t>
            </a:r>
            <a:endParaRPr lang="en-US" sz="2500" dirty="0"/>
          </a:p>
        </p:txBody>
      </p:sp>
      <p:sp>
        <p:nvSpPr>
          <p:cNvPr id="5" name="Text 3"/>
          <p:cNvSpPr/>
          <p:nvPr/>
        </p:nvSpPr>
        <p:spPr>
          <a:xfrm>
            <a:off x="1207247" y="4912208"/>
            <a:ext cx="6070600" cy="1272406"/>
          </a:xfrm>
          <a:prstGeom prst="rect">
            <a:avLst/>
          </a:prstGeom>
          <a:noFill/>
          <a:ln/>
        </p:spPr>
        <p:txBody>
          <a:bodyPr wrap="square" lIns="25400" tIns="25400" rIns="25400" bIns="25400" rtlCol="0" anchor="t">
            <a:noAutofit/>
          </a:bodyPr>
          <a:lstStyle/>
          <a:p>
            <a:pPr marL="0" indent="0" algn="l">
              <a:lnSpc>
                <a:spcPct val="135000"/>
              </a:lnSpc>
              <a:buNone/>
            </a:pPr>
            <a:r>
              <a:rPr lang="en-US" sz="2500" dirty="0">
                <a:solidFill>
                  <a:srgbClr val="0F0B2E"/>
                </a:solidFill>
                <a:latin typeface="Poppins" pitchFamily="34" charset="0"/>
                <a:ea typeface="Poppins" pitchFamily="34" charset="-122"/>
                <a:cs typeface="Poppins" pitchFamily="34" charset="-120"/>
              </a:rPr>
              <a:t>As a team what do you want to </a:t>
            </a:r>
            <a:r>
              <a:rPr lang="en-US" sz="2500" b="1" dirty="0">
                <a:solidFill>
                  <a:srgbClr val="0F0B2E"/>
                </a:solidFill>
                <a:latin typeface="Poppins" pitchFamily="34" charset="0"/>
                <a:ea typeface="Poppins" pitchFamily="34" charset="-122"/>
                <a:cs typeface="Poppins" pitchFamily="34" charset="-120"/>
              </a:rPr>
              <a:t>stop … start … continue </a:t>
            </a:r>
            <a:r>
              <a:rPr lang="en-US" sz="2500" dirty="0">
                <a:solidFill>
                  <a:srgbClr val="0F0B2E"/>
                </a:solidFill>
                <a:latin typeface="Poppins" pitchFamily="34" charset="0"/>
                <a:ea typeface="Poppins" pitchFamily="34" charset="-122"/>
                <a:cs typeface="Poppins" pitchFamily="34" charset="-120"/>
              </a:rPr>
              <a:t>?</a:t>
            </a:r>
            <a:endParaRPr lang="en-US" sz="2500" dirty="0"/>
          </a:p>
        </p:txBody>
      </p:sp>
      <p:sp>
        <p:nvSpPr>
          <p:cNvPr id="18" name="Text 16"/>
          <p:cNvSpPr/>
          <p:nvPr/>
        </p:nvSpPr>
        <p:spPr>
          <a:xfrm>
            <a:off x="1143000" y="9593610"/>
            <a:ext cx="1807071"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a:solidFill>
                  <a:srgbClr val="6B6588"/>
                </a:solidFill>
                <a:latin typeface="Poppins" pitchFamily="34" charset="0"/>
                <a:ea typeface="Poppins" pitchFamily="34" charset="-122"/>
                <a:cs typeface="Poppins" pitchFamily="34" charset="-120"/>
              </a:rPr>
              <a:t>TEAM REFLECTION</a:t>
            </a:r>
            <a:endParaRPr lang="en-US" sz="1200"/>
          </a:p>
        </p:txBody>
      </p:sp>
      <p:pic>
        <p:nvPicPr>
          <p:cNvPr id="20" name="Picture 19">
            <a:extLst>
              <a:ext uri="{FF2B5EF4-FFF2-40B4-BE49-F238E27FC236}">
                <a16:creationId xmlns:a16="http://schemas.microsoft.com/office/drawing/2014/main" id="{4D180C14-5C27-6F17-1BB9-CF518147D634}"/>
              </a:ext>
            </a:extLst>
          </p:cNvPr>
          <p:cNvPicPr>
            <a:picLocks noChangeAspect="1"/>
          </p:cNvPicPr>
          <p:nvPr/>
        </p:nvPicPr>
        <p:blipFill>
          <a:blip r:embed="rId3"/>
          <a:stretch>
            <a:fillRect/>
          </a:stretch>
        </p:blipFill>
        <p:spPr>
          <a:xfrm>
            <a:off x="9048691" y="4829047"/>
            <a:ext cx="4320000" cy="4344373"/>
          </a:xfrm>
          <a:prstGeom prst="rect">
            <a:avLst/>
          </a:prstGeom>
        </p:spPr>
      </p:pic>
      <p:pic>
        <p:nvPicPr>
          <p:cNvPr id="21" name="Picture 20">
            <a:extLst>
              <a:ext uri="{FF2B5EF4-FFF2-40B4-BE49-F238E27FC236}">
                <a16:creationId xmlns:a16="http://schemas.microsoft.com/office/drawing/2014/main" id="{EB5E45EE-310B-C496-FC78-9B800EF26B2F}"/>
              </a:ext>
            </a:extLst>
          </p:cNvPr>
          <p:cNvPicPr>
            <a:picLocks noChangeAspect="1"/>
          </p:cNvPicPr>
          <p:nvPr/>
        </p:nvPicPr>
        <p:blipFill>
          <a:blip r:embed="rId4"/>
          <a:stretch>
            <a:fillRect/>
          </a:stretch>
        </p:blipFill>
        <p:spPr>
          <a:xfrm>
            <a:off x="13104877" y="4827095"/>
            <a:ext cx="4320000" cy="4259561"/>
          </a:xfrm>
          <a:prstGeom prst="rect">
            <a:avLst/>
          </a:prstGeom>
        </p:spPr>
      </p:pic>
      <p:pic>
        <p:nvPicPr>
          <p:cNvPr id="22" name="Picture 21">
            <a:extLst>
              <a:ext uri="{FF2B5EF4-FFF2-40B4-BE49-F238E27FC236}">
                <a16:creationId xmlns:a16="http://schemas.microsoft.com/office/drawing/2014/main" id="{F97F7F7C-96D5-27D8-AD09-231FA60FCDE9}"/>
              </a:ext>
            </a:extLst>
          </p:cNvPr>
          <p:cNvPicPr>
            <a:picLocks noChangeAspect="1"/>
          </p:cNvPicPr>
          <p:nvPr/>
        </p:nvPicPr>
        <p:blipFill>
          <a:blip r:embed="rId5"/>
          <a:stretch>
            <a:fillRect/>
          </a:stretch>
        </p:blipFill>
        <p:spPr>
          <a:xfrm>
            <a:off x="13104876" y="1497743"/>
            <a:ext cx="4320000" cy="4305533"/>
          </a:xfrm>
          <a:prstGeom prst="rect">
            <a:avLst/>
          </a:prstGeom>
        </p:spPr>
      </p:pic>
      <p:pic>
        <p:nvPicPr>
          <p:cNvPr id="23" name="Picture 22">
            <a:extLst>
              <a:ext uri="{FF2B5EF4-FFF2-40B4-BE49-F238E27FC236}">
                <a16:creationId xmlns:a16="http://schemas.microsoft.com/office/drawing/2014/main" id="{BE8D06F6-CE25-868D-29AD-867D2DC71B44}"/>
              </a:ext>
            </a:extLst>
          </p:cNvPr>
          <p:cNvPicPr>
            <a:picLocks noChangeAspect="1"/>
          </p:cNvPicPr>
          <p:nvPr/>
        </p:nvPicPr>
        <p:blipFill>
          <a:blip r:embed="rId6"/>
          <a:stretch>
            <a:fillRect/>
          </a:stretch>
        </p:blipFill>
        <p:spPr>
          <a:xfrm>
            <a:off x="9048693" y="1474295"/>
            <a:ext cx="4320000" cy="4236089"/>
          </a:xfrm>
          <a:prstGeom prst="rect">
            <a:avLst/>
          </a:prstGeom>
        </p:spPr>
      </p:pic>
      <p:sp>
        <p:nvSpPr>
          <p:cNvPr id="24" name="Text 12">
            <a:extLst>
              <a:ext uri="{FF2B5EF4-FFF2-40B4-BE49-F238E27FC236}">
                <a16:creationId xmlns:a16="http://schemas.microsoft.com/office/drawing/2014/main" id="{D795474D-FD63-20D3-04F1-9023A7D85BEB}"/>
              </a:ext>
            </a:extLst>
          </p:cNvPr>
          <p:cNvSpPr/>
          <p:nvPr/>
        </p:nvSpPr>
        <p:spPr>
          <a:xfrm>
            <a:off x="9564255" y="2091702"/>
            <a:ext cx="3402951" cy="1774100"/>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more do we want to know?</a:t>
            </a:r>
            <a:endParaRPr lang="en-US" sz="2000">
              <a:solidFill>
                <a:srgbClr val="0E0A2E"/>
              </a:solidFill>
            </a:endParaRPr>
          </a:p>
        </p:txBody>
      </p:sp>
      <p:sp>
        <p:nvSpPr>
          <p:cNvPr id="25" name="Text 14">
            <a:extLst>
              <a:ext uri="{FF2B5EF4-FFF2-40B4-BE49-F238E27FC236}">
                <a16:creationId xmlns:a16="http://schemas.microsoft.com/office/drawing/2014/main" id="{34865164-32E5-D824-FBDC-8529AC6B6396}"/>
              </a:ext>
            </a:extLst>
          </p:cNvPr>
          <p:cNvSpPr/>
          <p:nvPr/>
        </p:nvSpPr>
        <p:spPr>
          <a:xfrm>
            <a:off x="13611040" y="2091702"/>
            <a:ext cx="3402951" cy="16334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What are our personal goals?</a:t>
            </a:r>
            <a:endParaRPr lang="en-US" sz="2000">
              <a:solidFill>
                <a:srgbClr val="0E0A2E"/>
              </a:solidFill>
            </a:endParaRPr>
          </a:p>
        </p:txBody>
      </p:sp>
      <p:sp>
        <p:nvSpPr>
          <p:cNvPr id="26" name="Text 16">
            <a:extLst>
              <a:ext uri="{FF2B5EF4-FFF2-40B4-BE49-F238E27FC236}">
                <a16:creationId xmlns:a16="http://schemas.microsoft.com/office/drawing/2014/main" id="{250A4FBB-2D46-A39D-AD95-10AC5B1E7690}"/>
              </a:ext>
            </a:extLst>
          </p:cNvPr>
          <p:cNvSpPr/>
          <p:nvPr/>
        </p:nvSpPr>
        <p:spPr>
          <a:xfrm>
            <a:off x="9564255" y="5447925"/>
            <a:ext cx="3402951" cy="2098923"/>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could this impact others?</a:t>
            </a:r>
            <a:endParaRPr lang="en-US" sz="2000">
              <a:solidFill>
                <a:srgbClr val="0E0A2E"/>
              </a:solidFill>
            </a:endParaRPr>
          </a:p>
        </p:txBody>
      </p:sp>
      <p:sp>
        <p:nvSpPr>
          <p:cNvPr id="27" name="Text 18">
            <a:extLst>
              <a:ext uri="{FF2B5EF4-FFF2-40B4-BE49-F238E27FC236}">
                <a16:creationId xmlns:a16="http://schemas.microsoft.com/office/drawing/2014/main" id="{E191ACE8-C873-6C4B-3FC0-14096DA9C7A1}"/>
              </a:ext>
            </a:extLst>
          </p:cNvPr>
          <p:cNvSpPr/>
          <p:nvPr/>
        </p:nvSpPr>
        <p:spPr>
          <a:xfrm>
            <a:off x="13611040" y="5447924"/>
            <a:ext cx="3402951" cy="1841015"/>
          </a:xfrm>
          <a:prstGeom prst="rect">
            <a:avLst/>
          </a:prstGeom>
          <a:noFill/>
          <a:ln/>
        </p:spPr>
        <p:txBody>
          <a:bodyPr wrap="square" lIns="25400" tIns="25400" rIns="25400" bIns="25400" rtlCol="0" anchor="t">
            <a:normAutofit/>
          </a:bodyPr>
          <a:lstStyle/>
          <a:p>
            <a:pPr marL="0" indent="0" algn="l">
              <a:lnSpc>
                <a:spcPct val="118000"/>
              </a:lnSpc>
              <a:buNone/>
            </a:pPr>
            <a:r>
              <a:rPr lang="en-US" sz="2000" kern="0" spc="-19">
                <a:solidFill>
                  <a:srgbClr val="0E0A2E"/>
                </a:solidFill>
                <a:latin typeface="Poppins" pitchFamily="34" charset="0"/>
                <a:ea typeface="Poppins" pitchFamily="34" charset="-122"/>
                <a:cs typeface="Poppins" pitchFamily="34" charset="-120"/>
              </a:rPr>
              <a:t>How can this be applied?</a:t>
            </a:r>
            <a:endParaRPr lang="en-US" sz="2000">
              <a:solidFill>
                <a:srgbClr val="0E0A2E"/>
              </a:solidFill>
            </a:endParaRPr>
          </a:p>
        </p:txBody>
      </p:sp>
      <p:sp>
        <p:nvSpPr>
          <p:cNvPr id="6" name="Text 1">
            <a:extLst>
              <a:ext uri="{FF2B5EF4-FFF2-40B4-BE49-F238E27FC236}">
                <a16:creationId xmlns:a16="http://schemas.microsoft.com/office/drawing/2014/main" id="{3535DFAA-9B67-5203-EB66-F9C071AF20E4}"/>
              </a:ext>
            </a:extLst>
          </p:cNvPr>
          <p:cNvSpPr/>
          <p:nvPr/>
        </p:nvSpPr>
        <p:spPr>
          <a:xfrm>
            <a:off x="1156447" y="1521531"/>
            <a:ext cx="7135021" cy="177537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16" dirty="0">
                <a:solidFill>
                  <a:srgbClr val="0F0B2E"/>
                </a:solidFill>
                <a:latin typeface="Poppins" pitchFamily="34" charset="0"/>
                <a:ea typeface="Poppins" pitchFamily="34" charset="-122"/>
                <a:cs typeface="Poppins" pitchFamily="34" charset="-120"/>
              </a:rPr>
              <a:t>Team </a:t>
            </a:r>
          </a:p>
          <a:p>
            <a:pPr marL="0" indent="0" algn="l">
              <a:lnSpc>
                <a:spcPct val="95000"/>
              </a:lnSpc>
              <a:buNone/>
            </a:pPr>
            <a:r>
              <a:rPr lang="en-US" sz="7200" b="1" kern="0" spc="-216" dirty="0">
                <a:blipFill>
                  <a:blip r:embed="rId7"/>
                  <a:stretch>
                    <a:fillRect/>
                  </a:stretch>
                </a:blipFill>
                <a:latin typeface="Poppins" pitchFamily="34" charset="0"/>
                <a:cs typeface="Poppins" pitchFamily="34" charset="-120"/>
              </a:rPr>
              <a:t>reflection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1143000" y="2282428"/>
            <a:ext cx="16482060"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dirty="0">
                <a:solidFill>
                  <a:srgbClr val="6F6A92"/>
                </a:solidFill>
                <a:latin typeface="Poppins" pitchFamily="34" charset="0"/>
                <a:ea typeface="Poppins" pitchFamily="34" charset="-122"/>
                <a:cs typeface="Poppins" pitchFamily="34" charset="-120"/>
              </a:rPr>
              <a:t>STAY IN TOUCH</a:t>
            </a:r>
            <a:endParaRPr lang="en-US" sz="2100" dirty="0"/>
          </a:p>
        </p:txBody>
      </p:sp>
      <p:sp>
        <p:nvSpPr>
          <p:cNvPr id="3" name="Text 1"/>
          <p:cNvSpPr/>
          <p:nvPr/>
        </p:nvSpPr>
        <p:spPr>
          <a:xfrm>
            <a:off x="1143000" y="3038624"/>
            <a:ext cx="16482060" cy="1714500"/>
          </a:xfrm>
          <a:prstGeom prst="rect">
            <a:avLst/>
          </a:prstGeom>
          <a:noFill/>
          <a:ln/>
        </p:spPr>
        <p:txBody>
          <a:bodyPr wrap="square" lIns="25400" tIns="25400" rIns="25400" bIns="25400" rtlCol="0" anchor="t">
            <a:normAutofit fontScale="92500" lnSpcReduction="20000"/>
          </a:bodyPr>
          <a:lstStyle/>
          <a:p>
            <a:pPr marL="0" indent="0" algn="l">
              <a:lnSpc>
                <a:spcPct val="88000"/>
              </a:lnSpc>
              <a:buNone/>
            </a:pPr>
            <a:r>
              <a:rPr lang="en-US" sz="15000" b="1" kern="0" spc="-600" dirty="0">
                <a:blipFill>
                  <a:blip r:embed="rId3"/>
                  <a:stretch>
                    <a:fillRect/>
                  </a:stretch>
                </a:blipFill>
                <a:latin typeface="Poppins" pitchFamily="34" charset="0"/>
                <a:ea typeface="Poppins" pitchFamily="34" charset="-122"/>
                <a:cs typeface="Poppins" pitchFamily="34" charset="-120"/>
              </a:rPr>
              <a:t>Thank you</a:t>
            </a:r>
            <a:r>
              <a:rPr lang="en-US" sz="15000" b="1" kern="0" spc="-600" dirty="0">
                <a:solidFill>
                  <a:srgbClr val="FFFFFF"/>
                </a:solidFill>
                <a:latin typeface="Poppins" pitchFamily="34" charset="0"/>
                <a:ea typeface="Poppins" pitchFamily="34" charset="-122"/>
                <a:cs typeface="Poppins" pitchFamily="34" charset="-120"/>
              </a:rPr>
              <a:t>.</a:t>
            </a:r>
            <a:endParaRPr lang="en-US" sz="15000" dirty="0"/>
          </a:p>
        </p:txBody>
      </p:sp>
      <p:sp>
        <p:nvSpPr>
          <p:cNvPr id="4" name="Text 2"/>
          <p:cNvSpPr/>
          <p:nvPr/>
        </p:nvSpPr>
        <p:spPr>
          <a:xfrm>
            <a:off x="1143000" y="5019824"/>
            <a:ext cx="9779325" cy="830461"/>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2400" dirty="0">
                <a:solidFill>
                  <a:srgbClr val="B8B2D4"/>
                </a:solidFill>
                <a:latin typeface="Poppins" pitchFamily="34" charset="0"/>
                <a:ea typeface="Poppins" pitchFamily="34" charset="-122"/>
                <a:cs typeface="Poppins" pitchFamily="34" charset="-120"/>
              </a:rPr>
              <a:t>Please stay in touch. We’d love to hear how you’re putting this into practice.</a:t>
            </a:r>
            <a:endParaRPr lang="en-US" sz="2400" dirty="0"/>
          </a:p>
        </p:txBody>
      </p:sp>
      <p:sp>
        <p:nvSpPr>
          <p:cNvPr id="5" name="Text 3">
            <a:hlinkClick r:id="rId4"/>
          </p:cNvPr>
          <p:cNvSpPr/>
          <p:nvPr/>
        </p:nvSpPr>
        <p:spPr>
          <a:xfrm>
            <a:off x="1143000" y="6383685"/>
            <a:ext cx="7946708" cy="451396"/>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u="sng" dirty="0">
                <a:solidFill>
                  <a:srgbClr val="FDFCF9"/>
                </a:solidFill>
                <a:latin typeface="Poppins" pitchFamily="34" charset="0"/>
                <a:ea typeface="Poppins" pitchFamily="34" charset="-122"/>
                <a:cs typeface="Poppins" pitchFamily="34" charset="-120"/>
                <a:hlinkClick r:id="rId4">
                  <a:extLst>
                    <a:ext uri="{A12FA001-AC4F-418D-AE19-62706E023703}">
                      <ahyp:hlinkClr xmlns:ahyp="http://schemas.microsoft.com/office/drawing/2018/hyperlinkcolor" val="tx"/>
                    </a:ext>
                  </a:extLst>
                </a:hlinkClick>
              </a:rPr>
              <a:t>colour-profiling.com</a:t>
            </a:r>
            <a:endParaRPr lang="en-US" sz="2100" dirty="0"/>
          </a:p>
        </p:txBody>
      </p:sp>
      <p:sp>
        <p:nvSpPr>
          <p:cNvPr id="6" name="Text 4"/>
          <p:cNvSpPr/>
          <p:nvPr/>
        </p:nvSpPr>
        <p:spPr>
          <a:xfrm>
            <a:off x="9429750" y="6383685"/>
            <a:ext cx="7946708" cy="451396"/>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dirty="0">
                <a:solidFill>
                  <a:srgbClr val="FDFCF9"/>
                </a:solidFill>
                <a:latin typeface="Poppins" pitchFamily="34" charset="0"/>
                <a:ea typeface="Poppins" pitchFamily="34" charset="-122"/>
                <a:cs typeface="Poppins" pitchFamily="34" charset="-120"/>
              </a:rPr>
              <a:t>@colourprofiling</a:t>
            </a:r>
            <a:endParaRPr lang="en-US" sz="2100" dirty="0"/>
          </a:p>
        </p:txBody>
      </p:sp>
      <p:sp>
        <p:nvSpPr>
          <p:cNvPr id="7" name="Text 5"/>
          <p:cNvSpPr/>
          <p:nvPr/>
        </p:nvSpPr>
        <p:spPr>
          <a:xfrm>
            <a:off x="1143000" y="6987480"/>
            <a:ext cx="7946708" cy="451396"/>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dirty="0">
                <a:solidFill>
                  <a:srgbClr val="FDFCF9"/>
                </a:solidFill>
                <a:latin typeface="Poppins" pitchFamily="34" charset="0"/>
                <a:ea typeface="Poppins" pitchFamily="34" charset="-122"/>
                <a:cs typeface="Poppins" pitchFamily="34" charset="-120"/>
              </a:rPr>
              <a:t>@cmeprofiling</a:t>
            </a:r>
            <a:endParaRPr lang="en-US" sz="2100" dirty="0"/>
          </a:p>
        </p:txBody>
      </p:sp>
      <p:sp>
        <p:nvSpPr>
          <p:cNvPr id="8" name="Text 6"/>
          <p:cNvSpPr/>
          <p:nvPr/>
        </p:nvSpPr>
        <p:spPr>
          <a:xfrm>
            <a:off x="9429750" y="6987480"/>
            <a:ext cx="7946708" cy="451396"/>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dirty="0">
                <a:solidFill>
                  <a:srgbClr val="FDFCF9"/>
                </a:solidFill>
                <a:latin typeface="Poppins" pitchFamily="34" charset="0"/>
                <a:ea typeface="Poppins" pitchFamily="34" charset="-122"/>
                <a:cs typeface="Poppins" pitchFamily="34" charset="-120"/>
              </a:rPr>
              <a:t>Cmecolourprofiling</a:t>
            </a:r>
            <a:endParaRPr lang="en-US" sz="2100" dirty="0"/>
          </a:p>
        </p:txBody>
      </p:sp>
      <p:sp>
        <p:nvSpPr>
          <p:cNvPr id="9" name="Text 7"/>
          <p:cNvSpPr/>
          <p:nvPr/>
        </p:nvSpPr>
        <p:spPr>
          <a:xfrm>
            <a:off x="1143000" y="7591276"/>
            <a:ext cx="7946708" cy="451396"/>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2100" dirty="0">
                <a:solidFill>
                  <a:srgbClr val="FDFCF9"/>
                </a:solidFill>
                <a:latin typeface="Poppins" pitchFamily="34" charset="0"/>
                <a:ea typeface="Poppins" pitchFamily="34" charset="-122"/>
                <a:cs typeface="Poppins" pitchFamily="34" charset="-120"/>
              </a:rPr>
              <a:t>@C-me Colour Profiling</a:t>
            </a:r>
            <a:endParaRPr lang="en-US" sz="2100" dirty="0"/>
          </a:p>
        </p:txBody>
      </p:sp>
      <p:sp>
        <p:nvSpPr>
          <p:cNvPr id="10" name="Text 8"/>
          <p:cNvSpPr/>
          <p:nvPr/>
        </p:nvSpPr>
        <p:spPr>
          <a:xfrm>
            <a:off x="1143000" y="9593610"/>
            <a:ext cx="346871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CHANGE MANAGEMENT WORKSHOP</a:t>
            </a:r>
            <a:endParaRPr lang="en-US" sz="1200" dirty="0"/>
          </a:p>
        </p:txBody>
      </p:sp>
      <p:sp>
        <p:nvSpPr>
          <p:cNvPr id="11" name="Text 9"/>
          <p:cNvSpPr/>
          <p:nvPr/>
        </p:nvSpPr>
        <p:spPr>
          <a:xfrm>
            <a:off x="16462623" y="9593610"/>
            <a:ext cx="75857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25 / 25</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1526828"/>
            <a:ext cx="16482060"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dirty="0">
                <a:solidFill>
                  <a:srgbClr val="6F6A92"/>
                </a:solidFill>
                <a:latin typeface="Poppins" pitchFamily="2" charset="77"/>
                <a:ea typeface="Poppins" pitchFamily="34" charset="-122"/>
                <a:cs typeface="Poppins" pitchFamily="2" charset="77"/>
              </a:rPr>
              <a:t>C-ME CHANGE MANAGEMENT WORKSHOP</a:t>
            </a:r>
            <a:endParaRPr lang="en-US" sz="2100" dirty="0">
              <a:latin typeface="Poppins" pitchFamily="2" charset="77"/>
              <a:cs typeface="Poppins" pitchFamily="2" charset="77"/>
            </a:endParaRPr>
          </a:p>
        </p:txBody>
      </p:sp>
      <p:sp>
        <p:nvSpPr>
          <p:cNvPr id="3" name="Text 1"/>
          <p:cNvSpPr/>
          <p:nvPr/>
        </p:nvSpPr>
        <p:spPr>
          <a:xfrm>
            <a:off x="1143000" y="2283023"/>
            <a:ext cx="16482060" cy="5067300"/>
          </a:xfrm>
          <a:prstGeom prst="rect">
            <a:avLst/>
          </a:prstGeom>
          <a:noFill/>
          <a:ln/>
        </p:spPr>
        <p:txBody>
          <a:bodyPr wrap="square" lIns="25400" tIns="25400" rIns="25400" bIns="25400" rtlCol="0" anchor="t">
            <a:noAutofit/>
          </a:bodyPr>
          <a:lstStyle/>
          <a:p>
            <a:pPr marL="0" indent="0" algn="l">
              <a:lnSpc>
                <a:spcPct val="80000"/>
              </a:lnSpc>
              <a:buNone/>
            </a:pPr>
            <a:r>
              <a:rPr lang="en-US" sz="15000" b="1" kern="0" spc="-600" dirty="0">
                <a:gradFill flip="none" rotWithShape="1">
                  <a:gsLst>
                    <a:gs pos="18000">
                      <a:srgbClr val="FED507"/>
                    </a:gs>
                    <a:gs pos="69000">
                      <a:srgbClr val="A7C93F"/>
                    </a:gs>
                  </a:gsLst>
                  <a:lin ang="2700000" scaled="1"/>
                  <a:tileRect/>
                </a:gradFill>
                <a:latin typeface="Poppins" pitchFamily="2" charset="77"/>
                <a:ea typeface="Poppins" pitchFamily="34" charset="-122"/>
                <a:cs typeface="Poppins" pitchFamily="2" charset="77"/>
              </a:rPr>
              <a:t>Change</a:t>
            </a:r>
            <a:r>
              <a:rPr lang="en-US" sz="15000" b="1" kern="0" spc="-600" dirty="0">
                <a:gradFill>
                  <a:gsLst>
                    <a:gs pos="19980">
                      <a:srgbClr val="BA343E"/>
                    </a:gs>
                    <a:gs pos="91993">
                      <a:srgbClr val="BACBE9"/>
                    </a:gs>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Poppins" pitchFamily="2" charset="77"/>
                <a:ea typeface="Poppins" pitchFamily="34" charset="-122"/>
                <a:cs typeface="Poppins" pitchFamily="2" charset="77"/>
              </a:rPr>
              <a:t> </a:t>
            </a:r>
            <a:r>
              <a:rPr lang="en-US" sz="15000" b="1" kern="0" spc="-600" dirty="0">
                <a:solidFill>
                  <a:srgbClr val="FFFFFF"/>
                </a:solidFill>
                <a:latin typeface="Poppins" pitchFamily="2" charset="77"/>
                <a:ea typeface="Poppins" pitchFamily="34" charset="-122"/>
                <a:cs typeface="Poppins" pitchFamily="2" charset="77"/>
              </a:rPr>
              <a:t>Management Workshop.</a:t>
            </a:r>
            <a:endParaRPr lang="en-US" sz="15000" dirty="0">
              <a:latin typeface="Poppins" pitchFamily="2" charset="77"/>
              <a:cs typeface="Poppins" pitchFamily="2" charset="77"/>
            </a:endParaRPr>
          </a:p>
        </p:txBody>
      </p:sp>
      <p:sp>
        <p:nvSpPr>
          <p:cNvPr id="4" name="Text 2"/>
          <p:cNvSpPr/>
          <p:nvPr/>
        </p:nvSpPr>
        <p:spPr>
          <a:xfrm>
            <a:off x="1143000" y="7769423"/>
            <a:ext cx="8801316" cy="1028700"/>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3000" dirty="0">
                <a:solidFill>
                  <a:srgbClr val="B8B2D4"/>
                </a:solidFill>
                <a:latin typeface="Poppins" pitchFamily="2" charset="77"/>
                <a:ea typeface="Poppins" pitchFamily="34" charset="-122"/>
                <a:cs typeface="Poppins" pitchFamily="2" charset="77"/>
              </a:rPr>
              <a:t>Helping teams communicate, collaborate and perform at their best.</a:t>
            </a:r>
            <a:endParaRPr lang="en-US" sz="3000" dirty="0">
              <a:latin typeface="Poppins" pitchFamily="2" charset="77"/>
              <a:cs typeface="Poppins" pitchFamily="2" charset="77"/>
            </a:endParaRPr>
          </a:p>
        </p:txBody>
      </p:sp>
      <p:sp>
        <p:nvSpPr>
          <p:cNvPr id="5" name="Text 3"/>
          <p:cNvSpPr/>
          <p:nvPr/>
        </p:nvSpPr>
        <p:spPr>
          <a:xfrm>
            <a:off x="1143000" y="9593610"/>
            <a:ext cx="250031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F6A92"/>
                </a:solidFill>
                <a:latin typeface="Poppins" pitchFamily="2" charset="77"/>
                <a:ea typeface="Poppins" pitchFamily="34" charset="-122"/>
                <a:cs typeface="Poppins" pitchFamily="2" charset="77"/>
              </a:rPr>
              <a:t>COLOUR-PROFILING.COM</a:t>
            </a:r>
            <a:endParaRPr lang="en-US" sz="1200" dirty="0">
              <a:latin typeface="Poppins" pitchFamily="2" charset="77"/>
              <a:cs typeface="Poppins" pitchFamily="2" charset="77"/>
            </a:endParaRPr>
          </a:p>
        </p:txBody>
      </p:sp>
      <p:sp>
        <p:nvSpPr>
          <p:cNvPr id="6" name="Text 4"/>
          <p:cNvSpPr/>
          <p:nvPr/>
        </p:nvSpPr>
        <p:spPr>
          <a:xfrm>
            <a:off x="16498788" y="9593610"/>
            <a:ext cx="72241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2" charset="77"/>
                <a:ea typeface="Poppins" pitchFamily="34" charset="-122"/>
                <a:cs typeface="Poppins" pitchFamily="2" charset="77"/>
              </a:rPr>
              <a:t>01 / 25</a:t>
            </a:r>
            <a:endParaRPr lang="en-US" sz="1200" dirty="0">
              <a:latin typeface="Poppins" pitchFamily="2" charset="77"/>
              <a:cs typeface="Poppins" pitchFamily="2" charset="7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OUR AIMS FOR THIS SESSION · WHAT ARE YOURS?</a:t>
            </a:r>
            <a:endParaRPr lang="en-US" sz="1650" dirty="0">
              <a:latin typeface="Poppins" pitchFamily="2" charset="77"/>
              <a:cs typeface="Poppins" pitchFamily="2" charset="77"/>
            </a:endParaRPr>
          </a:p>
        </p:txBody>
      </p:sp>
      <p:sp>
        <p:nvSpPr>
          <p:cNvPr id="3" name="Text 1"/>
          <p:cNvSpPr/>
          <p:nvPr/>
        </p:nvSpPr>
        <p:spPr>
          <a:xfrm>
            <a:off x="1143000" y="1543943"/>
            <a:ext cx="16482060" cy="1775222"/>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52" dirty="0">
                <a:solidFill>
                  <a:srgbClr val="0F0B2E"/>
                </a:solidFill>
                <a:latin typeface="Poppins" pitchFamily="2" charset="77"/>
                <a:ea typeface="Poppins" pitchFamily="34" charset="-122"/>
                <a:cs typeface="Poppins" pitchFamily="2" charset="77"/>
              </a:rPr>
              <a:t>Our </a:t>
            </a:r>
            <a:r>
              <a:rPr lang="en-US" sz="7200" b="1" kern="0" spc="-252" dirty="0">
                <a:gradFill flip="none" rotWithShape="1">
                  <a:gsLst>
                    <a:gs pos="58000">
                      <a:srgbClr val="FED507"/>
                    </a:gs>
                    <a:gs pos="27000">
                      <a:srgbClr val="E84227"/>
                    </a:gs>
                  </a:gsLst>
                  <a:lin ang="2700000" scaled="1"/>
                  <a:tileRect/>
                </a:gradFill>
                <a:latin typeface="Poppins" pitchFamily="2" charset="77"/>
                <a:ea typeface="Poppins" pitchFamily="34" charset="-122"/>
                <a:cs typeface="Poppins" pitchFamily="2" charset="77"/>
              </a:rPr>
              <a:t>aims</a:t>
            </a:r>
            <a:r>
              <a:rPr lang="en-US" sz="7200" b="1" kern="0" spc="-252" dirty="0">
                <a:solidFill>
                  <a:srgbClr val="000000"/>
                </a:solidFill>
                <a:latin typeface="Poppins" pitchFamily="2" charset="77"/>
                <a:ea typeface="Poppins" pitchFamily="34" charset="-122"/>
                <a:cs typeface="Poppins" pitchFamily="2" charset="77"/>
              </a:rPr>
              <a:t> </a:t>
            </a:r>
            <a:r>
              <a:rPr lang="en-US" sz="7200" b="1" kern="0" spc="-252" dirty="0">
                <a:solidFill>
                  <a:srgbClr val="0F0B2E"/>
                </a:solidFill>
                <a:latin typeface="Poppins" pitchFamily="2" charset="77"/>
                <a:ea typeface="Poppins" pitchFamily="34" charset="-122"/>
                <a:cs typeface="Poppins" pitchFamily="2" charset="77"/>
              </a:rPr>
              <a:t>for </a:t>
            </a:r>
          </a:p>
          <a:p>
            <a:pPr marL="0" indent="0" algn="l">
              <a:lnSpc>
                <a:spcPct val="95000"/>
              </a:lnSpc>
              <a:buNone/>
            </a:pPr>
            <a:r>
              <a:rPr lang="en-US" sz="7200" b="1" kern="0" spc="-252" dirty="0">
                <a:solidFill>
                  <a:srgbClr val="0F0B2E"/>
                </a:solidFill>
                <a:latin typeface="Poppins" pitchFamily="2" charset="77"/>
                <a:ea typeface="Poppins" pitchFamily="34" charset="-122"/>
                <a:cs typeface="Poppins" pitchFamily="2" charset="77"/>
              </a:rPr>
              <a:t>this session.</a:t>
            </a:r>
            <a:endParaRPr lang="en-US" sz="7200" dirty="0">
              <a:latin typeface="Poppins" pitchFamily="2" charset="77"/>
              <a:cs typeface="Poppins" pitchFamily="2" charset="77"/>
            </a:endParaRPr>
          </a:p>
        </p:txBody>
      </p:sp>
      <p:sp>
        <p:nvSpPr>
          <p:cNvPr id="4" name="Shape 2"/>
          <p:cNvSpPr/>
          <p:nvPr/>
        </p:nvSpPr>
        <p:spPr>
          <a:xfrm>
            <a:off x="1143000" y="3161330"/>
            <a:ext cx="16002000" cy="9525"/>
          </a:xfrm>
          <a:prstGeom prst="rect">
            <a:avLst/>
          </a:prstGeom>
          <a:solidFill>
            <a:srgbClr val="ECE9DF"/>
          </a:solidFill>
          <a:ln/>
        </p:spPr>
        <p:txBody>
          <a:bodyPr/>
          <a:lstStyle/>
          <a:p>
            <a:endParaRPr lang="en-US">
              <a:latin typeface="Poppins" pitchFamily="2" charset="77"/>
              <a:cs typeface="Poppins" pitchFamily="2" charset="77"/>
            </a:endParaRPr>
          </a:p>
        </p:txBody>
      </p:sp>
      <p:sp>
        <p:nvSpPr>
          <p:cNvPr id="5" name="Text 3"/>
          <p:cNvSpPr/>
          <p:nvPr/>
        </p:nvSpPr>
        <p:spPr>
          <a:xfrm>
            <a:off x="1143000" y="3437555"/>
            <a:ext cx="990600" cy="98286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800" b="1" kern="0" spc="-144" dirty="0">
                <a:solidFill>
                  <a:srgbClr val="6B6588"/>
                </a:solidFill>
                <a:latin typeface="Poppins" pitchFamily="2" charset="77"/>
                <a:ea typeface="Poppins" pitchFamily="34" charset="-122"/>
                <a:cs typeface="Poppins" pitchFamily="2" charset="77"/>
              </a:rPr>
              <a:t>01</a:t>
            </a:r>
            <a:endParaRPr lang="en-US" sz="4800" dirty="0">
              <a:latin typeface="Poppins" pitchFamily="2" charset="77"/>
              <a:cs typeface="Poppins" pitchFamily="2" charset="77"/>
            </a:endParaRPr>
          </a:p>
        </p:txBody>
      </p:sp>
      <p:sp>
        <p:nvSpPr>
          <p:cNvPr id="6" name="Text 4"/>
          <p:cNvSpPr/>
          <p:nvPr/>
        </p:nvSpPr>
        <p:spPr>
          <a:xfrm>
            <a:off x="2324100" y="3789980"/>
            <a:ext cx="15265527" cy="454223"/>
          </a:xfrm>
          <a:prstGeom prst="rect">
            <a:avLst/>
          </a:prstGeom>
          <a:noFill/>
          <a:ln/>
        </p:spPr>
        <p:txBody>
          <a:bodyPr wrap="square" lIns="25400" tIns="25400" rIns="25400" bIns="25400" rtlCol="0" anchor="t">
            <a:normAutofit fontScale="92500" lnSpcReduction="20000"/>
          </a:bodyPr>
          <a:lstStyle/>
          <a:p>
            <a:pPr marL="0" indent="0" algn="l">
              <a:lnSpc>
                <a:spcPct val="115000"/>
              </a:lnSpc>
              <a:buNone/>
            </a:pPr>
            <a:r>
              <a:rPr lang="en-US" sz="2850" b="1" kern="0" spc="-57" dirty="0">
                <a:solidFill>
                  <a:srgbClr val="0F0B2E"/>
                </a:solidFill>
                <a:latin typeface="Poppins" pitchFamily="2" charset="77"/>
                <a:ea typeface="Poppins" pitchFamily="34" charset="-122"/>
                <a:cs typeface="Poppins" pitchFamily="2" charset="77"/>
              </a:rPr>
              <a:t>Reflect on the </a:t>
            </a:r>
            <a:r>
              <a:rPr lang="en-US" sz="2850" b="1" kern="0" spc="-57" dirty="0">
                <a:solidFill>
                  <a:srgbClr val="000000"/>
                </a:solidFill>
                <a:latin typeface="Poppins" pitchFamily="2" charset="77"/>
                <a:ea typeface="Poppins" pitchFamily="34" charset="-122"/>
                <a:cs typeface="Poppins" pitchFamily="2" charset="77"/>
              </a:rPr>
              <a:t>specific contributions </a:t>
            </a:r>
            <a:r>
              <a:rPr lang="en-US" sz="2850" b="1" kern="0" spc="-57" dirty="0">
                <a:solidFill>
                  <a:srgbClr val="0F0B2E"/>
                </a:solidFill>
                <a:latin typeface="Poppins" pitchFamily="2" charset="77"/>
                <a:ea typeface="Poppins" pitchFamily="34" charset="-122"/>
                <a:cs typeface="Poppins" pitchFamily="2" charset="77"/>
              </a:rPr>
              <a:t>of each team member</a:t>
            </a:r>
            <a:endParaRPr lang="en-US" sz="2850" dirty="0">
              <a:latin typeface="Poppins" pitchFamily="2" charset="77"/>
              <a:cs typeface="Poppins" pitchFamily="2" charset="77"/>
            </a:endParaRPr>
          </a:p>
        </p:txBody>
      </p:sp>
      <p:sp>
        <p:nvSpPr>
          <p:cNvPr id="7" name="Shape 5"/>
          <p:cNvSpPr/>
          <p:nvPr/>
        </p:nvSpPr>
        <p:spPr>
          <a:xfrm>
            <a:off x="1143000" y="4649016"/>
            <a:ext cx="16002000" cy="9525"/>
          </a:xfrm>
          <a:prstGeom prst="rect">
            <a:avLst/>
          </a:prstGeom>
          <a:solidFill>
            <a:srgbClr val="ECE9DF"/>
          </a:solidFill>
          <a:ln/>
        </p:spPr>
        <p:txBody>
          <a:bodyPr/>
          <a:lstStyle/>
          <a:p>
            <a:endParaRPr lang="en-US">
              <a:latin typeface="Poppins" pitchFamily="2" charset="77"/>
              <a:cs typeface="Poppins" pitchFamily="2" charset="77"/>
            </a:endParaRPr>
          </a:p>
        </p:txBody>
      </p:sp>
      <p:sp>
        <p:nvSpPr>
          <p:cNvPr id="8" name="Text 6"/>
          <p:cNvSpPr/>
          <p:nvPr/>
        </p:nvSpPr>
        <p:spPr>
          <a:xfrm>
            <a:off x="1143000" y="4925241"/>
            <a:ext cx="990600" cy="98286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800" b="1" kern="0" spc="-144" dirty="0">
                <a:solidFill>
                  <a:srgbClr val="6B6588"/>
                </a:solidFill>
                <a:latin typeface="Poppins" pitchFamily="2" charset="77"/>
                <a:ea typeface="Poppins" pitchFamily="34" charset="-122"/>
                <a:cs typeface="Poppins" pitchFamily="2" charset="77"/>
              </a:rPr>
              <a:t>02</a:t>
            </a:r>
            <a:endParaRPr lang="en-US" sz="4800" dirty="0">
              <a:latin typeface="Poppins" pitchFamily="2" charset="77"/>
              <a:cs typeface="Poppins" pitchFamily="2" charset="77"/>
            </a:endParaRPr>
          </a:p>
        </p:txBody>
      </p:sp>
      <p:sp>
        <p:nvSpPr>
          <p:cNvPr id="9" name="Text 7"/>
          <p:cNvSpPr/>
          <p:nvPr/>
        </p:nvSpPr>
        <p:spPr>
          <a:xfrm>
            <a:off x="2324100" y="5277666"/>
            <a:ext cx="15265527" cy="870347"/>
          </a:xfrm>
          <a:prstGeom prst="rect">
            <a:avLst/>
          </a:prstGeom>
          <a:noFill/>
          <a:ln/>
        </p:spPr>
        <p:txBody>
          <a:bodyPr wrap="square" lIns="25400" tIns="25400" rIns="25400" bIns="25400" rtlCol="0" anchor="t">
            <a:normAutofit fontScale="92500" lnSpcReduction="20000"/>
          </a:bodyPr>
          <a:lstStyle/>
          <a:p>
            <a:pPr marL="0" indent="0" algn="l">
              <a:lnSpc>
                <a:spcPct val="115000"/>
              </a:lnSpc>
              <a:buNone/>
            </a:pPr>
            <a:r>
              <a:rPr lang="en-US" sz="2850" b="1" kern="0" spc="-57" dirty="0">
                <a:solidFill>
                  <a:srgbClr val="0F0B2E"/>
                </a:solidFill>
                <a:latin typeface="Poppins" pitchFamily="2" charset="77"/>
                <a:ea typeface="Poppins" pitchFamily="34" charset="-122"/>
                <a:cs typeface="Poppins" pitchFamily="2" charset="77"/>
              </a:rPr>
              <a:t>Consider the 4 pillars of high-performing teams: how robust are you in handling setbacks, change and recruitment?</a:t>
            </a:r>
            <a:endParaRPr lang="en-US" sz="2850" dirty="0">
              <a:latin typeface="Poppins" pitchFamily="2" charset="77"/>
              <a:cs typeface="Poppins" pitchFamily="2" charset="77"/>
            </a:endParaRPr>
          </a:p>
        </p:txBody>
      </p:sp>
      <p:sp>
        <p:nvSpPr>
          <p:cNvPr id="10" name="Shape 8"/>
          <p:cNvSpPr/>
          <p:nvPr/>
        </p:nvSpPr>
        <p:spPr>
          <a:xfrm>
            <a:off x="1143000" y="6376613"/>
            <a:ext cx="16002000" cy="9525"/>
          </a:xfrm>
          <a:prstGeom prst="rect">
            <a:avLst/>
          </a:prstGeom>
          <a:solidFill>
            <a:srgbClr val="ECE9DF"/>
          </a:solidFill>
          <a:ln/>
        </p:spPr>
        <p:txBody>
          <a:bodyPr/>
          <a:lstStyle/>
          <a:p>
            <a:endParaRPr lang="en-US">
              <a:latin typeface="Poppins" pitchFamily="2" charset="77"/>
              <a:cs typeface="Poppins" pitchFamily="2" charset="77"/>
            </a:endParaRPr>
          </a:p>
        </p:txBody>
      </p:sp>
      <p:sp>
        <p:nvSpPr>
          <p:cNvPr id="11" name="Text 9"/>
          <p:cNvSpPr/>
          <p:nvPr/>
        </p:nvSpPr>
        <p:spPr>
          <a:xfrm>
            <a:off x="1143000" y="6652838"/>
            <a:ext cx="990600" cy="98286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800" b="1" kern="0" spc="-144" dirty="0">
                <a:solidFill>
                  <a:srgbClr val="6B6588"/>
                </a:solidFill>
                <a:latin typeface="Poppins" pitchFamily="2" charset="77"/>
                <a:ea typeface="Poppins" pitchFamily="34" charset="-122"/>
                <a:cs typeface="Poppins" pitchFamily="2" charset="77"/>
              </a:rPr>
              <a:t>03</a:t>
            </a:r>
            <a:endParaRPr lang="en-US" sz="4800" dirty="0">
              <a:latin typeface="Poppins" pitchFamily="2" charset="77"/>
              <a:cs typeface="Poppins" pitchFamily="2" charset="77"/>
            </a:endParaRPr>
          </a:p>
        </p:txBody>
      </p:sp>
      <p:sp>
        <p:nvSpPr>
          <p:cNvPr id="12" name="Text 10"/>
          <p:cNvSpPr/>
          <p:nvPr/>
        </p:nvSpPr>
        <p:spPr>
          <a:xfrm>
            <a:off x="2324100" y="7005263"/>
            <a:ext cx="15265527" cy="454223"/>
          </a:xfrm>
          <a:prstGeom prst="rect">
            <a:avLst/>
          </a:prstGeom>
          <a:noFill/>
          <a:ln/>
        </p:spPr>
        <p:txBody>
          <a:bodyPr wrap="square" lIns="25400" tIns="25400" rIns="25400" bIns="25400" rtlCol="0" anchor="t">
            <a:normAutofit fontScale="92500" lnSpcReduction="20000"/>
          </a:bodyPr>
          <a:lstStyle/>
          <a:p>
            <a:pPr marL="0" indent="0" algn="l">
              <a:lnSpc>
                <a:spcPct val="115000"/>
              </a:lnSpc>
              <a:buNone/>
            </a:pPr>
            <a:r>
              <a:rPr lang="en-US" sz="2850" b="1" kern="0" spc="-57" dirty="0">
                <a:solidFill>
                  <a:srgbClr val="0F0B2E"/>
                </a:solidFill>
                <a:latin typeface="Poppins" pitchFamily="2" charset="77"/>
                <a:ea typeface="Poppins" pitchFamily="34" charset="-122"/>
                <a:cs typeface="Poppins" pitchFamily="2" charset="77"/>
              </a:rPr>
              <a:t>Understand how to </a:t>
            </a:r>
            <a:r>
              <a:rPr lang="en-US" sz="2850" b="1" kern="0" spc="-57" dirty="0">
                <a:solidFill>
                  <a:srgbClr val="000000"/>
                </a:solidFill>
                <a:latin typeface="Poppins" pitchFamily="2" charset="77"/>
                <a:ea typeface="Poppins" pitchFamily="34" charset="-122"/>
                <a:cs typeface="Poppins" pitchFamily="2" charset="77"/>
              </a:rPr>
              <a:t>maximise engagement </a:t>
            </a:r>
            <a:r>
              <a:rPr lang="en-US" sz="2850" b="1" kern="0" spc="-57" dirty="0">
                <a:solidFill>
                  <a:srgbClr val="0F0B2E"/>
                </a:solidFill>
                <a:latin typeface="Poppins" pitchFamily="2" charset="77"/>
                <a:ea typeface="Poppins" pitchFamily="34" charset="-122"/>
                <a:cs typeface="Poppins" pitchFamily="2" charset="77"/>
              </a:rPr>
              <a:t>and </a:t>
            </a:r>
            <a:r>
              <a:rPr lang="en-US" sz="2850" b="1" kern="0" spc="-57" dirty="0">
                <a:solidFill>
                  <a:srgbClr val="000000"/>
                </a:solidFill>
                <a:latin typeface="Poppins" pitchFamily="2" charset="77"/>
                <a:ea typeface="Poppins" pitchFamily="34" charset="-122"/>
                <a:cs typeface="Poppins" pitchFamily="2" charset="77"/>
              </a:rPr>
              <a:t>buy-in</a:t>
            </a:r>
            <a:endParaRPr lang="en-US" sz="2850" dirty="0">
              <a:latin typeface="Poppins" pitchFamily="2" charset="77"/>
              <a:cs typeface="Poppins" pitchFamily="2" charset="77"/>
            </a:endParaRPr>
          </a:p>
        </p:txBody>
      </p:sp>
      <p:sp>
        <p:nvSpPr>
          <p:cNvPr id="13" name="Shape 11"/>
          <p:cNvSpPr/>
          <p:nvPr/>
        </p:nvSpPr>
        <p:spPr>
          <a:xfrm>
            <a:off x="1143000" y="7864299"/>
            <a:ext cx="16002000" cy="9525"/>
          </a:xfrm>
          <a:prstGeom prst="rect">
            <a:avLst/>
          </a:prstGeom>
          <a:solidFill>
            <a:srgbClr val="ECE9DF"/>
          </a:solidFill>
          <a:ln/>
        </p:spPr>
        <p:txBody>
          <a:bodyPr/>
          <a:lstStyle/>
          <a:p>
            <a:endParaRPr lang="en-US">
              <a:latin typeface="Poppins" pitchFamily="2" charset="77"/>
              <a:cs typeface="Poppins" pitchFamily="2" charset="77"/>
            </a:endParaRPr>
          </a:p>
        </p:txBody>
      </p:sp>
      <p:sp>
        <p:nvSpPr>
          <p:cNvPr id="14" name="Text 12"/>
          <p:cNvSpPr/>
          <p:nvPr/>
        </p:nvSpPr>
        <p:spPr>
          <a:xfrm>
            <a:off x="1143000" y="8140524"/>
            <a:ext cx="990600" cy="982861"/>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4800" b="1" kern="0" spc="-144" dirty="0">
                <a:solidFill>
                  <a:srgbClr val="6B6588"/>
                </a:solidFill>
                <a:latin typeface="Poppins" pitchFamily="2" charset="77"/>
                <a:ea typeface="Poppins" pitchFamily="34" charset="-122"/>
                <a:cs typeface="Poppins" pitchFamily="2" charset="77"/>
              </a:rPr>
              <a:t>04</a:t>
            </a:r>
            <a:endParaRPr lang="en-US" sz="4800" dirty="0">
              <a:latin typeface="Poppins" pitchFamily="2" charset="77"/>
              <a:cs typeface="Poppins" pitchFamily="2" charset="77"/>
            </a:endParaRPr>
          </a:p>
        </p:txBody>
      </p:sp>
      <p:sp>
        <p:nvSpPr>
          <p:cNvPr id="15" name="Text 13"/>
          <p:cNvSpPr/>
          <p:nvPr/>
        </p:nvSpPr>
        <p:spPr>
          <a:xfrm>
            <a:off x="2324100" y="8492949"/>
            <a:ext cx="15265527" cy="454223"/>
          </a:xfrm>
          <a:prstGeom prst="rect">
            <a:avLst/>
          </a:prstGeom>
          <a:noFill/>
          <a:ln/>
        </p:spPr>
        <p:txBody>
          <a:bodyPr wrap="square" lIns="25400" tIns="25400" rIns="25400" bIns="25400" rtlCol="0" anchor="t">
            <a:normAutofit fontScale="92500" lnSpcReduction="20000"/>
          </a:bodyPr>
          <a:lstStyle/>
          <a:p>
            <a:pPr marL="0" indent="0" algn="l">
              <a:lnSpc>
                <a:spcPct val="115000"/>
              </a:lnSpc>
              <a:buNone/>
            </a:pPr>
            <a:r>
              <a:rPr lang="en-US" sz="2850" b="1" kern="0" spc="-57" dirty="0">
                <a:solidFill>
                  <a:srgbClr val="0F0B2E"/>
                </a:solidFill>
                <a:latin typeface="Poppins" pitchFamily="2" charset="77"/>
                <a:ea typeface="Poppins" pitchFamily="34" charset="-122"/>
                <a:cs typeface="Poppins" pitchFamily="2" charset="77"/>
              </a:rPr>
              <a:t>Personal and team </a:t>
            </a:r>
            <a:r>
              <a:rPr lang="en-US" sz="2850" b="1" kern="0" spc="-57" dirty="0">
                <a:solidFill>
                  <a:srgbClr val="000000"/>
                </a:solidFill>
                <a:latin typeface="Poppins" pitchFamily="2" charset="77"/>
                <a:ea typeface="Poppins" pitchFamily="34" charset="-122"/>
                <a:cs typeface="Poppins" pitchFamily="2" charset="77"/>
              </a:rPr>
              <a:t>reflection</a:t>
            </a:r>
            <a:endParaRPr lang="en-US" sz="2850" dirty="0">
              <a:latin typeface="Poppins" pitchFamily="2" charset="77"/>
              <a:cs typeface="Poppins" pitchFamily="2" charset="77"/>
            </a:endParaRPr>
          </a:p>
        </p:txBody>
      </p:sp>
      <p:sp>
        <p:nvSpPr>
          <p:cNvPr id="16" name="Text 14"/>
          <p:cNvSpPr/>
          <p:nvPr/>
        </p:nvSpPr>
        <p:spPr>
          <a:xfrm>
            <a:off x="1143000" y="9593610"/>
            <a:ext cx="1020812"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OUR AIMS</a:t>
            </a:r>
            <a:endParaRPr lang="en-US" sz="1200" dirty="0">
              <a:latin typeface="Poppins" pitchFamily="2" charset="77"/>
              <a:cs typeface="Poppins" pitchFamily="2" charset="77"/>
            </a:endParaRPr>
          </a:p>
        </p:txBody>
      </p:sp>
      <p:sp>
        <p:nvSpPr>
          <p:cNvPr id="17" name="Text 15"/>
          <p:cNvSpPr/>
          <p:nvPr/>
        </p:nvSpPr>
        <p:spPr>
          <a:xfrm>
            <a:off x="16462772" y="9593610"/>
            <a:ext cx="75842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02 / 25</a:t>
            </a:r>
            <a:endParaRPr lang="en-US" sz="1200" dirty="0">
              <a:latin typeface="Poppins" pitchFamily="2" charset="77"/>
              <a:cs typeface="Poppins" pitchFamily="2" charset="7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BFB6F6A-9A01-9232-763D-C38DC9174D22}"/>
              </a:ext>
            </a:extLst>
          </p:cNvPr>
          <p:cNvGrpSpPr/>
          <p:nvPr/>
        </p:nvGrpSpPr>
        <p:grpSpPr>
          <a:xfrm>
            <a:off x="11108853" y="3457893"/>
            <a:ext cx="3588454" cy="1358607"/>
            <a:chOff x="11205106" y="3377682"/>
            <a:chExt cx="3240433" cy="1256218"/>
          </a:xfrm>
        </p:grpSpPr>
        <p:sp>
          <p:nvSpPr>
            <p:cNvPr id="56" name="Shape 2">
              <a:extLst>
                <a:ext uri="{FF2B5EF4-FFF2-40B4-BE49-F238E27FC236}">
                  <a16:creationId xmlns:a16="http://schemas.microsoft.com/office/drawing/2014/main" id="{A8C14E46-147A-A57D-7579-09ACBCD0A8C9}"/>
                </a:ext>
              </a:extLst>
            </p:cNvPr>
            <p:cNvSpPr/>
            <p:nvPr/>
          </p:nvSpPr>
          <p:spPr>
            <a:xfrm>
              <a:off x="11205106" y="3377682"/>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7" name="Round Same-side Corner of Rectangle 56">
              <a:extLst>
                <a:ext uri="{FF2B5EF4-FFF2-40B4-BE49-F238E27FC236}">
                  <a16:creationId xmlns:a16="http://schemas.microsoft.com/office/drawing/2014/main" id="{EE9D53CE-DE11-215C-9EC9-EC59325DB673}"/>
                </a:ext>
              </a:extLst>
            </p:cNvPr>
            <p:cNvSpPr/>
            <p:nvPr/>
          </p:nvSpPr>
          <p:spPr>
            <a:xfrm>
              <a:off x="11205539" y="3378507"/>
              <a:ext cx="3240000" cy="91806"/>
            </a:xfrm>
            <a:prstGeom prst="round2SameRect">
              <a:avLst>
                <a:gd name="adj1" fmla="val 50000"/>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11A29793-E6EE-36BA-79D6-A0EC6842C1A8}"/>
              </a:ext>
            </a:extLst>
          </p:cNvPr>
          <p:cNvGrpSpPr/>
          <p:nvPr/>
        </p:nvGrpSpPr>
        <p:grpSpPr>
          <a:xfrm>
            <a:off x="7317947" y="2497288"/>
            <a:ext cx="3587975" cy="1358607"/>
            <a:chOff x="7445905" y="2429414"/>
            <a:chExt cx="3240001" cy="1256218"/>
          </a:xfrm>
        </p:grpSpPr>
        <p:sp>
          <p:nvSpPr>
            <p:cNvPr id="54" name="Shape 2">
              <a:extLst>
                <a:ext uri="{FF2B5EF4-FFF2-40B4-BE49-F238E27FC236}">
                  <a16:creationId xmlns:a16="http://schemas.microsoft.com/office/drawing/2014/main" id="{F22702BD-88BE-7CFB-5A6F-CAF81838600D}"/>
                </a:ext>
              </a:extLst>
            </p:cNvPr>
            <p:cNvSpPr/>
            <p:nvPr/>
          </p:nvSpPr>
          <p:spPr>
            <a:xfrm>
              <a:off x="7445906" y="2429414"/>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5" name="Round Same-side Corner of Rectangle 54">
              <a:extLst>
                <a:ext uri="{FF2B5EF4-FFF2-40B4-BE49-F238E27FC236}">
                  <a16:creationId xmlns:a16="http://schemas.microsoft.com/office/drawing/2014/main" id="{F72EB22B-872F-D99D-88B3-161495F69D9C}"/>
                </a:ext>
              </a:extLst>
            </p:cNvPr>
            <p:cNvSpPr/>
            <p:nvPr/>
          </p:nvSpPr>
          <p:spPr>
            <a:xfrm>
              <a:off x="7445905" y="2430267"/>
              <a:ext cx="3240000" cy="133148"/>
            </a:xfrm>
            <a:prstGeom prst="round2SameRect">
              <a:avLst>
                <a:gd name="adj1" fmla="val 50000"/>
                <a:gd name="adj2" fmla="val 0"/>
              </a:avLst>
            </a:prstGeom>
            <a:solidFill>
              <a:srgbClr val="736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4609E731-FAEC-7316-88BA-440E57DF18FE}"/>
              </a:ext>
            </a:extLst>
          </p:cNvPr>
          <p:cNvGrpSpPr/>
          <p:nvPr/>
        </p:nvGrpSpPr>
        <p:grpSpPr>
          <a:xfrm>
            <a:off x="3675119" y="3440960"/>
            <a:ext cx="3588454" cy="1358607"/>
            <a:chOff x="3771372" y="3360749"/>
            <a:chExt cx="3240433" cy="1256218"/>
          </a:xfrm>
        </p:grpSpPr>
        <p:sp>
          <p:nvSpPr>
            <p:cNvPr id="52" name="Shape 2">
              <a:extLst>
                <a:ext uri="{FF2B5EF4-FFF2-40B4-BE49-F238E27FC236}">
                  <a16:creationId xmlns:a16="http://schemas.microsoft.com/office/drawing/2014/main" id="{031FBDDF-5684-C53A-CAE6-662306D2F196}"/>
                </a:ext>
              </a:extLst>
            </p:cNvPr>
            <p:cNvSpPr/>
            <p:nvPr/>
          </p:nvSpPr>
          <p:spPr>
            <a:xfrm>
              <a:off x="3771372" y="33607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3" name="Round Same-side Corner of Rectangle 52">
              <a:extLst>
                <a:ext uri="{FF2B5EF4-FFF2-40B4-BE49-F238E27FC236}">
                  <a16:creationId xmlns:a16="http://schemas.microsoft.com/office/drawing/2014/main" id="{F2E742EE-A26F-DA82-C53B-8A131E409F9E}"/>
                </a:ext>
              </a:extLst>
            </p:cNvPr>
            <p:cNvSpPr/>
            <p:nvPr/>
          </p:nvSpPr>
          <p:spPr>
            <a:xfrm>
              <a:off x="3771805" y="3361574"/>
              <a:ext cx="3240000" cy="91806"/>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FA15EAC7-979E-B7B6-9B68-E525EB54BEF5}"/>
              </a:ext>
            </a:extLst>
          </p:cNvPr>
          <p:cNvGrpSpPr/>
          <p:nvPr/>
        </p:nvGrpSpPr>
        <p:grpSpPr>
          <a:xfrm>
            <a:off x="3082453" y="5354427"/>
            <a:ext cx="3588454" cy="1358607"/>
            <a:chOff x="3178706" y="5274216"/>
            <a:chExt cx="3240433" cy="1256218"/>
          </a:xfrm>
        </p:grpSpPr>
        <p:sp>
          <p:nvSpPr>
            <p:cNvPr id="50" name="Shape 2">
              <a:extLst>
                <a:ext uri="{FF2B5EF4-FFF2-40B4-BE49-F238E27FC236}">
                  <a16:creationId xmlns:a16="http://schemas.microsoft.com/office/drawing/2014/main" id="{9493222A-F64C-2D34-0A5D-4D21816AC6F1}"/>
                </a:ext>
              </a:extLst>
            </p:cNvPr>
            <p:cNvSpPr/>
            <p:nvPr/>
          </p:nvSpPr>
          <p:spPr>
            <a:xfrm>
              <a:off x="3178706" y="52742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51" name="Round Same-side Corner of Rectangle 50">
              <a:extLst>
                <a:ext uri="{FF2B5EF4-FFF2-40B4-BE49-F238E27FC236}">
                  <a16:creationId xmlns:a16="http://schemas.microsoft.com/office/drawing/2014/main" id="{6B7348AE-4D46-14EE-C12E-A545A64464EC}"/>
                </a:ext>
              </a:extLst>
            </p:cNvPr>
            <p:cNvSpPr/>
            <p:nvPr/>
          </p:nvSpPr>
          <p:spPr>
            <a:xfrm>
              <a:off x="3179139" y="5275041"/>
              <a:ext cx="3240000" cy="91806"/>
            </a:xfrm>
            <a:prstGeom prst="round2SameRect">
              <a:avLst>
                <a:gd name="adj1" fmla="val 50000"/>
                <a:gd name="adj2" fmla="val 0"/>
              </a:avLst>
            </a:prstGeom>
            <a:solidFill>
              <a:srgbClr val="58C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0B448F11-094D-2E8B-66BC-C76063282738}"/>
              </a:ext>
            </a:extLst>
          </p:cNvPr>
          <p:cNvGrpSpPr/>
          <p:nvPr/>
        </p:nvGrpSpPr>
        <p:grpSpPr>
          <a:xfrm>
            <a:off x="3692053" y="7335627"/>
            <a:ext cx="3588454" cy="1358607"/>
            <a:chOff x="3788306" y="7255416"/>
            <a:chExt cx="3240433" cy="1256218"/>
          </a:xfrm>
        </p:grpSpPr>
        <p:sp>
          <p:nvSpPr>
            <p:cNvPr id="48" name="Shape 2">
              <a:extLst>
                <a:ext uri="{FF2B5EF4-FFF2-40B4-BE49-F238E27FC236}">
                  <a16:creationId xmlns:a16="http://schemas.microsoft.com/office/drawing/2014/main" id="{C999B0A4-1A00-836D-5D5F-DB27A1D1C23A}"/>
                </a:ext>
              </a:extLst>
            </p:cNvPr>
            <p:cNvSpPr/>
            <p:nvPr/>
          </p:nvSpPr>
          <p:spPr>
            <a:xfrm>
              <a:off x="3788306" y="72554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9" name="Round Same-side Corner of Rectangle 48">
              <a:extLst>
                <a:ext uri="{FF2B5EF4-FFF2-40B4-BE49-F238E27FC236}">
                  <a16:creationId xmlns:a16="http://schemas.microsoft.com/office/drawing/2014/main" id="{A81F6EFC-4FAE-8CA5-AA93-9E6248977960}"/>
                </a:ext>
              </a:extLst>
            </p:cNvPr>
            <p:cNvSpPr/>
            <p:nvPr/>
          </p:nvSpPr>
          <p:spPr>
            <a:xfrm>
              <a:off x="3788739" y="7256241"/>
              <a:ext cx="3240000" cy="91806"/>
            </a:xfrm>
            <a:prstGeom prst="round2SameRect">
              <a:avLst>
                <a:gd name="adj1" fmla="val 50000"/>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9" name="Group 38">
            <a:extLst>
              <a:ext uri="{FF2B5EF4-FFF2-40B4-BE49-F238E27FC236}">
                <a16:creationId xmlns:a16="http://schemas.microsoft.com/office/drawing/2014/main" id="{F5523ADC-85DA-1D59-01CF-040AEC0023EE}"/>
              </a:ext>
            </a:extLst>
          </p:cNvPr>
          <p:cNvGrpSpPr/>
          <p:nvPr/>
        </p:nvGrpSpPr>
        <p:grpSpPr>
          <a:xfrm>
            <a:off x="7434319" y="8165360"/>
            <a:ext cx="3588454" cy="1358607"/>
            <a:chOff x="7530572" y="8085149"/>
            <a:chExt cx="3240433" cy="1256218"/>
          </a:xfrm>
        </p:grpSpPr>
        <p:sp>
          <p:nvSpPr>
            <p:cNvPr id="46" name="Shape 2">
              <a:extLst>
                <a:ext uri="{FF2B5EF4-FFF2-40B4-BE49-F238E27FC236}">
                  <a16:creationId xmlns:a16="http://schemas.microsoft.com/office/drawing/2014/main" id="{977C1D57-3C2D-72EC-03AB-7EC251C1C1B0}"/>
                </a:ext>
              </a:extLst>
            </p:cNvPr>
            <p:cNvSpPr/>
            <p:nvPr/>
          </p:nvSpPr>
          <p:spPr>
            <a:xfrm>
              <a:off x="7530572" y="80851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7" name="Round Same-side Corner of Rectangle 46">
              <a:extLst>
                <a:ext uri="{FF2B5EF4-FFF2-40B4-BE49-F238E27FC236}">
                  <a16:creationId xmlns:a16="http://schemas.microsoft.com/office/drawing/2014/main" id="{1353BC2E-E1A3-96AA-DE02-5F7535987249}"/>
                </a:ext>
              </a:extLst>
            </p:cNvPr>
            <p:cNvSpPr/>
            <p:nvPr/>
          </p:nvSpPr>
          <p:spPr>
            <a:xfrm>
              <a:off x="7531005" y="8085974"/>
              <a:ext cx="3240000" cy="91806"/>
            </a:xfrm>
            <a:prstGeom prst="round2SameRect">
              <a:avLst>
                <a:gd name="adj1" fmla="val 50000"/>
                <a:gd name="adj2" fmla="val 0"/>
              </a:avLst>
            </a:prstGeom>
            <a:solidFill>
              <a:srgbClr val="DBD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0" name="Group 39">
            <a:extLst>
              <a:ext uri="{FF2B5EF4-FFF2-40B4-BE49-F238E27FC236}">
                <a16:creationId xmlns:a16="http://schemas.microsoft.com/office/drawing/2014/main" id="{3B942A97-310D-FCCA-EF3F-512C277ADD40}"/>
              </a:ext>
            </a:extLst>
          </p:cNvPr>
          <p:cNvGrpSpPr/>
          <p:nvPr/>
        </p:nvGrpSpPr>
        <p:grpSpPr>
          <a:xfrm>
            <a:off x="11193519" y="7284826"/>
            <a:ext cx="3588454" cy="1358607"/>
            <a:chOff x="11289772" y="7204615"/>
            <a:chExt cx="3240433" cy="1256218"/>
          </a:xfrm>
        </p:grpSpPr>
        <p:sp>
          <p:nvSpPr>
            <p:cNvPr id="44" name="Shape 2">
              <a:extLst>
                <a:ext uri="{FF2B5EF4-FFF2-40B4-BE49-F238E27FC236}">
                  <a16:creationId xmlns:a16="http://schemas.microsoft.com/office/drawing/2014/main" id="{16911026-873E-9D13-0282-AFF220BB1848}"/>
                </a:ext>
              </a:extLst>
            </p:cNvPr>
            <p:cNvSpPr/>
            <p:nvPr/>
          </p:nvSpPr>
          <p:spPr>
            <a:xfrm>
              <a:off x="11289772" y="720461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5" name="Round Same-side Corner of Rectangle 44">
              <a:extLst>
                <a:ext uri="{FF2B5EF4-FFF2-40B4-BE49-F238E27FC236}">
                  <a16:creationId xmlns:a16="http://schemas.microsoft.com/office/drawing/2014/main" id="{9158CA0F-975F-8298-6214-3384DC9C4641}"/>
                </a:ext>
              </a:extLst>
            </p:cNvPr>
            <p:cNvSpPr/>
            <p:nvPr/>
          </p:nvSpPr>
          <p:spPr>
            <a:xfrm>
              <a:off x="11290205" y="7205440"/>
              <a:ext cx="3240000" cy="91806"/>
            </a:xfrm>
            <a:prstGeom prst="round2SameRect">
              <a:avLst>
                <a:gd name="adj1" fmla="val 50000"/>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4638344A-784A-9D19-B9D7-452FB5459E36}"/>
              </a:ext>
            </a:extLst>
          </p:cNvPr>
          <p:cNvGrpSpPr/>
          <p:nvPr/>
        </p:nvGrpSpPr>
        <p:grpSpPr>
          <a:xfrm>
            <a:off x="11769252" y="5422160"/>
            <a:ext cx="3588454" cy="1358607"/>
            <a:chOff x="11865505" y="5341949"/>
            <a:chExt cx="3240433" cy="1256218"/>
          </a:xfrm>
        </p:grpSpPr>
        <p:sp>
          <p:nvSpPr>
            <p:cNvPr id="42" name="Shape 2">
              <a:extLst>
                <a:ext uri="{FF2B5EF4-FFF2-40B4-BE49-F238E27FC236}">
                  <a16:creationId xmlns:a16="http://schemas.microsoft.com/office/drawing/2014/main" id="{50025F63-D922-B39A-A5C5-5F7930C2A625}"/>
                </a:ext>
              </a:extLst>
            </p:cNvPr>
            <p:cNvSpPr/>
            <p:nvPr/>
          </p:nvSpPr>
          <p:spPr>
            <a:xfrm>
              <a:off x="11865505" y="53419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3" name="Round Same-side Corner of Rectangle 42">
              <a:extLst>
                <a:ext uri="{FF2B5EF4-FFF2-40B4-BE49-F238E27FC236}">
                  <a16:creationId xmlns:a16="http://schemas.microsoft.com/office/drawing/2014/main" id="{8D674D35-F802-C867-D21D-6781A28E1A0D}"/>
                </a:ext>
              </a:extLst>
            </p:cNvPr>
            <p:cNvSpPr/>
            <p:nvPr/>
          </p:nvSpPr>
          <p:spPr>
            <a:xfrm>
              <a:off x="11865938" y="5342774"/>
              <a:ext cx="3240000" cy="91806"/>
            </a:xfrm>
            <a:prstGeom prst="round2SameRect">
              <a:avLst>
                <a:gd name="adj1" fmla="val 50000"/>
                <a:gd name="adj2" fmla="val 0"/>
              </a:avLst>
            </a:prstGeom>
            <a:solidFill>
              <a:srgbClr val="ED7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RECAP · ALL FOUR COLOURS BRING SOMETHING TO THE TEAM</a:t>
            </a:r>
            <a:endParaRPr lang="en-US" sz="1650" dirty="0">
              <a:latin typeface="Poppins" pitchFamily="2" charset="77"/>
              <a:cs typeface="Poppins" pitchFamily="2" charset="77"/>
            </a:endParaRPr>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400" b="1" kern="0" spc="-147" dirty="0">
                <a:solidFill>
                  <a:srgbClr val="000000"/>
                </a:solidFill>
                <a:latin typeface="Poppins" pitchFamily="2" charset="77"/>
                <a:ea typeface="Poppins" pitchFamily="34" charset="-122"/>
                <a:cs typeface="Poppins" pitchFamily="2" charset="77"/>
              </a:rPr>
              <a:t>Natural </a:t>
            </a:r>
            <a:r>
              <a:rPr lang="en-US" sz="5400" b="1" kern="0" spc="-147" dirty="0">
                <a:solidFill>
                  <a:srgbClr val="0F0B2E"/>
                </a:solidFill>
                <a:latin typeface="Poppins" pitchFamily="2" charset="77"/>
                <a:ea typeface="Poppins" pitchFamily="34" charset="-122"/>
                <a:cs typeface="Poppins" pitchFamily="2" charset="77"/>
              </a:rPr>
              <a:t>team contribution.</a:t>
            </a:r>
            <a:endParaRPr lang="en-US" sz="5400" dirty="0">
              <a:latin typeface="Poppins" pitchFamily="2" charset="77"/>
              <a:cs typeface="Poppins" pitchFamily="2" charset="77"/>
            </a:endParaRPr>
          </a:p>
        </p:txBody>
      </p:sp>
      <p:sp>
        <p:nvSpPr>
          <p:cNvPr id="7" name="Text 4"/>
          <p:cNvSpPr/>
          <p:nvPr/>
        </p:nvSpPr>
        <p:spPr>
          <a:xfrm>
            <a:off x="11128917" y="3553274"/>
            <a:ext cx="3546088"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Sets stretching goals</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Confronts poor performance</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Gets on with the job</a:t>
            </a:r>
            <a:endParaRPr lang="en-US" dirty="0">
              <a:latin typeface="Poppins" pitchFamily="2" charset="77"/>
              <a:cs typeface="Poppins" pitchFamily="2" charset="77"/>
            </a:endParaRPr>
          </a:p>
        </p:txBody>
      </p:sp>
      <p:sp>
        <p:nvSpPr>
          <p:cNvPr id="9" name="Text 6"/>
          <p:cNvSpPr/>
          <p:nvPr/>
        </p:nvSpPr>
        <p:spPr>
          <a:xfrm>
            <a:off x="11714915" y="5558979"/>
            <a:ext cx="3807053"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Focuses on the task in hand</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Spots the flaw in the plan</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Holds the team accountable</a:t>
            </a:r>
            <a:endParaRPr lang="en-US" dirty="0">
              <a:latin typeface="Poppins" pitchFamily="2" charset="77"/>
              <a:cs typeface="Poppins" pitchFamily="2" charset="77"/>
            </a:endParaRPr>
          </a:p>
        </p:txBody>
      </p:sp>
      <p:sp>
        <p:nvSpPr>
          <p:cNvPr id="12" name="Text 9"/>
          <p:cNvSpPr/>
          <p:nvPr/>
        </p:nvSpPr>
        <p:spPr>
          <a:xfrm>
            <a:off x="11240429" y="7389290"/>
            <a:ext cx="3506069"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Motivates the team</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Encourages participation</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Explores new ways</a:t>
            </a:r>
            <a:endParaRPr lang="en-US" dirty="0">
              <a:latin typeface="Poppins" pitchFamily="2" charset="77"/>
              <a:cs typeface="Poppins" pitchFamily="2" charset="77"/>
            </a:endParaRPr>
          </a:p>
        </p:txBody>
      </p:sp>
      <p:sp>
        <p:nvSpPr>
          <p:cNvPr id="14" name="Text 11"/>
          <p:cNvSpPr/>
          <p:nvPr/>
        </p:nvSpPr>
        <p:spPr>
          <a:xfrm>
            <a:off x="7471317" y="8307759"/>
            <a:ext cx="3550968"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Promotes a positive approach</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Spreads warmth + energy</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Inspires the team</a:t>
            </a:r>
            <a:endParaRPr lang="en-US" dirty="0">
              <a:latin typeface="Poppins" pitchFamily="2" charset="77"/>
              <a:cs typeface="Poppins" pitchFamily="2" charset="77"/>
            </a:endParaRPr>
          </a:p>
        </p:txBody>
      </p:sp>
      <p:sp>
        <p:nvSpPr>
          <p:cNvPr id="17" name="Text 14"/>
          <p:cNvSpPr/>
          <p:nvPr/>
        </p:nvSpPr>
        <p:spPr>
          <a:xfrm>
            <a:off x="3602380" y="7411593"/>
            <a:ext cx="3807053"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Keeps the team together</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Remembers the good things</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Supports those who need it</a:t>
            </a:r>
            <a:endParaRPr lang="en-US" dirty="0">
              <a:latin typeface="Poppins" pitchFamily="2" charset="77"/>
              <a:cs typeface="Poppins" pitchFamily="2" charset="77"/>
            </a:endParaRPr>
          </a:p>
        </p:txBody>
      </p:sp>
      <p:sp>
        <p:nvSpPr>
          <p:cNvPr id="19" name="Text 16"/>
          <p:cNvSpPr/>
          <p:nvPr/>
        </p:nvSpPr>
        <p:spPr>
          <a:xfrm>
            <a:off x="2960712" y="5495506"/>
            <a:ext cx="3807053"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Builds consensus</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Ensures everyone has a say</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Focuses on values</a:t>
            </a:r>
            <a:endParaRPr lang="en-US" dirty="0">
              <a:latin typeface="Poppins" pitchFamily="2" charset="77"/>
              <a:cs typeface="Poppins" pitchFamily="2" charset="77"/>
            </a:endParaRPr>
          </a:p>
        </p:txBody>
      </p:sp>
      <p:sp>
        <p:nvSpPr>
          <p:cNvPr id="22" name="Text 19"/>
          <p:cNvSpPr/>
          <p:nvPr/>
        </p:nvSpPr>
        <p:spPr>
          <a:xfrm>
            <a:off x="3557777" y="3553274"/>
            <a:ext cx="3807053"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Keeps the team to process</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Brings organisation skills</a:t>
            </a:r>
            <a:endParaRPr lang="en-US" dirty="0">
              <a:latin typeface="Poppins" pitchFamily="2" charset="77"/>
              <a:cs typeface="Poppins" pitchFamily="2" charset="77"/>
            </a:endParaRPr>
          </a:p>
          <a:p>
            <a:pPr algn="ctr">
              <a:lnSpc>
                <a:spcPct val="130000"/>
              </a:lnSpc>
            </a:pPr>
            <a:r>
              <a:rPr lang="en-US" dirty="0">
                <a:solidFill>
                  <a:srgbClr val="0F0B2E"/>
                </a:solidFill>
                <a:latin typeface="Poppins" pitchFamily="2" charset="77"/>
                <a:ea typeface="Poppins" pitchFamily="34" charset="-122"/>
                <a:cs typeface="Poppins" pitchFamily="2" charset="77"/>
              </a:rPr>
              <a:t>Prepares for all eventualities</a:t>
            </a:r>
            <a:endParaRPr lang="en-US" dirty="0">
              <a:latin typeface="Poppins" pitchFamily="2" charset="77"/>
              <a:cs typeface="Poppins" pitchFamily="2" charset="77"/>
            </a:endParaRPr>
          </a:p>
        </p:txBody>
      </p:sp>
      <p:sp>
        <p:nvSpPr>
          <p:cNvPr id="24" name="Text 21"/>
          <p:cNvSpPr/>
          <p:nvPr/>
        </p:nvSpPr>
        <p:spPr>
          <a:xfrm>
            <a:off x="7361193" y="2569269"/>
            <a:ext cx="3501483" cy="857845"/>
          </a:xfrm>
          <a:prstGeom prst="rect">
            <a:avLst/>
          </a:prstGeom>
          <a:noFill/>
          <a:ln/>
        </p:spPr>
        <p:txBody>
          <a:bodyPr wrap="square" lIns="25400" tIns="25400" rIns="25400" bIns="25400" rtlCol="0" anchor="t">
            <a:noAutofit/>
          </a:bodyPr>
          <a:lstStyle/>
          <a:p>
            <a:pPr algn="ctr">
              <a:lnSpc>
                <a:spcPct val="130000"/>
              </a:lnSpc>
            </a:pPr>
            <a:r>
              <a:rPr lang="en-US" dirty="0">
                <a:solidFill>
                  <a:srgbClr val="0F0B2E"/>
                </a:solidFill>
                <a:latin typeface="Poppins" pitchFamily="2" charset="77"/>
                <a:ea typeface="Poppins" pitchFamily="34" charset="-122"/>
                <a:cs typeface="Poppins" pitchFamily="2" charset="77"/>
              </a:rPr>
              <a:t>Attends to the detail</a:t>
            </a:r>
            <a:endParaRPr lang="en-US" dirty="0">
              <a:latin typeface="Poppins" pitchFamily="2" charset="77"/>
              <a:cs typeface="Poppins" pitchFamily="2" charset="77"/>
            </a:endParaRPr>
          </a:p>
          <a:p>
            <a:pPr algn="ctr">
              <a:lnSpc>
                <a:spcPct val="130000"/>
              </a:lnSpc>
            </a:pPr>
            <a:r>
              <a:rPr lang="en-US" sz="1750" dirty="0">
                <a:solidFill>
                  <a:srgbClr val="0F0B2E"/>
                </a:solidFill>
                <a:latin typeface="Poppins" pitchFamily="2" charset="77"/>
                <a:ea typeface="Poppins" pitchFamily="34" charset="-122"/>
                <a:cs typeface="Poppins" pitchFamily="2" charset="77"/>
              </a:rPr>
              <a:t>Questions the team’s methods</a:t>
            </a:r>
            <a:endParaRPr lang="en-US" sz="1750" dirty="0">
              <a:latin typeface="Poppins" pitchFamily="2" charset="77"/>
              <a:cs typeface="Poppins" pitchFamily="2" charset="77"/>
            </a:endParaRPr>
          </a:p>
          <a:p>
            <a:pPr algn="ctr">
              <a:lnSpc>
                <a:spcPct val="130000"/>
              </a:lnSpc>
            </a:pPr>
            <a:r>
              <a:rPr lang="en-US" sz="1750" dirty="0">
                <a:solidFill>
                  <a:srgbClr val="0F0B2E"/>
                </a:solidFill>
                <a:latin typeface="Poppins" pitchFamily="2" charset="77"/>
                <a:ea typeface="Poppins" pitchFamily="34" charset="-122"/>
                <a:cs typeface="Poppins" pitchFamily="2" charset="77"/>
              </a:rPr>
              <a:t>Focuses on getting things right</a:t>
            </a:r>
            <a:endParaRPr lang="en-US" sz="1750" dirty="0">
              <a:latin typeface="Poppins" pitchFamily="2" charset="77"/>
              <a:cs typeface="Poppins" pitchFamily="2" charset="77"/>
            </a:endParaRPr>
          </a:p>
        </p:txBody>
      </p:sp>
      <p:sp>
        <p:nvSpPr>
          <p:cNvPr id="25" name="Text 22"/>
          <p:cNvSpPr/>
          <p:nvPr/>
        </p:nvSpPr>
        <p:spPr>
          <a:xfrm>
            <a:off x="1143000" y="9593610"/>
            <a:ext cx="2108002"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TEAM CONTRIBUTION</a:t>
            </a:r>
            <a:endParaRPr lang="en-US" sz="1200" dirty="0">
              <a:latin typeface="Poppins" pitchFamily="2" charset="77"/>
              <a:cs typeface="Poppins" pitchFamily="2"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FOUNDATIONS</a:t>
            </a:r>
            <a:endParaRPr lang="en-US" sz="1650" dirty="0">
              <a:latin typeface="Poppins" pitchFamily="2" charset="77"/>
              <a:cs typeface="Poppins" pitchFamily="2" charset="77"/>
            </a:endParaRPr>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00000"/>
                </a:solidFill>
                <a:latin typeface="Poppins" pitchFamily="2" charset="77"/>
                <a:ea typeface="Poppins" pitchFamily="34" charset="-122"/>
                <a:cs typeface="Poppins" pitchFamily="2" charset="77"/>
              </a:rPr>
              <a:t>4 pillars </a:t>
            </a:r>
            <a:r>
              <a:rPr lang="en-US" sz="5000" b="1" kern="0" spc="-147" dirty="0">
                <a:solidFill>
                  <a:srgbClr val="0F0B2E"/>
                </a:solidFill>
                <a:latin typeface="Poppins" pitchFamily="2" charset="77"/>
                <a:ea typeface="Poppins" pitchFamily="34" charset="-122"/>
                <a:cs typeface="Poppins" pitchFamily="2" charset="77"/>
              </a:rPr>
              <a:t>of </a:t>
            </a:r>
            <a:r>
              <a:rPr lang="en-US" sz="5000" b="1" kern="0" spc="-147" dirty="0">
                <a:gradFill>
                  <a:gsLst>
                    <a:gs pos="86000">
                      <a:srgbClr val="7030A0"/>
                    </a:gs>
                    <a:gs pos="8000">
                      <a:srgbClr val="A7C93F"/>
                    </a:gs>
                    <a:gs pos="51000">
                      <a:srgbClr val="2CAAE3"/>
                    </a:gs>
                  </a:gsLst>
                  <a:lin ang="2700000" scaled="1"/>
                </a:gradFill>
                <a:latin typeface="Poppins" pitchFamily="2" charset="77"/>
                <a:cs typeface="Poppins" pitchFamily="2" charset="77"/>
              </a:rPr>
              <a:t>high-performing</a:t>
            </a:r>
            <a:r>
              <a:rPr lang="en-US" sz="5000" b="1" kern="0" spc="-147" dirty="0">
                <a:gradFill>
                  <a:gsLst>
                    <a:gs pos="99000">
                      <a:srgbClr val="FED507"/>
                    </a:gs>
                    <a:gs pos="0">
                      <a:srgbClr val="A7C93F"/>
                    </a:gs>
                  </a:gsLst>
                  <a:lin ang="2700000" scaled="1"/>
                </a:gradFill>
                <a:latin typeface="Poppins" pitchFamily="2" charset="77"/>
                <a:ea typeface="Poppins" pitchFamily="34" charset="-122"/>
                <a:cs typeface="Poppins" pitchFamily="2" charset="77"/>
              </a:rPr>
              <a:t> </a:t>
            </a:r>
            <a:r>
              <a:rPr lang="en-US" sz="5000" b="1" kern="0" spc="-147" dirty="0">
                <a:solidFill>
                  <a:srgbClr val="0F0B2E"/>
                </a:solidFill>
                <a:latin typeface="Poppins" pitchFamily="2" charset="77"/>
                <a:ea typeface="Poppins" pitchFamily="34" charset="-122"/>
                <a:cs typeface="Poppins" pitchFamily="2" charset="77"/>
              </a:rPr>
              <a:t>teams.</a:t>
            </a:r>
            <a:endParaRPr lang="en-US" sz="5000" dirty="0">
              <a:latin typeface="Poppins" pitchFamily="2" charset="77"/>
              <a:cs typeface="Poppins" pitchFamily="2" charset="77"/>
            </a:endParaRPr>
          </a:p>
        </p:txBody>
      </p:sp>
      <p:sp>
        <p:nvSpPr>
          <p:cNvPr id="4" name="Shape 2"/>
          <p:cNvSpPr/>
          <p:nvPr/>
        </p:nvSpPr>
        <p:spPr>
          <a:xfrm>
            <a:off x="915177"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5" name="Text 3"/>
          <p:cNvSpPr/>
          <p:nvPr/>
        </p:nvSpPr>
        <p:spPr>
          <a:xfrm>
            <a:off x="1229502"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01</a:t>
            </a:r>
            <a:endParaRPr lang="en-US" sz="1500" dirty="0">
              <a:latin typeface="Poppins" pitchFamily="2" charset="77"/>
              <a:cs typeface="Poppins" pitchFamily="2" charset="77"/>
            </a:endParaRPr>
          </a:p>
        </p:txBody>
      </p:sp>
      <p:sp>
        <p:nvSpPr>
          <p:cNvPr id="6" name="Text 4"/>
          <p:cNvSpPr/>
          <p:nvPr/>
        </p:nvSpPr>
        <p:spPr>
          <a:xfrm>
            <a:off x="1229502"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Commitment</a:t>
            </a:r>
            <a:endParaRPr lang="en-US" sz="3300" dirty="0">
              <a:latin typeface="Poppins" pitchFamily="2" charset="77"/>
              <a:cs typeface="Poppins" pitchFamily="2" charset="77"/>
            </a:endParaRPr>
          </a:p>
        </p:txBody>
      </p:sp>
      <p:sp>
        <p:nvSpPr>
          <p:cNvPr id="7" name="Text 5"/>
          <p:cNvSpPr/>
          <p:nvPr/>
        </p:nvSpPr>
        <p:spPr>
          <a:xfrm>
            <a:off x="1229502"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Bought into the journey.</a:t>
            </a:r>
            <a:endParaRPr lang="en-US" sz="2000" dirty="0">
              <a:latin typeface="Poppins" pitchFamily="2" charset="77"/>
              <a:cs typeface="Poppins" pitchFamily="2" charset="77"/>
            </a:endParaRPr>
          </a:p>
        </p:txBody>
      </p:sp>
      <p:sp>
        <p:nvSpPr>
          <p:cNvPr id="8" name="Text 6"/>
          <p:cNvSpPr/>
          <p:nvPr/>
        </p:nvSpPr>
        <p:spPr>
          <a:xfrm>
            <a:off x="1229502"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ENABLING ENGAGEMENT</a:t>
            </a:r>
            <a:endParaRPr lang="en-US" sz="1600" dirty="0">
              <a:latin typeface="Poppins" pitchFamily="2" charset="77"/>
              <a:cs typeface="Poppins" pitchFamily="2" charset="77"/>
            </a:endParaRPr>
          </a:p>
        </p:txBody>
      </p:sp>
      <p:sp>
        <p:nvSpPr>
          <p:cNvPr id="9" name="Shape 7"/>
          <p:cNvSpPr/>
          <p:nvPr/>
        </p:nvSpPr>
        <p:spPr>
          <a:xfrm>
            <a:off x="4715206"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10" name="Text 8"/>
          <p:cNvSpPr/>
          <p:nvPr/>
        </p:nvSpPr>
        <p:spPr>
          <a:xfrm>
            <a:off x="5029531"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02</a:t>
            </a:r>
            <a:endParaRPr lang="en-US" sz="1500" dirty="0">
              <a:latin typeface="Poppins" pitchFamily="2" charset="77"/>
              <a:cs typeface="Poppins" pitchFamily="2" charset="77"/>
            </a:endParaRPr>
          </a:p>
        </p:txBody>
      </p:sp>
      <p:sp>
        <p:nvSpPr>
          <p:cNvPr id="11" name="Text 9"/>
          <p:cNvSpPr/>
          <p:nvPr/>
        </p:nvSpPr>
        <p:spPr>
          <a:xfrm>
            <a:off x="5029531"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Flexibility</a:t>
            </a:r>
            <a:endParaRPr lang="en-US" sz="3300" dirty="0">
              <a:latin typeface="Poppins" pitchFamily="2" charset="77"/>
              <a:cs typeface="Poppins" pitchFamily="2" charset="77"/>
            </a:endParaRPr>
          </a:p>
        </p:txBody>
      </p:sp>
      <p:sp>
        <p:nvSpPr>
          <p:cNvPr id="12" name="Text 10"/>
          <p:cNvSpPr/>
          <p:nvPr/>
        </p:nvSpPr>
        <p:spPr>
          <a:xfrm>
            <a:off x="5029531"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Focus &amp; adaptation.</a:t>
            </a:r>
            <a:endParaRPr lang="en-US" sz="2000" dirty="0">
              <a:latin typeface="Poppins" pitchFamily="2" charset="77"/>
              <a:cs typeface="Poppins" pitchFamily="2" charset="77"/>
            </a:endParaRPr>
          </a:p>
        </p:txBody>
      </p:sp>
      <p:sp>
        <p:nvSpPr>
          <p:cNvPr id="13" name="Text 11"/>
          <p:cNvSpPr/>
          <p:nvPr/>
        </p:nvSpPr>
        <p:spPr>
          <a:xfrm>
            <a:off x="5029531" y="7795560"/>
            <a:ext cx="2991819" cy="303758"/>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ROLE AGILITY</a:t>
            </a:r>
            <a:endParaRPr lang="en-US" sz="1600" dirty="0">
              <a:latin typeface="Poppins" pitchFamily="2" charset="77"/>
              <a:cs typeface="Poppins" pitchFamily="2" charset="77"/>
            </a:endParaRPr>
          </a:p>
        </p:txBody>
      </p:sp>
      <p:sp>
        <p:nvSpPr>
          <p:cNvPr id="14" name="Shape 12"/>
          <p:cNvSpPr/>
          <p:nvPr/>
        </p:nvSpPr>
        <p:spPr>
          <a:xfrm>
            <a:off x="8515234"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15" name="Text 13"/>
          <p:cNvSpPr/>
          <p:nvPr/>
        </p:nvSpPr>
        <p:spPr>
          <a:xfrm>
            <a:off x="8829559"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03</a:t>
            </a:r>
            <a:endParaRPr lang="en-US" sz="1500" dirty="0">
              <a:latin typeface="Poppins" pitchFamily="2" charset="77"/>
              <a:cs typeface="Poppins" pitchFamily="2" charset="77"/>
            </a:endParaRPr>
          </a:p>
        </p:txBody>
      </p:sp>
      <p:sp>
        <p:nvSpPr>
          <p:cNvPr id="16" name="Text 14"/>
          <p:cNvSpPr/>
          <p:nvPr/>
        </p:nvSpPr>
        <p:spPr>
          <a:xfrm>
            <a:off x="8829559"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Honesty</a:t>
            </a:r>
            <a:endParaRPr lang="en-US" sz="3300" dirty="0">
              <a:latin typeface="Poppins" pitchFamily="2" charset="77"/>
              <a:cs typeface="Poppins" pitchFamily="2" charset="77"/>
            </a:endParaRPr>
          </a:p>
        </p:txBody>
      </p:sp>
      <p:sp>
        <p:nvSpPr>
          <p:cNvPr id="17" name="Text 15"/>
          <p:cNvSpPr/>
          <p:nvPr/>
        </p:nvSpPr>
        <p:spPr>
          <a:xfrm>
            <a:off x="8829559"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Tricky conversations.</a:t>
            </a:r>
            <a:endParaRPr lang="en-US" sz="2000" dirty="0">
              <a:latin typeface="Poppins" pitchFamily="2" charset="77"/>
              <a:cs typeface="Poppins" pitchFamily="2" charset="77"/>
            </a:endParaRPr>
          </a:p>
        </p:txBody>
      </p:sp>
      <p:sp>
        <p:nvSpPr>
          <p:cNvPr id="18" name="Text 16"/>
          <p:cNvSpPr/>
          <p:nvPr/>
        </p:nvSpPr>
        <p:spPr>
          <a:xfrm>
            <a:off x="8829559"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EFFECTIVE &amp; INEFFECTIVE COMMS</a:t>
            </a:r>
            <a:endParaRPr lang="en-US" sz="1600" dirty="0">
              <a:latin typeface="Poppins" pitchFamily="2" charset="77"/>
              <a:cs typeface="Poppins" pitchFamily="2" charset="77"/>
            </a:endParaRPr>
          </a:p>
        </p:txBody>
      </p:sp>
      <p:sp>
        <p:nvSpPr>
          <p:cNvPr id="19" name="Shape 17"/>
          <p:cNvSpPr/>
          <p:nvPr/>
        </p:nvSpPr>
        <p:spPr>
          <a:xfrm>
            <a:off x="12315263" y="4279793"/>
            <a:ext cx="3533329" cy="4095750"/>
          </a:xfrm>
          <a:prstGeom prst="roundRect">
            <a:avLst>
              <a:gd name="adj" fmla="val 539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20" name="Text 18"/>
          <p:cNvSpPr/>
          <p:nvPr/>
        </p:nvSpPr>
        <p:spPr>
          <a:xfrm>
            <a:off x="12629588" y="4468096"/>
            <a:ext cx="2991819" cy="244673"/>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31" dirty="0">
                <a:solidFill>
                  <a:srgbClr val="6B6588"/>
                </a:solidFill>
                <a:latin typeface="Poppins" pitchFamily="2" charset="77"/>
                <a:ea typeface="Poppins" pitchFamily="34" charset="-122"/>
                <a:cs typeface="Poppins" pitchFamily="2" charset="77"/>
              </a:rPr>
              <a:t>PILLAR 04</a:t>
            </a:r>
            <a:endParaRPr lang="en-US" sz="1500" dirty="0">
              <a:latin typeface="Poppins" pitchFamily="2" charset="77"/>
              <a:cs typeface="Poppins" pitchFamily="2" charset="77"/>
            </a:endParaRPr>
          </a:p>
        </p:txBody>
      </p:sp>
      <p:sp>
        <p:nvSpPr>
          <p:cNvPr id="21" name="Text 19"/>
          <p:cNvSpPr/>
          <p:nvPr/>
        </p:nvSpPr>
        <p:spPr>
          <a:xfrm>
            <a:off x="12629588" y="4972141"/>
            <a:ext cx="2991819" cy="4572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3300" b="1" kern="0" spc="-99" dirty="0">
                <a:solidFill>
                  <a:srgbClr val="0F0B2E"/>
                </a:solidFill>
                <a:latin typeface="Poppins" pitchFamily="2" charset="77"/>
                <a:ea typeface="Poppins" pitchFamily="34" charset="-122"/>
                <a:cs typeface="Poppins" pitchFamily="2" charset="77"/>
              </a:rPr>
              <a:t>Resilience</a:t>
            </a:r>
            <a:endParaRPr lang="en-US" sz="3300" dirty="0">
              <a:latin typeface="Poppins" pitchFamily="2" charset="77"/>
              <a:cs typeface="Poppins" pitchFamily="2" charset="77"/>
            </a:endParaRPr>
          </a:p>
        </p:txBody>
      </p:sp>
      <p:sp>
        <p:nvSpPr>
          <p:cNvPr id="22" name="Text 20"/>
          <p:cNvSpPr/>
          <p:nvPr/>
        </p:nvSpPr>
        <p:spPr>
          <a:xfrm>
            <a:off x="12629588" y="5524591"/>
            <a:ext cx="2991819" cy="331440"/>
          </a:xfrm>
          <a:prstGeom prst="rect">
            <a:avLst/>
          </a:prstGeom>
          <a:noFill/>
          <a:ln/>
        </p:spPr>
        <p:txBody>
          <a:bodyPr wrap="square" lIns="25400" tIns="25400" rIns="25400" bIns="25400" rtlCol="0" anchor="t">
            <a:noAutofit/>
          </a:bodyPr>
          <a:lstStyle/>
          <a:p>
            <a:pPr marL="0" indent="0" algn="l">
              <a:lnSpc>
                <a:spcPct val="140000"/>
              </a:lnSpc>
              <a:buNone/>
            </a:pPr>
            <a:r>
              <a:rPr lang="en-US" sz="2000" dirty="0">
                <a:solidFill>
                  <a:srgbClr val="3D365C"/>
                </a:solidFill>
                <a:latin typeface="Poppins" pitchFamily="2" charset="77"/>
                <a:ea typeface="Poppins" pitchFamily="34" charset="-122"/>
                <a:cs typeface="Poppins" pitchFamily="2" charset="77"/>
              </a:rPr>
              <a:t>Handling setbacks.</a:t>
            </a:r>
            <a:endParaRPr lang="en-US" sz="2000" dirty="0">
              <a:latin typeface="Poppins" pitchFamily="2" charset="77"/>
              <a:cs typeface="Poppins" pitchFamily="2" charset="77"/>
            </a:endParaRPr>
          </a:p>
        </p:txBody>
      </p:sp>
      <p:sp>
        <p:nvSpPr>
          <p:cNvPr id="23" name="Text 21"/>
          <p:cNvSpPr/>
          <p:nvPr/>
        </p:nvSpPr>
        <p:spPr>
          <a:xfrm>
            <a:off x="12629588" y="7529902"/>
            <a:ext cx="2991819" cy="569416"/>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16" dirty="0">
                <a:solidFill>
                  <a:srgbClr val="6B6588"/>
                </a:solidFill>
                <a:latin typeface="Poppins" pitchFamily="2" charset="77"/>
                <a:ea typeface="Poppins" pitchFamily="34" charset="-122"/>
                <a:cs typeface="Poppins" pitchFamily="2" charset="77"/>
              </a:rPr>
              <a:t>PROFILE · HANDLING SETBACKS</a:t>
            </a:r>
            <a:endParaRPr lang="en-US" sz="1600" dirty="0">
              <a:latin typeface="Poppins" pitchFamily="2" charset="77"/>
              <a:cs typeface="Poppins" pitchFamily="2" charset="77"/>
            </a:endParaRPr>
          </a:p>
        </p:txBody>
      </p:sp>
      <p:sp>
        <p:nvSpPr>
          <p:cNvPr id="24" name="Shape 22"/>
          <p:cNvSpPr/>
          <p:nvPr/>
        </p:nvSpPr>
        <p:spPr>
          <a:xfrm>
            <a:off x="952500" y="8681121"/>
            <a:ext cx="14933414" cy="832247"/>
          </a:xfrm>
          <a:prstGeom prst="roundRect">
            <a:avLst>
              <a:gd name="adj" fmla="val 50000"/>
            </a:avLst>
          </a:prstGeom>
          <a:solidFill>
            <a:srgbClr val="F5F3EC"/>
          </a:solidFill>
          <a:ln w="9525" cap="rnd">
            <a:solidFill>
              <a:srgbClr val="ECE9DF"/>
            </a:solidFill>
            <a:prstDash val="dash"/>
            <a:round/>
          </a:ln>
        </p:spPr>
        <p:txBody>
          <a:bodyPr/>
          <a:lstStyle/>
          <a:p>
            <a:endParaRPr lang="en-US">
              <a:latin typeface="Poppins" pitchFamily="2" charset="77"/>
              <a:cs typeface="Poppins" pitchFamily="2" charset="77"/>
            </a:endParaRPr>
          </a:p>
        </p:txBody>
      </p:sp>
      <p:sp>
        <p:nvSpPr>
          <p:cNvPr id="26" name="Text 24"/>
          <p:cNvSpPr/>
          <p:nvPr/>
        </p:nvSpPr>
        <p:spPr>
          <a:xfrm>
            <a:off x="7319375" y="8750039"/>
            <a:ext cx="3840993" cy="370515"/>
          </a:xfrm>
          <a:prstGeom prst="rect">
            <a:avLst/>
          </a:prstGeom>
          <a:noFill/>
          <a:ln/>
        </p:spPr>
        <p:txBody>
          <a:bodyPr wrap="square" lIns="25400" tIns="25400" rIns="25400" bIns="25400" rtlCol="0" anchor="t">
            <a:noAutofit/>
          </a:bodyPr>
          <a:lstStyle/>
          <a:p>
            <a:pPr marL="0" indent="0" algn="l">
              <a:lnSpc>
                <a:spcPct val="155000"/>
              </a:lnSpc>
              <a:buNone/>
            </a:pPr>
            <a:r>
              <a:rPr lang="en-US" sz="2500" b="1" kern="0" spc="-42" dirty="0">
                <a:blipFill dpi="0" rotWithShape="1">
                  <a:blip r:embed="rId3"/>
                  <a:srcRect/>
                  <a:stretch>
                    <a:fillRect/>
                  </a:stretch>
                </a:blipFill>
                <a:latin typeface="Poppins" pitchFamily="2" charset="77"/>
                <a:ea typeface="Poppins" pitchFamily="34" charset="-122"/>
                <a:cs typeface="Poppins" pitchFamily="2" charset="77"/>
              </a:rPr>
              <a:t>Relationships</a:t>
            </a:r>
            <a:endParaRPr lang="en-US" sz="2500" dirty="0">
              <a:blipFill dpi="0" rotWithShape="1">
                <a:blip r:embed="rId3"/>
                <a:srcRect/>
                <a:stretch>
                  <a:fillRect/>
                </a:stretch>
              </a:blipFill>
              <a:latin typeface="Poppins" pitchFamily="2" charset="77"/>
              <a:cs typeface="Poppins" pitchFamily="2" charset="77"/>
            </a:endParaRPr>
          </a:p>
        </p:txBody>
      </p:sp>
      <p:sp>
        <p:nvSpPr>
          <p:cNvPr id="27" name="Text 25"/>
          <p:cNvSpPr/>
          <p:nvPr/>
        </p:nvSpPr>
        <p:spPr>
          <a:xfrm>
            <a:off x="16228814" y="3693910"/>
            <a:ext cx="1754386" cy="234788"/>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43" dirty="0">
                <a:solidFill>
                  <a:srgbClr val="6B6588"/>
                </a:solidFill>
                <a:latin typeface="Poppins" pitchFamily="2" charset="77"/>
                <a:ea typeface="Poppins" pitchFamily="34" charset="-122"/>
                <a:cs typeface="Poppins" pitchFamily="2" charset="77"/>
              </a:rPr>
              <a:t>10 · HIGH</a:t>
            </a:r>
            <a:endParaRPr lang="en-US" sz="1500" dirty="0">
              <a:latin typeface="Poppins" pitchFamily="2" charset="77"/>
              <a:cs typeface="Poppins" pitchFamily="2" charset="77"/>
            </a:endParaRPr>
          </a:p>
        </p:txBody>
      </p:sp>
      <p:sp>
        <p:nvSpPr>
          <p:cNvPr id="28" name="Shape 26"/>
          <p:cNvSpPr/>
          <p:nvPr/>
        </p:nvSpPr>
        <p:spPr>
          <a:xfrm>
            <a:off x="16683135" y="4198776"/>
            <a:ext cx="45719" cy="4273420"/>
          </a:xfrm>
          <a:prstGeom prst="roundRect">
            <a:avLst>
              <a:gd name="adj" fmla="val 50000"/>
            </a:avLst>
          </a:prstGeom>
          <a:solidFill>
            <a:schemeClr val="tx1"/>
          </a:solidFill>
          <a:ln/>
        </p:spPr>
        <p:txBody>
          <a:bodyPr/>
          <a:lstStyle/>
          <a:p>
            <a:endParaRPr lang="en-US">
              <a:latin typeface="Poppins" pitchFamily="2" charset="77"/>
              <a:cs typeface="Poppins" pitchFamily="2" charset="77"/>
            </a:endParaRPr>
          </a:p>
        </p:txBody>
      </p:sp>
      <p:sp>
        <p:nvSpPr>
          <p:cNvPr id="29" name="Text 27"/>
          <p:cNvSpPr/>
          <p:nvPr/>
        </p:nvSpPr>
        <p:spPr>
          <a:xfrm>
            <a:off x="16312546" y="8531555"/>
            <a:ext cx="1418169" cy="234788"/>
          </a:xfrm>
          <a:prstGeom prst="rect">
            <a:avLst/>
          </a:prstGeom>
          <a:noFill/>
          <a:ln/>
        </p:spPr>
        <p:txBody>
          <a:bodyPr wrap="square" lIns="25400" tIns="25400" rIns="25400" bIns="25400" rtlCol="0" anchor="t">
            <a:noAutofit/>
          </a:bodyPr>
          <a:lstStyle/>
          <a:p>
            <a:pPr marL="0" indent="0" algn="l">
              <a:lnSpc>
                <a:spcPct val="155000"/>
              </a:lnSpc>
              <a:buNone/>
            </a:pPr>
            <a:r>
              <a:rPr lang="en-US" sz="1500" b="1" kern="0" spc="243" dirty="0">
                <a:solidFill>
                  <a:srgbClr val="6B6588"/>
                </a:solidFill>
                <a:latin typeface="Poppins" pitchFamily="2" charset="77"/>
                <a:ea typeface="Poppins" pitchFamily="34" charset="-122"/>
                <a:cs typeface="Poppins" pitchFamily="2" charset="77"/>
              </a:rPr>
              <a:t>1 · LOW</a:t>
            </a:r>
            <a:endParaRPr lang="en-US" sz="1500" dirty="0">
              <a:latin typeface="Poppins" pitchFamily="2" charset="77"/>
              <a:cs typeface="Poppins" pitchFamily="2" charset="77"/>
            </a:endParaRPr>
          </a:p>
        </p:txBody>
      </p:sp>
      <p:sp>
        <p:nvSpPr>
          <p:cNvPr id="30" name="Text 28"/>
          <p:cNvSpPr/>
          <p:nvPr/>
        </p:nvSpPr>
        <p:spPr>
          <a:xfrm>
            <a:off x="1143000" y="9593610"/>
            <a:ext cx="1020068"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4 PILLARS</a:t>
            </a:r>
            <a:endParaRPr lang="en-US" sz="1200" dirty="0">
              <a:latin typeface="Poppins" pitchFamily="2" charset="77"/>
              <a:cs typeface="Poppins" pitchFamily="2" charset="77"/>
            </a:endParaRPr>
          </a:p>
        </p:txBody>
      </p:sp>
      <p:sp>
        <p:nvSpPr>
          <p:cNvPr id="32" name="Triangle 31">
            <a:extLst>
              <a:ext uri="{FF2B5EF4-FFF2-40B4-BE49-F238E27FC236}">
                <a16:creationId xmlns:a16="http://schemas.microsoft.com/office/drawing/2014/main" id="{FB4FBFC4-FDF4-4F29-A029-4DB4D52AB909}"/>
              </a:ext>
            </a:extLst>
          </p:cNvPr>
          <p:cNvSpPr/>
          <p:nvPr/>
        </p:nvSpPr>
        <p:spPr>
          <a:xfrm>
            <a:off x="914400" y="2090058"/>
            <a:ext cx="14891657" cy="1903444"/>
          </a:xfrm>
          <a:prstGeom prst="triangle">
            <a:avLst/>
          </a:prstGeom>
          <a:solidFill>
            <a:srgbClr val="F5F4EC"/>
          </a:solidFill>
          <a:ln>
            <a:solidFill>
              <a:srgbClr val="EDE9E0"/>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oppins" pitchFamily="2" charset="77"/>
              <a:cs typeface="Poppins"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1"/>
          <p:cNvSpPr/>
          <p:nvPr/>
        </p:nvSpPr>
        <p:spPr>
          <a:xfrm>
            <a:off x="1057275" y="89535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EXERCISE 1 · REFLECTING ON YOUR PROFILE</a:t>
            </a:r>
            <a:endParaRPr lang="en-US" sz="1650" dirty="0">
              <a:latin typeface="Poppins" pitchFamily="2" charset="77"/>
              <a:cs typeface="Poppins" pitchFamily="2" charset="77"/>
            </a:endParaRPr>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2" charset="77"/>
                <a:ea typeface="Poppins" pitchFamily="34" charset="-122"/>
                <a:cs typeface="Poppins" pitchFamily="2" charset="77"/>
              </a:rPr>
              <a:t>Score </a:t>
            </a:r>
            <a:r>
              <a:rPr lang="en-US" sz="5000" b="1" kern="0" spc="-147" dirty="0">
                <a:blipFill>
                  <a:blip r:embed="rId3"/>
                  <a:stretch>
                    <a:fillRect/>
                  </a:stretch>
                </a:blipFill>
                <a:latin typeface="Poppins" pitchFamily="2" charset="77"/>
                <a:ea typeface="Poppins" pitchFamily="34" charset="-122"/>
                <a:cs typeface="Poppins" pitchFamily="2" charset="77"/>
              </a:rPr>
              <a:t>yourself</a:t>
            </a:r>
            <a:r>
              <a:rPr lang="en-US" sz="5000" b="1" kern="0" spc="-147" dirty="0">
                <a:solidFill>
                  <a:srgbClr val="0F0B2E"/>
                </a:solidFill>
                <a:latin typeface="Poppins" pitchFamily="2" charset="77"/>
                <a:ea typeface="Poppins" pitchFamily="34" charset="-122"/>
                <a:cs typeface="Poppins" pitchFamily="2" charset="77"/>
              </a:rPr>
              <a:t>.</a:t>
            </a:r>
            <a:endParaRPr lang="en-US" sz="5000" dirty="0">
              <a:latin typeface="Poppins" pitchFamily="2" charset="77"/>
              <a:cs typeface="Poppins" pitchFamily="2" charset="77"/>
            </a:endParaRPr>
          </a:p>
        </p:txBody>
      </p:sp>
      <p:sp>
        <p:nvSpPr>
          <p:cNvPr id="5" name="Text 3"/>
          <p:cNvSpPr/>
          <p:nvPr/>
        </p:nvSpPr>
        <p:spPr>
          <a:xfrm>
            <a:off x="1166444" y="2437415"/>
            <a:ext cx="15222417" cy="921841"/>
          </a:xfrm>
          <a:prstGeom prst="rect">
            <a:avLst/>
          </a:prstGeom>
          <a:noFill/>
          <a:ln/>
        </p:spPr>
        <p:txBody>
          <a:bodyPr wrap="square" lIns="25400" tIns="25400" rIns="25400" bIns="25400" rtlCol="0" anchor="t">
            <a:normAutofit/>
          </a:bodyPr>
          <a:lstStyle/>
          <a:p>
            <a:pPr marL="0" indent="0" algn="l">
              <a:lnSpc>
                <a:spcPct val="145000"/>
              </a:lnSpc>
              <a:buNone/>
            </a:pPr>
            <a:r>
              <a:rPr lang="en-US" sz="2500" dirty="0">
                <a:solidFill>
                  <a:srgbClr val="3D365C"/>
                </a:solidFill>
                <a:latin typeface="Poppins" pitchFamily="2" charset="77"/>
                <a:ea typeface="Poppins" pitchFamily="34" charset="-122"/>
                <a:cs typeface="Poppins" pitchFamily="2" charset="77"/>
              </a:rPr>
              <a:t>For each of the </a:t>
            </a:r>
            <a:r>
              <a:rPr lang="en-US" sz="2500" b="1" dirty="0">
                <a:solidFill>
                  <a:srgbClr val="3D365C"/>
                </a:solidFill>
                <a:latin typeface="Poppins" pitchFamily="2" charset="77"/>
                <a:ea typeface="Poppins" pitchFamily="34" charset="-122"/>
                <a:cs typeface="Poppins" pitchFamily="2" charset="77"/>
              </a:rPr>
              <a:t>4 pillars</a:t>
            </a:r>
            <a:r>
              <a:rPr lang="en-US" sz="2500" dirty="0">
                <a:solidFill>
                  <a:srgbClr val="3D365C"/>
                </a:solidFill>
                <a:latin typeface="Poppins" pitchFamily="2" charset="77"/>
                <a:ea typeface="Poppins" pitchFamily="34" charset="-122"/>
                <a:cs typeface="Poppins" pitchFamily="2" charset="77"/>
              </a:rPr>
              <a:t>, on a scale of </a:t>
            </a:r>
            <a:r>
              <a:rPr lang="en-US" sz="2500" b="1" dirty="0">
                <a:solidFill>
                  <a:srgbClr val="3D365C"/>
                </a:solidFill>
                <a:latin typeface="Poppins" pitchFamily="2" charset="77"/>
                <a:ea typeface="Poppins" pitchFamily="34" charset="-122"/>
                <a:cs typeface="Poppins" pitchFamily="2" charset="77"/>
              </a:rPr>
              <a:t>1–10 (10 = high) </a:t>
            </a:r>
            <a:r>
              <a:rPr lang="en-US" sz="2500" dirty="0">
                <a:solidFill>
                  <a:srgbClr val="3D365C"/>
                </a:solidFill>
                <a:latin typeface="Poppins" pitchFamily="2" charset="77"/>
                <a:ea typeface="Poppins" pitchFamily="34" charset="-122"/>
                <a:cs typeface="Poppins" pitchFamily="2" charset="77"/>
              </a:rPr>
              <a:t>, how would you score yourself?</a:t>
            </a:r>
            <a:endParaRPr lang="en-US" sz="2500" dirty="0">
              <a:latin typeface="Poppins" pitchFamily="2" charset="77"/>
              <a:cs typeface="Poppins" pitchFamily="2" charset="77"/>
            </a:endParaRPr>
          </a:p>
        </p:txBody>
      </p:sp>
      <p:sp>
        <p:nvSpPr>
          <p:cNvPr id="6" name="Shape 4"/>
          <p:cNvSpPr/>
          <p:nvPr/>
        </p:nvSpPr>
        <p:spPr>
          <a:xfrm>
            <a:off x="1096108" y="3499939"/>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7" name="Text 5"/>
          <p:cNvSpPr/>
          <p:nvPr/>
        </p:nvSpPr>
        <p:spPr>
          <a:xfrm>
            <a:off x="1410433" y="3814264"/>
            <a:ext cx="2739536"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01</a:t>
            </a:r>
            <a:endParaRPr lang="en-US" sz="1600" dirty="0">
              <a:latin typeface="Poppins" pitchFamily="2" charset="77"/>
              <a:cs typeface="Poppins" pitchFamily="2" charset="77"/>
            </a:endParaRPr>
          </a:p>
        </p:txBody>
      </p:sp>
      <p:sp>
        <p:nvSpPr>
          <p:cNvPr id="8" name="Text 6"/>
          <p:cNvSpPr/>
          <p:nvPr/>
        </p:nvSpPr>
        <p:spPr>
          <a:xfrm>
            <a:off x="1410433" y="4205476"/>
            <a:ext cx="2556421"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Commitment</a:t>
            </a:r>
            <a:endParaRPr lang="en-US" sz="2850" dirty="0">
              <a:latin typeface="Poppins" pitchFamily="2" charset="77"/>
              <a:cs typeface="Poppins" pitchFamily="2" charset="77"/>
            </a:endParaRPr>
          </a:p>
        </p:txBody>
      </p:sp>
      <p:sp>
        <p:nvSpPr>
          <p:cNvPr id="9" name="Text 7"/>
          <p:cNvSpPr/>
          <p:nvPr/>
        </p:nvSpPr>
        <p:spPr>
          <a:xfrm>
            <a:off x="1410433" y="4829420"/>
            <a:ext cx="4111400"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Bought into the journey.</a:t>
            </a:r>
            <a:endParaRPr lang="en-US" sz="2000" dirty="0">
              <a:latin typeface="Poppins" pitchFamily="2" charset="77"/>
              <a:cs typeface="Poppins" pitchFamily="2" charset="77"/>
            </a:endParaRPr>
          </a:p>
        </p:txBody>
      </p:sp>
      <p:sp>
        <p:nvSpPr>
          <p:cNvPr id="10" name="Shape 8"/>
          <p:cNvSpPr/>
          <p:nvPr/>
        </p:nvSpPr>
        <p:spPr>
          <a:xfrm>
            <a:off x="5153758" y="3499939"/>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11" name="Text 9"/>
          <p:cNvSpPr/>
          <p:nvPr/>
        </p:nvSpPr>
        <p:spPr>
          <a:xfrm>
            <a:off x="5468083" y="3814264"/>
            <a:ext cx="2812355"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02</a:t>
            </a:r>
            <a:endParaRPr lang="en-US" sz="1600" dirty="0">
              <a:latin typeface="Poppins" pitchFamily="2" charset="77"/>
              <a:cs typeface="Poppins" pitchFamily="2" charset="77"/>
            </a:endParaRPr>
          </a:p>
        </p:txBody>
      </p:sp>
      <p:sp>
        <p:nvSpPr>
          <p:cNvPr id="12" name="Text 10"/>
          <p:cNvSpPr/>
          <p:nvPr/>
        </p:nvSpPr>
        <p:spPr>
          <a:xfrm>
            <a:off x="5468083" y="4205476"/>
            <a:ext cx="1844427"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Flexibility</a:t>
            </a:r>
            <a:endParaRPr lang="en-US" sz="2850" dirty="0">
              <a:latin typeface="Poppins" pitchFamily="2" charset="77"/>
              <a:cs typeface="Poppins" pitchFamily="2" charset="77"/>
            </a:endParaRPr>
          </a:p>
        </p:txBody>
      </p:sp>
      <p:sp>
        <p:nvSpPr>
          <p:cNvPr id="13" name="Text 11"/>
          <p:cNvSpPr/>
          <p:nvPr/>
        </p:nvSpPr>
        <p:spPr>
          <a:xfrm>
            <a:off x="5468083" y="4829420"/>
            <a:ext cx="3511794"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Focus &amp; adaptation.</a:t>
            </a:r>
            <a:endParaRPr lang="en-US" sz="2000" dirty="0">
              <a:latin typeface="Poppins" pitchFamily="2" charset="77"/>
              <a:cs typeface="Poppins" pitchFamily="2" charset="77"/>
            </a:endParaRPr>
          </a:p>
        </p:txBody>
      </p:sp>
      <p:sp>
        <p:nvSpPr>
          <p:cNvPr id="14" name="Shape 12"/>
          <p:cNvSpPr/>
          <p:nvPr/>
        </p:nvSpPr>
        <p:spPr>
          <a:xfrm>
            <a:off x="9211408" y="3499939"/>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15" name="Text 13"/>
          <p:cNvSpPr/>
          <p:nvPr/>
        </p:nvSpPr>
        <p:spPr>
          <a:xfrm>
            <a:off x="9525733" y="3814264"/>
            <a:ext cx="2829590"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03</a:t>
            </a:r>
            <a:endParaRPr lang="en-US" sz="1600" dirty="0">
              <a:latin typeface="Poppins" pitchFamily="2" charset="77"/>
              <a:cs typeface="Poppins" pitchFamily="2" charset="77"/>
            </a:endParaRPr>
          </a:p>
        </p:txBody>
      </p:sp>
      <p:sp>
        <p:nvSpPr>
          <p:cNvPr id="16" name="Text 14"/>
          <p:cNvSpPr/>
          <p:nvPr/>
        </p:nvSpPr>
        <p:spPr>
          <a:xfrm>
            <a:off x="9525733" y="4205476"/>
            <a:ext cx="1592907"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Honesty</a:t>
            </a:r>
            <a:endParaRPr lang="en-US" sz="2850" dirty="0">
              <a:latin typeface="Poppins" pitchFamily="2" charset="77"/>
              <a:cs typeface="Poppins" pitchFamily="2" charset="77"/>
            </a:endParaRPr>
          </a:p>
        </p:txBody>
      </p:sp>
      <p:sp>
        <p:nvSpPr>
          <p:cNvPr id="17" name="Text 15"/>
          <p:cNvSpPr/>
          <p:nvPr/>
        </p:nvSpPr>
        <p:spPr>
          <a:xfrm>
            <a:off x="9525733" y="4829420"/>
            <a:ext cx="3684789"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Tricky conversations.</a:t>
            </a:r>
            <a:endParaRPr lang="en-US" sz="2000" dirty="0">
              <a:latin typeface="Poppins" pitchFamily="2" charset="77"/>
              <a:cs typeface="Poppins" pitchFamily="2" charset="77"/>
            </a:endParaRPr>
          </a:p>
        </p:txBody>
      </p:sp>
      <p:sp>
        <p:nvSpPr>
          <p:cNvPr id="18" name="Shape 16"/>
          <p:cNvSpPr/>
          <p:nvPr/>
        </p:nvSpPr>
        <p:spPr>
          <a:xfrm>
            <a:off x="13269058" y="3499939"/>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19" name="Text 17"/>
          <p:cNvSpPr/>
          <p:nvPr/>
        </p:nvSpPr>
        <p:spPr>
          <a:xfrm>
            <a:off x="13583382" y="3814264"/>
            <a:ext cx="2859751"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04</a:t>
            </a:r>
            <a:endParaRPr lang="en-US" sz="1600" dirty="0">
              <a:latin typeface="Poppins" pitchFamily="2" charset="77"/>
              <a:cs typeface="Poppins" pitchFamily="2" charset="77"/>
            </a:endParaRPr>
          </a:p>
        </p:txBody>
      </p:sp>
      <p:sp>
        <p:nvSpPr>
          <p:cNvPr id="20" name="Text 18"/>
          <p:cNvSpPr/>
          <p:nvPr/>
        </p:nvSpPr>
        <p:spPr>
          <a:xfrm>
            <a:off x="13583383" y="4205476"/>
            <a:ext cx="1918543"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Resilience</a:t>
            </a:r>
            <a:endParaRPr lang="en-US" sz="2850" dirty="0">
              <a:latin typeface="Poppins" pitchFamily="2" charset="77"/>
              <a:cs typeface="Poppins" pitchFamily="2" charset="77"/>
            </a:endParaRPr>
          </a:p>
        </p:txBody>
      </p:sp>
      <p:sp>
        <p:nvSpPr>
          <p:cNvPr id="21" name="Text 19"/>
          <p:cNvSpPr/>
          <p:nvPr/>
        </p:nvSpPr>
        <p:spPr>
          <a:xfrm>
            <a:off x="13583383" y="4829420"/>
            <a:ext cx="3344348"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Handling setbacks.</a:t>
            </a:r>
            <a:endParaRPr lang="en-US" sz="2000" dirty="0">
              <a:latin typeface="Poppins" pitchFamily="2" charset="77"/>
              <a:cs typeface="Poppins" pitchFamily="2" charset="77"/>
            </a:endParaRPr>
          </a:p>
        </p:txBody>
      </p:sp>
      <p:sp>
        <p:nvSpPr>
          <p:cNvPr id="22" name="Shape 20"/>
          <p:cNvSpPr/>
          <p:nvPr/>
        </p:nvSpPr>
        <p:spPr>
          <a:xfrm>
            <a:off x="1096108" y="6288531"/>
            <a:ext cx="15972692" cy="2198977"/>
          </a:xfrm>
          <a:prstGeom prst="roundRect">
            <a:avLst>
              <a:gd name="adj" fmla="val 976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23" name="Text 21"/>
          <p:cNvSpPr/>
          <p:nvPr/>
        </p:nvSpPr>
        <p:spPr>
          <a:xfrm>
            <a:off x="1448533" y="6640957"/>
            <a:ext cx="14471405" cy="627358"/>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363" dirty="0">
                <a:solidFill>
                  <a:srgbClr val="6B6588"/>
                </a:solidFill>
                <a:latin typeface="Poppins" pitchFamily="2" charset="77"/>
                <a:ea typeface="Poppins" pitchFamily="34" charset="-122"/>
                <a:cs typeface="Poppins" pitchFamily="2" charset="77"/>
              </a:rPr>
              <a:t>REFLECT</a:t>
            </a:r>
            <a:endParaRPr lang="en-US" sz="1600" dirty="0">
              <a:latin typeface="Poppins" pitchFamily="2" charset="77"/>
              <a:cs typeface="Poppins" pitchFamily="2" charset="77"/>
            </a:endParaRPr>
          </a:p>
        </p:txBody>
      </p:sp>
      <p:sp>
        <p:nvSpPr>
          <p:cNvPr id="24" name="Text 22"/>
          <p:cNvSpPr/>
          <p:nvPr/>
        </p:nvSpPr>
        <p:spPr>
          <a:xfrm>
            <a:off x="1448533" y="7182525"/>
            <a:ext cx="12970852" cy="282196"/>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0F0B2E"/>
                </a:solidFill>
                <a:latin typeface="Poppins" pitchFamily="2" charset="77"/>
                <a:ea typeface="Poppins" pitchFamily="34" charset="-122"/>
                <a:cs typeface="Poppins" pitchFamily="2" charset="77"/>
              </a:rPr>
              <a:t>What are the </a:t>
            </a:r>
            <a:r>
              <a:rPr lang="en-US" sz="2500" b="1" dirty="0">
                <a:solidFill>
                  <a:srgbClr val="0F0B2E"/>
                </a:solidFill>
                <a:latin typeface="Poppins" pitchFamily="2" charset="77"/>
                <a:ea typeface="Poppins" pitchFamily="34" charset="-122"/>
                <a:cs typeface="Poppins" pitchFamily="2" charset="77"/>
              </a:rPr>
              <a:t>barriers </a:t>
            </a:r>
            <a:r>
              <a:rPr lang="en-US" sz="2500" dirty="0">
                <a:solidFill>
                  <a:srgbClr val="0F0B2E"/>
                </a:solidFill>
                <a:latin typeface="Poppins" pitchFamily="2" charset="77"/>
                <a:ea typeface="Poppins" pitchFamily="34" charset="-122"/>
                <a:cs typeface="Poppins" pitchFamily="2" charset="77"/>
              </a:rPr>
              <a:t>to your scores being higher?</a:t>
            </a:r>
            <a:endParaRPr lang="en-US" sz="2500" dirty="0">
              <a:latin typeface="Poppins" pitchFamily="2" charset="77"/>
              <a:cs typeface="Poppins" pitchFamily="2" charset="77"/>
            </a:endParaRPr>
          </a:p>
        </p:txBody>
      </p:sp>
      <p:sp>
        <p:nvSpPr>
          <p:cNvPr id="25" name="Text 23"/>
          <p:cNvSpPr/>
          <p:nvPr/>
        </p:nvSpPr>
        <p:spPr>
          <a:xfrm>
            <a:off x="1448533" y="7643446"/>
            <a:ext cx="12970852" cy="282196"/>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0F0B2E"/>
                </a:solidFill>
                <a:latin typeface="Poppins" pitchFamily="2" charset="77"/>
                <a:ea typeface="Poppins" pitchFamily="34" charset="-122"/>
                <a:cs typeface="Poppins" pitchFamily="2" charset="77"/>
              </a:rPr>
              <a:t>Reflecting on your profile, how could you </a:t>
            </a:r>
            <a:r>
              <a:rPr lang="en-US" sz="2500" b="1" dirty="0">
                <a:solidFill>
                  <a:srgbClr val="0F0B2E"/>
                </a:solidFill>
                <a:latin typeface="Poppins" pitchFamily="2" charset="77"/>
                <a:ea typeface="Poppins" pitchFamily="34" charset="-122"/>
                <a:cs typeface="Poppins" pitchFamily="2" charset="77"/>
              </a:rPr>
              <a:t>improve your performance</a:t>
            </a:r>
            <a:r>
              <a:rPr lang="en-US" sz="2500" dirty="0">
                <a:solidFill>
                  <a:srgbClr val="0F0B2E"/>
                </a:solidFill>
                <a:latin typeface="Poppins" pitchFamily="2" charset="77"/>
                <a:ea typeface="Poppins" pitchFamily="34" charset="-122"/>
                <a:cs typeface="Poppins" pitchFamily="2" charset="77"/>
              </a:rPr>
              <a:t>?</a:t>
            </a:r>
            <a:endParaRPr lang="en-US" sz="2500" dirty="0">
              <a:latin typeface="Poppins" pitchFamily="2" charset="77"/>
              <a:cs typeface="Poppins" pitchFamily="2" charset="77"/>
            </a:endParaRPr>
          </a:p>
        </p:txBody>
      </p:sp>
      <p:sp>
        <p:nvSpPr>
          <p:cNvPr id="26" name="Text 24"/>
          <p:cNvSpPr/>
          <p:nvPr/>
        </p:nvSpPr>
        <p:spPr>
          <a:xfrm>
            <a:off x="1143000" y="9593610"/>
            <a:ext cx="1114723"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EXERCISE 1</a:t>
            </a:r>
            <a:endParaRPr lang="en-US" sz="1200" dirty="0">
              <a:latin typeface="Poppins" pitchFamily="2" charset="77"/>
              <a:cs typeface="Poppins" pitchFamily="2" charset="77"/>
            </a:endParaRPr>
          </a:p>
        </p:txBody>
      </p:sp>
      <p:sp>
        <p:nvSpPr>
          <p:cNvPr id="27" name="Text 25"/>
          <p:cNvSpPr/>
          <p:nvPr/>
        </p:nvSpPr>
        <p:spPr>
          <a:xfrm>
            <a:off x="16452503" y="9593610"/>
            <a:ext cx="76869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05 / 25</a:t>
            </a:r>
            <a:endParaRPr lang="en-US" sz="1200" dirty="0">
              <a:latin typeface="Poppins" pitchFamily="2" charset="77"/>
              <a:cs typeface="Poppins" pitchFamily="2" charset="7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46" name="Shape 20">
            <a:extLst>
              <a:ext uri="{FF2B5EF4-FFF2-40B4-BE49-F238E27FC236}">
                <a16:creationId xmlns:a16="http://schemas.microsoft.com/office/drawing/2014/main" id="{42FBC85E-1324-0A12-F21D-C7D21A647CE2}"/>
              </a:ext>
            </a:extLst>
          </p:cNvPr>
          <p:cNvSpPr/>
          <p:nvPr/>
        </p:nvSpPr>
        <p:spPr>
          <a:xfrm>
            <a:off x="1096108" y="6429207"/>
            <a:ext cx="15972692" cy="1870731"/>
          </a:xfrm>
          <a:prstGeom prst="roundRect">
            <a:avLst>
              <a:gd name="adj" fmla="val 9762"/>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 name="Text 1"/>
          <p:cNvSpPr/>
          <p:nvPr/>
        </p:nvSpPr>
        <p:spPr>
          <a:xfrm>
            <a:off x="1088780" y="89535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EXERCISE 2 · REFLECTING ON YOUR TEAM’S PERFORMANCE</a:t>
            </a:r>
            <a:endParaRPr lang="en-US" sz="1650" dirty="0">
              <a:latin typeface="Poppins" pitchFamily="2" charset="77"/>
              <a:cs typeface="Poppins" pitchFamily="2" charset="77"/>
            </a:endParaRPr>
          </a:p>
        </p:txBody>
      </p:sp>
      <p:sp>
        <p:nvSpPr>
          <p:cNvPr id="4" name="Text 2"/>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2" charset="77"/>
                <a:ea typeface="Poppins" pitchFamily="34" charset="-122"/>
                <a:cs typeface="Poppins" pitchFamily="2" charset="77"/>
              </a:rPr>
              <a:t>Score </a:t>
            </a:r>
            <a:r>
              <a:rPr lang="en-US" sz="5000" b="1" kern="0" spc="-147" dirty="0">
                <a:blipFill>
                  <a:blip r:embed="rId3"/>
                  <a:stretch>
                    <a:fillRect/>
                  </a:stretch>
                </a:blipFill>
                <a:latin typeface="Poppins" pitchFamily="2" charset="77"/>
                <a:ea typeface="Poppins" pitchFamily="34" charset="-122"/>
                <a:cs typeface="Poppins" pitchFamily="2" charset="77"/>
              </a:rPr>
              <a:t>your team</a:t>
            </a:r>
            <a:r>
              <a:rPr lang="en-US" sz="5000" b="1" kern="0" spc="-147" dirty="0">
                <a:solidFill>
                  <a:srgbClr val="0F0B2E"/>
                </a:solidFill>
                <a:latin typeface="Poppins" pitchFamily="2" charset="77"/>
                <a:ea typeface="Poppins" pitchFamily="34" charset="-122"/>
                <a:cs typeface="Poppins" pitchFamily="2" charset="77"/>
              </a:rPr>
              <a:t>.</a:t>
            </a:r>
            <a:endParaRPr lang="en-US" sz="5000" dirty="0">
              <a:latin typeface="Poppins" pitchFamily="2" charset="77"/>
              <a:cs typeface="Poppins" pitchFamily="2" charset="77"/>
            </a:endParaRPr>
          </a:p>
        </p:txBody>
      </p:sp>
      <p:sp>
        <p:nvSpPr>
          <p:cNvPr id="5" name="Text 3"/>
          <p:cNvSpPr/>
          <p:nvPr/>
        </p:nvSpPr>
        <p:spPr>
          <a:xfrm>
            <a:off x="1143000" y="2507754"/>
            <a:ext cx="15456877" cy="921841"/>
          </a:xfrm>
          <a:prstGeom prst="rect">
            <a:avLst/>
          </a:prstGeom>
          <a:noFill/>
          <a:ln/>
        </p:spPr>
        <p:txBody>
          <a:bodyPr wrap="square" lIns="25400" tIns="25400" rIns="25400" bIns="25400" rtlCol="0" anchor="t">
            <a:normAutofit/>
          </a:bodyPr>
          <a:lstStyle/>
          <a:p>
            <a:pPr marL="0" indent="0" algn="l">
              <a:lnSpc>
                <a:spcPct val="145000"/>
              </a:lnSpc>
              <a:buNone/>
            </a:pPr>
            <a:endParaRPr lang="en-US" sz="2400" dirty="0">
              <a:latin typeface="Poppins" pitchFamily="2" charset="77"/>
              <a:cs typeface="Poppins" pitchFamily="2" charset="77"/>
            </a:endParaRPr>
          </a:p>
        </p:txBody>
      </p:sp>
      <p:sp>
        <p:nvSpPr>
          <p:cNvPr id="24" name="Text 22"/>
          <p:cNvSpPr/>
          <p:nvPr/>
        </p:nvSpPr>
        <p:spPr>
          <a:xfrm>
            <a:off x="1471979" y="7314457"/>
            <a:ext cx="13299098" cy="282098"/>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0F0B2E"/>
                </a:solidFill>
                <a:latin typeface="Poppins" pitchFamily="2" charset="77"/>
                <a:ea typeface="Poppins" pitchFamily="34" charset="-122"/>
                <a:cs typeface="Poppins" pitchFamily="2" charset="77"/>
              </a:rPr>
              <a:t>Each team member shares their scoring - observe the variety.</a:t>
            </a:r>
            <a:endParaRPr lang="en-US" sz="2500" dirty="0">
              <a:latin typeface="Poppins" pitchFamily="2" charset="77"/>
              <a:cs typeface="Poppins" pitchFamily="2" charset="77"/>
            </a:endParaRPr>
          </a:p>
        </p:txBody>
      </p:sp>
      <p:sp>
        <p:nvSpPr>
          <p:cNvPr id="25" name="Text 23"/>
          <p:cNvSpPr/>
          <p:nvPr/>
        </p:nvSpPr>
        <p:spPr>
          <a:xfrm>
            <a:off x="1143000" y="9593610"/>
            <a:ext cx="1150739"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EXERCISE 2</a:t>
            </a:r>
            <a:endParaRPr lang="en-US" sz="1200" dirty="0">
              <a:latin typeface="Poppins" pitchFamily="2" charset="77"/>
              <a:cs typeface="Poppins" pitchFamily="2" charset="77"/>
            </a:endParaRPr>
          </a:p>
        </p:txBody>
      </p:sp>
      <p:sp>
        <p:nvSpPr>
          <p:cNvPr id="26" name="Text 24"/>
          <p:cNvSpPr/>
          <p:nvPr/>
        </p:nvSpPr>
        <p:spPr>
          <a:xfrm>
            <a:off x="16453842" y="9593610"/>
            <a:ext cx="76735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06 / 25</a:t>
            </a:r>
            <a:endParaRPr lang="en-US" sz="1200" dirty="0">
              <a:latin typeface="Poppins" pitchFamily="2" charset="77"/>
              <a:cs typeface="Poppins" pitchFamily="2" charset="77"/>
            </a:endParaRPr>
          </a:p>
        </p:txBody>
      </p:sp>
      <p:sp>
        <p:nvSpPr>
          <p:cNvPr id="29" name="Text 3">
            <a:extLst>
              <a:ext uri="{FF2B5EF4-FFF2-40B4-BE49-F238E27FC236}">
                <a16:creationId xmlns:a16="http://schemas.microsoft.com/office/drawing/2014/main" id="{3E9323DA-0AC3-242B-6750-C89B13BCAA8B}"/>
              </a:ext>
            </a:extLst>
          </p:cNvPr>
          <p:cNvSpPr/>
          <p:nvPr/>
        </p:nvSpPr>
        <p:spPr>
          <a:xfrm>
            <a:off x="1166444" y="2437416"/>
            <a:ext cx="15222417" cy="1149846"/>
          </a:xfrm>
          <a:prstGeom prst="rect">
            <a:avLst/>
          </a:prstGeom>
          <a:noFill/>
          <a:ln/>
        </p:spPr>
        <p:txBody>
          <a:bodyPr wrap="square" lIns="25400" tIns="25400" rIns="25400" bIns="25400" rtlCol="0" anchor="t">
            <a:normAutofit fontScale="92500"/>
          </a:bodyPr>
          <a:lstStyle/>
          <a:p>
            <a:pPr>
              <a:lnSpc>
                <a:spcPct val="145000"/>
              </a:lnSpc>
            </a:pPr>
            <a:r>
              <a:rPr lang="en-US" sz="2800" dirty="0">
                <a:solidFill>
                  <a:srgbClr val="3D365C"/>
                </a:solidFill>
                <a:latin typeface="Poppins" pitchFamily="2" charset="77"/>
                <a:ea typeface="Poppins" pitchFamily="34" charset="-122"/>
                <a:cs typeface="Poppins" pitchFamily="2" charset="77"/>
              </a:rPr>
              <a:t>For each of the </a:t>
            </a:r>
            <a:r>
              <a:rPr lang="en-US" sz="2800" b="1" dirty="0">
                <a:solidFill>
                  <a:srgbClr val="3D365C"/>
                </a:solidFill>
                <a:latin typeface="Poppins" pitchFamily="2" charset="77"/>
                <a:ea typeface="Poppins" pitchFamily="34" charset="-122"/>
                <a:cs typeface="Poppins" pitchFamily="2" charset="77"/>
              </a:rPr>
              <a:t>4 pillars</a:t>
            </a:r>
            <a:r>
              <a:rPr lang="en-US" sz="2800" dirty="0">
                <a:solidFill>
                  <a:srgbClr val="3D365C"/>
                </a:solidFill>
                <a:latin typeface="Poppins" pitchFamily="2" charset="77"/>
                <a:ea typeface="Poppins" pitchFamily="34" charset="-122"/>
                <a:cs typeface="Poppins" pitchFamily="2" charset="77"/>
              </a:rPr>
              <a:t>, on a scale of </a:t>
            </a:r>
            <a:r>
              <a:rPr lang="en-US" sz="2800" b="1" dirty="0">
                <a:solidFill>
                  <a:srgbClr val="3D365C"/>
                </a:solidFill>
                <a:latin typeface="Poppins" pitchFamily="2" charset="77"/>
                <a:ea typeface="Poppins" pitchFamily="34" charset="-122"/>
                <a:cs typeface="Poppins" pitchFamily="2" charset="77"/>
              </a:rPr>
              <a:t>1–10 (10 = high) </a:t>
            </a:r>
            <a:r>
              <a:rPr lang="en-US" sz="2800" dirty="0">
                <a:solidFill>
                  <a:srgbClr val="3D365C"/>
                </a:solidFill>
                <a:latin typeface="Poppins" pitchFamily="2" charset="77"/>
                <a:ea typeface="Poppins" pitchFamily="34" charset="-122"/>
                <a:cs typeface="Poppins" pitchFamily="2" charset="77"/>
              </a:rPr>
              <a:t>, how would you score your team - and the reason why?</a:t>
            </a:r>
            <a:endParaRPr lang="en-US" sz="2800" dirty="0">
              <a:latin typeface="Poppins" pitchFamily="2" charset="77"/>
              <a:cs typeface="Poppins" pitchFamily="2" charset="77"/>
            </a:endParaRPr>
          </a:p>
        </p:txBody>
      </p:sp>
      <p:sp>
        <p:nvSpPr>
          <p:cNvPr id="30" name="Shape 4">
            <a:extLst>
              <a:ext uri="{FF2B5EF4-FFF2-40B4-BE49-F238E27FC236}">
                <a16:creationId xmlns:a16="http://schemas.microsoft.com/office/drawing/2014/main" id="{15A4073F-6C73-A34D-135C-7ED2B934E51F}"/>
              </a:ext>
            </a:extLst>
          </p:cNvPr>
          <p:cNvSpPr/>
          <p:nvPr/>
        </p:nvSpPr>
        <p:spPr>
          <a:xfrm>
            <a:off x="1096108" y="3640615"/>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1" name="Text 5">
            <a:extLst>
              <a:ext uri="{FF2B5EF4-FFF2-40B4-BE49-F238E27FC236}">
                <a16:creationId xmlns:a16="http://schemas.microsoft.com/office/drawing/2014/main" id="{665FC50F-FF53-7EBE-0A66-A46D3AF4FE1C}"/>
              </a:ext>
            </a:extLst>
          </p:cNvPr>
          <p:cNvSpPr/>
          <p:nvPr/>
        </p:nvSpPr>
        <p:spPr>
          <a:xfrm>
            <a:off x="1410433" y="3954940"/>
            <a:ext cx="2739536"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01</a:t>
            </a:r>
            <a:endParaRPr lang="en-US" sz="1600" dirty="0">
              <a:latin typeface="Poppins" pitchFamily="2" charset="77"/>
              <a:cs typeface="Poppins" pitchFamily="2" charset="77"/>
            </a:endParaRPr>
          </a:p>
        </p:txBody>
      </p:sp>
      <p:sp>
        <p:nvSpPr>
          <p:cNvPr id="32" name="Text 6">
            <a:extLst>
              <a:ext uri="{FF2B5EF4-FFF2-40B4-BE49-F238E27FC236}">
                <a16:creationId xmlns:a16="http://schemas.microsoft.com/office/drawing/2014/main" id="{D0979D72-67F5-51BE-4CDB-66F78408221E}"/>
              </a:ext>
            </a:extLst>
          </p:cNvPr>
          <p:cNvSpPr/>
          <p:nvPr/>
        </p:nvSpPr>
        <p:spPr>
          <a:xfrm>
            <a:off x="1410433" y="4346152"/>
            <a:ext cx="2556421"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Commitment</a:t>
            </a:r>
            <a:endParaRPr lang="en-US" sz="2850" dirty="0">
              <a:latin typeface="Poppins" pitchFamily="2" charset="77"/>
              <a:cs typeface="Poppins" pitchFamily="2" charset="77"/>
            </a:endParaRPr>
          </a:p>
        </p:txBody>
      </p:sp>
      <p:sp>
        <p:nvSpPr>
          <p:cNvPr id="33" name="Text 7">
            <a:extLst>
              <a:ext uri="{FF2B5EF4-FFF2-40B4-BE49-F238E27FC236}">
                <a16:creationId xmlns:a16="http://schemas.microsoft.com/office/drawing/2014/main" id="{2CD2559F-6E7B-A6C2-471A-CD229132529E}"/>
              </a:ext>
            </a:extLst>
          </p:cNvPr>
          <p:cNvSpPr/>
          <p:nvPr/>
        </p:nvSpPr>
        <p:spPr>
          <a:xfrm>
            <a:off x="1410433" y="4970096"/>
            <a:ext cx="4111400"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Bought into the journey.</a:t>
            </a:r>
            <a:endParaRPr lang="en-US" sz="2000" dirty="0">
              <a:latin typeface="Poppins" pitchFamily="2" charset="77"/>
              <a:cs typeface="Poppins" pitchFamily="2" charset="77"/>
            </a:endParaRPr>
          </a:p>
        </p:txBody>
      </p:sp>
      <p:sp>
        <p:nvSpPr>
          <p:cNvPr id="34" name="Shape 8">
            <a:extLst>
              <a:ext uri="{FF2B5EF4-FFF2-40B4-BE49-F238E27FC236}">
                <a16:creationId xmlns:a16="http://schemas.microsoft.com/office/drawing/2014/main" id="{4579C1FC-2960-3397-4DEA-A9125870E5D1}"/>
              </a:ext>
            </a:extLst>
          </p:cNvPr>
          <p:cNvSpPr/>
          <p:nvPr/>
        </p:nvSpPr>
        <p:spPr>
          <a:xfrm>
            <a:off x="5153758" y="3640615"/>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5" name="Text 9">
            <a:extLst>
              <a:ext uri="{FF2B5EF4-FFF2-40B4-BE49-F238E27FC236}">
                <a16:creationId xmlns:a16="http://schemas.microsoft.com/office/drawing/2014/main" id="{4758E614-D44A-C3BE-5EC0-5C56C253F04B}"/>
              </a:ext>
            </a:extLst>
          </p:cNvPr>
          <p:cNvSpPr/>
          <p:nvPr/>
        </p:nvSpPr>
        <p:spPr>
          <a:xfrm>
            <a:off x="5468083" y="3954940"/>
            <a:ext cx="2812355"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02</a:t>
            </a:r>
            <a:endParaRPr lang="en-US" sz="1600" dirty="0">
              <a:latin typeface="Poppins" pitchFamily="2" charset="77"/>
              <a:cs typeface="Poppins" pitchFamily="2" charset="77"/>
            </a:endParaRPr>
          </a:p>
        </p:txBody>
      </p:sp>
      <p:sp>
        <p:nvSpPr>
          <p:cNvPr id="36" name="Text 10">
            <a:extLst>
              <a:ext uri="{FF2B5EF4-FFF2-40B4-BE49-F238E27FC236}">
                <a16:creationId xmlns:a16="http://schemas.microsoft.com/office/drawing/2014/main" id="{D35C71CD-CEBB-DADC-ACFE-B27EF40BF205}"/>
              </a:ext>
            </a:extLst>
          </p:cNvPr>
          <p:cNvSpPr/>
          <p:nvPr/>
        </p:nvSpPr>
        <p:spPr>
          <a:xfrm>
            <a:off x="5468083" y="4346152"/>
            <a:ext cx="1844427"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Flexibility</a:t>
            </a:r>
            <a:endParaRPr lang="en-US" sz="2850" dirty="0">
              <a:latin typeface="Poppins" pitchFamily="2" charset="77"/>
              <a:cs typeface="Poppins" pitchFamily="2" charset="77"/>
            </a:endParaRPr>
          </a:p>
        </p:txBody>
      </p:sp>
      <p:sp>
        <p:nvSpPr>
          <p:cNvPr id="37" name="Text 11">
            <a:extLst>
              <a:ext uri="{FF2B5EF4-FFF2-40B4-BE49-F238E27FC236}">
                <a16:creationId xmlns:a16="http://schemas.microsoft.com/office/drawing/2014/main" id="{E34FA4A2-E869-52B4-53E4-DEA6BA9E9AA9}"/>
              </a:ext>
            </a:extLst>
          </p:cNvPr>
          <p:cNvSpPr/>
          <p:nvPr/>
        </p:nvSpPr>
        <p:spPr>
          <a:xfrm>
            <a:off x="5468083" y="4970096"/>
            <a:ext cx="3511794"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Focus &amp; adaptation.</a:t>
            </a:r>
            <a:endParaRPr lang="en-US" sz="2000" dirty="0">
              <a:latin typeface="Poppins" pitchFamily="2" charset="77"/>
              <a:cs typeface="Poppins" pitchFamily="2" charset="77"/>
            </a:endParaRPr>
          </a:p>
        </p:txBody>
      </p:sp>
      <p:sp>
        <p:nvSpPr>
          <p:cNvPr id="38" name="Shape 12">
            <a:extLst>
              <a:ext uri="{FF2B5EF4-FFF2-40B4-BE49-F238E27FC236}">
                <a16:creationId xmlns:a16="http://schemas.microsoft.com/office/drawing/2014/main" id="{63C9690D-3D05-24D7-1BF9-8D34F1127D5D}"/>
              </a:ext>
            </a:extLst>
          </p:cNvPr>
          <p:cNvSpPr/>
          <p:nvPr/>
        </p:nvSpPr>
        <p:spPr>
          <a:xfrm>
            <a:off x="9211408" y="3640615"/>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39" name="Text 13">
            <a:extLst>
              <a:ext uri="{FF2B5EF4-FFF2-40B4-BE49-F238E27FC236}">
                <a16:creationId xmlns:a16="http://schemas.microsoft.com/office/drawing/2014/main" id="{969DE370-6BF5-96D0-F6F6-EBE914657ED8}"/>
              </a:ext>
            </a:extLst>
          </p:cNvPr>
          <p:cNvSpPr/>
          <p:nvPr/>
        </p:nvSpPr>
        <p:spPr>
          <a:xfrm>
            <a:off x="9525733" y="3954940"/>
            <a:ext cx="2829590"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03</a:t>
            </a:r>
            <a:endParaRPr lang="en-US" sz="1600" dirty="0">
              <a:latin typeface="Poppins" pitchFamily="2" charset="77"/>
              <a:cs typeface="Poppins" pitchFamily="2" charset="77"/>
            </a:endParaRPr>
          </a:p>
        </p:txBody>
      </p:sp>
      <p:sp>
        <p:nvSpPr>
          <p:cNvPr id="40" name="Text 14">
            <a:extLst>
              <a:ext uri="{FF2B5EF4-FFF2-40B4-BE49-F238E27FC236}">
                <a16:creationId xmlns:a16="http://schemas.microsoft.com/office/drawing/2014/main" id="{ADB78FBD-3281-346D-AC75-9DE54807EABF}"/>
              </a:ext>
            </a:extLst>
          </p:cNvPr>
          <p:cNvSpPr/>
          <p:nvPr/>
        </p:nvSpPr>
        <p:spPr>
          <a:xfrm>
            <a:off x="9525733" y="4346152"/>
            <a:ext cx="1592907"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Honesty</a:t>
            </a:r>
            <a:endParaRPr lang="en-US" sz="2850" dirty="0">
              <a:latin typeface="Poppins" pitchFamily="2" charset="77"/>
              <a:cs typeface="Poppins" pitchFamily="2" charset="77"/>
            </a:endParaRPr>
          </a:p>
        </p:txBody>
      </p:sp>
      <p:sp>
        <p:nvSpPr>
          <p:cNvPr id="41" name="Text 15">
            <a:extLst>
              <a:ext uri="{FF2B5EF4-FFF2-40B4-BE49-F238E27FC236}">
                <a16:creationId xmlns:a16="http://schemas.microsoft.com/office/drawing/2014/main" id="{8497B89F-D6BD-BC86-1AFD-B7E3B7636AF6}"/>
              </a:ext>
            </a:extLst>
          </p:cNvPr>
          <p:cNvSpPr/>
          <p:nvPr/>
        </p:nvSpPr>
        <p:spPr>
          <a:xfrm>
            <a:off x="9525733" y="4970096"/>
            <a:ext cx="3684789"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Tricky conversations.</a:t>
            </a:r>
            <a:endParaRPr lang="en-US" sz="2000" dirty="0">
              <a:latin typeface="Poppins" pitchFamily="2" charset="77"/>
              <a:cs typeface="Poppins" pitchFamily="2" charset="77"/>
            </a:endParaRPr>
          </a:p>
        </p:txBody>
      </p:sp>
      <p:sp>
        <p:nvSpPr>
          <p:cNvPr id="42" name="Shape 16">
            <a:extLst>
              <a:ext uri="{FF2B5EF4-FFF2-40B4-BE49-F238E27FC236}">
                <a16:creationId xmlns:a16="http://schemas.microsoft.com/office/drawing/2014/main" id="{1E2292CB-703D-D460-B35C-CEA792B8287E}"/>
              </a:ext>
            </a:extLst>
          </p:cNvPr>
          <p:cNvSpPr/>
          <p:nvPr/>
        </p:nvSpPr>
        <p:spPr>
          <a:xfrm>
            <a:off x="13269058" y="3640615"/>
            <a:ext cx="3829050" cy="2331393"/>
          </a:xfrm>
          <a:prstGeom prst="roundRect">
            <a:avLst>
              <a:gd name="adj" fmla="val 8171"/>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latin typeface="Poppins" pitchFamily="2" charset="77"/>
              <a:cs typeface="Poppins" pitchFamily="2" charset="77"/>
            </a:endParaRPr>
          </a:p>
        </p:txBody>
      </p:sp>
      <p:sp>
        <p:nvSpPr>
          <p:cNvPr id="43" name="Text 17">
            <a:extLst>
              <a:ext uri="{FF2B5EF4-FFF2-40B4-BE49-F238E27FC236}">
                <a16:creationId xmlns:a16="http://schemas.microsoft.com/office/drawing/2014/main" id="{83CAB88B-48EF-EE63-4CB7-5E27A23ED73D}"/>
              </a:ext>
            </a:extLst>
          </p:cNvPr>
          <p:cNvSpPr/>
          <p:nvPr/>
        </p:nvSpPr>
        <p:spPr>
          <a:xfrm>
            <a:off x="13583382" y="3954940"/>
            <a:ext cx="2859751" cy="288819"/>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2" charset="77"/>
                <a:ea typeface="Poppins" pitchFamily="34" charset="-122"/>
                <a:cs typeface="Poppins" pitchFamily="2" charset="77"/>
              </a:rPr>
              <a:t>PILLAR 04</a:t>
            </a:r>
            <a:endParaRPr lang="en-US" sz="1600" dirty="0">
              <a:latin typeface="Poppins" pitchFamily="2" charset="77"/>
              <a:cs typeface="Poppins" pitchFamily="2" charset="77"/>
            </a:endParaRPr>
          </a:p>
        </p:txBody>
      </p:sp>
      <p:sp>
        <p:nvSpPr>
          <p:cNvPr id="44" name="Text 18">
            <a:extLst>
              <a:ext uri="{FF2B5EF4-FFF2-40B4-BE49-F238E27FC236}">
                <a16:creationId xmlns:a16="http://schemas.microsoft.com/office/drawing/2014/main" id="{1AB7FEF4-782D-E6B2-28CA-8CBC0C9E744F}"/>
              </a:ext>
            </a:extLst>
          </p:cNvPr>
          <p:cNvSpPr/>
          <p:nvPr/>
        </p:nvSpPr>
        <p:spPr>
          <a:xfrm>
            <a:off x="13583383" y="4346152"/>
            <a:ext cx="1918543" cy="59903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850" b="1" kern="0" spc="-57" dirty="0">
                <a:solidFill>
                  <a:srgbClr val="0F0B2E"/>
                </a:solidFill>
                <a:latin typeface="Poppins" pitchFamily="2" charset="77"/>
                <a:ea typeface="Poppins" pitchFamily="34" charset="-122"/>
                <a:cs typeface="Poppins" pitchFamily="2" charset="77"/>
              </a:rPr>
              <a:t>Resilience</a:t>
            </a:r>
            <a:endParaRPr lang="en-US" sz="2850" dirty="0">
              <a:latin typeface="Poppins" pitchFamily="2" charset="77"/>
              <a:cs typeface="Poppins" pitchFamily="2" charset="77"/>
            </a:endParaRPr>
          </a:p>
        </p:txBody>
      </p:sp>
      <p:sp>
        <p:nvSpPr>
          <p:cNvPr id="45" name="Text 19">
            <a:extLst>
              <a:ext uri="{FF2B5EF4-FFF2-40B4-BE49-F238E27FC236}">
                <a16:creationId xmlns:a16="http://schemas.microsoft.com/office/drawing/2014/main" id="{B6BB7C86-E03E-7B58-FEE5-252CB9926858}"/>
              </a:ext>
            </a:extLst>
          </p:cNvPr>
          <p:cNvSpPr/>
          <p:nvPr/>
        </p:nvSpPr>
        <p:spPr>
          <a:xfrm>
            <a:off x="13583383" y="4970096"/>
            <a:ext cx="3344348" cy="328739"/>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2" charset="77"/>
                <a:ea typeface="Poppins" pitchFamily="34" charset="-122"/>
                <a:cs typeface="Poppins" pitchFamily="2" charset="77"/>
              </a:rPr>
              <a:t>Handling setbacks.</a:t>
            </a:r>
            <a:endParaRPr lang="en-US" sz="2000" dirty="0">
              <a:latin typeface="Poppins" pitchFamily="2" charset="77"/>
              <a:cs typeface="Poppins" pitchFamily="2" charset="77"/>
            </a:endParaRPr>
          </a:p>
        </p:txBody>
      </p:sp>
      <p:sp>
        <p:nvSpPr>
          <p:cNvPr id="47" name="Text 21">
            <a:extLst>
              <a:ext uri="{FF2B5EF4-FFF2-40B4-BE49-F238E27FC236}">
                <a16:creationId xmlns:a16="http://schemas.microsoft.com/office/drawing/2014/main" id="{45688EBD-2EFC-CFA8-2A0B-170B7A017B30}"/>
              </a:ext>
            </a:extLst>
          </p:cNvPr>
          <p:cNvSpPr/>
          <p:nvPr/>
        </p:nvSpPr>
        <p:spPr>
          <a:xfrm>
            <a:off x="1448533" y="6781633"/>
            <a:ext cx="14471405" cy="627358"/>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363" dirty="0">
                <a:solidFill>
                  <a:srgbClr val="6B6588"/>
                </a:solidFill>
                <a:latin typeface="Poppins" pitchFamily="2" charset="77"/>
                <a:ea typeface="Poppins" pitchFamily="34" charset="-122"/>
                <a:cs typeface="Poppins" pitchFamily="2" charset="77"/>
              </a:rPr>
              <a:t>SHARE</a:t>
            </a:r>
            <a:endParaRPr lang="en-US" sz="1600" dirty="0">
              <a:latin typeface="Poppins" pitchFamily="2" charset="77"/>
              <a:cs typeface="Poppins" pitchFamily="2" charset="77"/>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952500" y="762000"/>
            <a:ext cx="1687449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2" charset="77"/>
                <a:ea typeface="Poppins" pitchFamily="34" charset="-122"/>
                <a:cs typeface="Poppins" pitchFamily="2" charset="77"/>
              </a:rPr>
              <a:t>EXERCISE 3 · UNDERSTANDING HOW WE OPERATE</a:t>
            </a:r>
            <a:endParaRPr lang="en-US" sz="1650" dirty="0">
              <a:latin typeface="Poppins" pitchFamily="2" charset="77"/>
              <a:cs typeface="Poppins" pitchFamily="2" charset="77"/>
            </a:endParaRPr>
          </a:p>
        </p:txBody>
      </p:sp>
      <p:sp>
        <p:nvSpPr>
          <p:cNvPr id="3" name="Text 1"/>
          <p:cNvSpPr/>
          <p:nvPr/>
        </p:nvSpPr>
        <p:spPr>
          <a:xfrm>
            <a:off x="952500" y="1353443"/>
            <a:ext cx="1687449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gradFill>
                  <a:gsLst>
                    <a:gs pos="85000">
                      <a:srgbClr val="FED507"/>
                    </a:gs>
                    <a:gs pos="8000">
                      <a:srgbClr val="E84227"/>
                    </a:gs>
                  </a:gsLst>
                  <a:lin ang="2700000" scaled="1"/>
                </a:gradFill>
                <a:latin typeface="Poppins" pitchFamily="2" charset="77"/>
                <a:ea typeface="Poppins" pitchFamily="34" charset="-122"/>
                <a:cs typeface="Poppins" pitchFamily="2" charset="77"/>
              </a:rPr>
              <a:t>High performance </a:t>
            </a:r>
            <a:r>
              <a:rPr lang="en-US" sz="5000" b="1" kern="0" spc="-147" dirty="0">
                <a:solidFill>
                  <a:srgbClr val="0F0B2E"/>
                </a:solidFill>
                <a:latin typeface="Poppins" pitchFamily="2" charset="77"/>
                <a:ea typeface="Poppins" pitchFamily="34" charset="-122"/>
                <a:cs typeface="Poppins" pitchFamily="2" charset="77"/>
              </a:rPr>
              <a:t>as a team.</a:t>
            </a:r>
            <a:endParaRPr lang="en-US" sz="5000" dirty="0">
              <a:latin typeface="Poppins" pitchFamily="2" charset="77"/>
              <a:cs typeface="Poppins" pitchFamily="2" charset="77"/>
            </a:endParaRPr>
          </a:p>
        </p:txBody>
      </p:sp>
      <p:sp>
        <p:nvSpPr>
          <p:cNvPr id="4" name="Shape 2"/>
          <p:cNvSpPr/>
          <p:nvPr/>
        </p:nvSpPr>
        <p:spPr>
          <a:xfrm>
            <a:off x="952500" y="3012339"/>
            <a:ext cx="8282136" cy="5753100"/>
          </a:xfrm>
          <a:prstGeom prst="roundRect">
            <a:avLst>
              <a:gd name="adj" fmla="val 3974"/>
            </a:avLst>
          </a:prstGeom>
          <a:solidFill>
            <a:srgbClr val="F5F3EC"/>
          </a:solidFill>
          <a:ln w="19050">
            <a:solidFill>
              <a:srgbClr val="ECE9DF"/>
            </a:solidFill>
            <a:prstDash val="dash"/>
          </a:ln>
        </p:spPr>
        <p:txBody>
          <a:bodyPr/>
          <a:lstStyle/>
          <a:p>
            <a:endParaRPr lang="en-US" sz="1700">
              <a:latin typeface="Poppins" pitchFamily="2" charset="77"/>
              <a:cs typeface="Poppins" pitchFamily="2" charset="77"/>
            </a:endParaRPr>
          </a:p>
        </p:txBody>
      </p:sp>
      <p:sp>
        <p:nvSpPr>
          <p:cNvPr id="5" name="Text 3"/>
          <p:cNvSpPr/>
          <p:nvPr/>
        </p:nvSpPr>
        <p:spPr>
          <a:xfrm>
            <a:off x="3906887" y="5156448"/>
            <a:ext cx="2449562"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336" dirty="0">
                <a:solidFill>
                  <a:srgbClr val="6B6588"/>
                </a:solidFill>
                <a:latin typeface="Poppins" pitchFamily="2" charset="77"/>
                <a:ea typeface="Poppins" pitchFamily="34" charset="-122"/>
                <a:cs typeface="Poppins" pitchFamily="2" charset="77"/>
              </a:rPr>
              <a:t>PLACEHOLDER</a:t>
            </a:r>
            <a:endParaRPr lang="en-US" sz="2100" dirty="0">
              <a:latin typeface="Poppins" pitchFamily="2" charset="77"/>
              <a:cs typeface="Poppins" pitchFamily="2" charset="77"/>
            </a:endParaRPr>
          </a:p>
        </p:txBody>
      </p:sp>
      <p:sp>
        <p:nvSpPr>
          <p:cNvPr id="6" name="Text 4"/>
          <p:cNvSpPr/>
          <p:nvPr/>
        </p:nvSpPr>
        <p:spPr>
          <a:xfrm>
            <a:off x="2965632" y="5722144"/>
            <a:ext cx="4255873" cy="1077962"/>
          </a:xfrm>
          <a:prstGeom prst="rect">
            <a:avLst/>
          </a:prstGeom>
          <a:noFill/>
          <a:ln/>
        </p:spPr>
        <p:txBody>
          <a:bodyPr wrap="square" lIns="25400" tIns="25400" rIns="25400" bIns="25400" rtlCol="0" anchor="t">
            <a:normAutofit fontScale="92500" lnSpcReduction="20000"/>
          </a:bodyPr>
          <a:lstStyle/>
          <a:p>
            <a:pPr marL="0" indent="0" algn="ctr">
              <a:lnSpc>
                <a:spcPct val="140000"/>
              </a:lnSpc>
              <a:buNone/>
            </a:pPr>
            <a:r>
              <a:rPr lang="en-US" sz="1950" dirty="0">
                <a:solidFill>
                  <a:srgbClr val="6B6588"/>
                </a:solidFill>
                <a:latin typeface="Poppins" pitchFamily="2" charset="77"/>
                <a:ea typeface="Poppins" pitchFamily="34" charset="-122"/>
                <a:cs typeface="Poppins" pitchFamily="2" charset="77"/>
              </a:rPr>
              <a:t>Insert </a:t>
            </a:r>
            <a:r>
              <a:rPr lang="en-US" sz="1950" b="1" dirty="0">
                <a:solidFill>
                  <a:srgbClr val="0F0B2E"/>
                </a:solidFill>
                <a:latin typeface="Poppins" pitchFamily="2" charset="77"/>
                <a:ea typeface="Poppins" pitchFamily="34" charset="-122"/>
                <a:cs typeface="Poppins" pitchFamily="2" charset="77"/>
              </a:rPr>
              <a:t>Team Wheel </a:t>
            </a:r>
            <a:r>
              <a:rPr lang="en-US" sz="1950" dirty="0">
                <a:solidFill>
                  <a:srgbClr val="6B6588"/>
                </a:solidFill>
                <a:latin typeface="Poppins" pitchFamily="2" charset="77"/>
                <a:ea typeface="Poppins" pitchFamily="34" charset="-122"/>
                <a:cs typeface="Poppins" pitchFamily="2" charset="77"/>
              </a:rPr>
              <a:t>and </a:t>
            </a:r>
            <a:r>
              <a:rPr lang="en-US" sz="1950" b="1" dirty="0">
                <a:solidFill>
                  <a:srgbClr val="0F0B2E"/>
                </a:solidFill>
                <a:latin typeface="Poppins" pitchFamily="2" charset="77"/>
                <a:ea typeface="Poppins" pitchFamily="34" charset="-122"/>
                <a:cs typeface="Poppins" pitchFamily="2" charset="77"/>
              </a:rPr>
              <a:t>Team Graphs </a:t>
            </a:r>
            <a:r>
              <a:rPr lang="en-US" sz="1950" dirty="0">
                <a:solidFill>
                  <a:srgbClr val="6B6588"/>
                </a:solidFill>
                <a:latin typeface="Poppins" pitchFamily="2" charset="77"/>
                <a:ea typeface="Poppins" pitchFamily="34" charset="-122"/>
                <a:cs typeface="Poppins" pitchFamily="2" charset="77"/>
              </a:rPr>
              <a:t>exported from the C-me platform.</a:t>
            </a:r>
            <a:endParaRPr lang="en-US" sz="1950" dirty="0">
              <a:latin typeface="Poppins" pitchFamily="2" charset="77"/>
              <a:cs typeface="Poppins" pitchFamily="2" charset="77"/>
            </a:endParaRPr>
          </a:p>
        </p:txBody>
      </p:sp>
      <p:sp>
        <p:nvSpPr>
          <p:cNvPr id="7" name="Text 5"/>
          <p:cNvSpPr/>
          <p:nvPr/>
        </p:nvSpPr>
        <p:spPr>
          <a:xfrm>
            <a:off x="9806136" y="4899926"/>
            <a:ext cx="7755245" cy="362843"/>
          </a:xfrm>
          <a:prstGeom prst="rect">
            <a:avLst/>
          </a:prstGeom>
          <a:noFill/>
          <a:ln/>
        </p:spPr>
        <p:txBody>
          <a:bodyPr wrap="square" lIns="25400" tIns="25400" rIns="25400" bIns="25400" rtlCol="0" anchor="t">
            <a:noAutofit/>
          </a:bodyPr>
          <a:lstStyle/>
          <a:p>
            <a:pPr marL="0" indent="0" algn="l">
              <a:lnSpc>
                <a:spcPct val="155000"/>
              </a:lnSpc>
              <a:buNone/>
            </a:pPr>
            <a:r>
              <a:rPr lang="en-US" sz="1700" b="1" kern="0" spc="363" dirty="0">
                <a:solidFill>
                  <a:srgbClr val="6B6588"/>
                </a:solidFill>
                <a:latin typeface="Poppins" pitchFamily="2" charset="77"/>
                <a:ea typeface="Poppins" pitchFamily="34" charset="-122"/>
                <a:cs typeface="Poppins" pitchFamily="2" charset="77"/>
              </a:rPr>
              <a:t>DISCUSS</a:t>
            </a:r>
            <a:endParaRPr lang="en-US" sz="1700" dirty="0">
              <a:latin typeface="Poppins" pitchFamily="2" charset="77"/>
              <a:cs typeface="Poppins" pitchFamily="2" charset="77"/>
            </a:endParaRPr>
          </a:p>
        </p:txBody>
      </p:sp>
      <p:sp>
        <p:nvSpPr>
          <p:cNvPr id="8" name="Text 6"/>
          <p:cNvSpPr/>
          <p:nvPr/>
        </p:nvSpPr>
        <p:spPr>
          <a:xfrm>
            <a:off x="9806136" y="5466457"/>
            <a:ext cx="7755245" cy="870347"/>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700" b="1" kern="0" spc="-54" dirty="0">
                <a:solidFill>
                  <a:srgbClr val="3D365C"/>
                </a:solidFill>
                <a:latin typeface="Poppins" pitchFamily="2" charset="77"/>
                <a:ea typeface="Poppins" pitchFamily="34" charset="-122"/>
                <a:cs typeface="Poppins" pitchFamily="2" charset="77"/>
              </a:rPr>
              <a:t>Which of the </a:t>
            </a:r>
            <a:r>
              <a:rPr lang="en-US" sz="2700" b="1" kern="0" spc="-54" dirty="0">
                <a:blipFill>
                  <a:blip r:embed="rId3"/>
                  <a:stretch>
                    <a:fillRect/>
                  </a:stretch>
                </a:blipFill>
                <a:latin typeface="Poppins" pitchFamily="2" charset="77"/>
                <a:ea typeface="Poppins" pitchFamily="34" charset="-122"/>
                <a:cs typeface="Poppins" pitchFamily="2" charset="77"/>
              </a:rPr>
              <a:t>4 pillars </a:t>
            </a:r>
            <a:r>
              <a:rPr lang="en-US" sz="2700" b="1" kern="0" spc="-54" dirty="0">
                <a:solidFill>
                  <a:srgbClr val="3D365C"/>
                </a:solidFill>
                <a:latin typeface="Poppins" pitchFamily="2" charset="77"/>
                <a:ea typeface="Poppins" pitchFamily="34" charset="-122"/>
                <a:cs typeface="Poppins" pitchFamily="2" charset="77"/>
              </a:rPr>
              <a:t>come </a:t>
            </a:r>
            <a:r>
              <a:rPr lang="en-US" sz="2700" b="1" i="1" kern="0" spc="-54" dirty="0">
                <a:solidFill>
                  <a:srgbClr val="3D365C"/>
                </a:solidFill>
                <a:latin typeface="Poppins" pitchFamily="2" charset="77"/>
                <a:ea typeface="Poppins" pitchFamily="34" charset="-122"/>
                <a:cs typeface="Poppins" pitchFamily="2" charset="77"/>
              </a:rPr>
              <a:t>naturally </a:t>
            </a:r>
            <a:r>
              <a:rPr lang="en-US" sz="2700" b="1" kern="0" spc="-54" dirty="0">
                <a:solidFill>
                  <a:srgbClr val="3D365C"/>
                </a:solidFill>
                <a:latin typeface="Poppins" pitchFamily="2" charset="77"/>
                <a:ea typeface="Poppins" pitchFamily="34" charset="-122"/>
                <a:cs typeface="Poppins" pitchFamily="2" charset="77"/>
              </a:rPr>
              <a:t>to this team in order to be high-performing?</a:t>
            </a:r>
            <a:endParaRPr lang="en-US" sz="2700" dirty="0">
              <a:latin typeface="Poppins" pitchFamily="2" charset="77"/>
              <a:cs typeface="Poppins" pitchFamily="2" charset="77"/>
            </a:endParaRPr>
          </a:p>
        </p:txBody>
      </p:sp>
      <p:sp>
        <p:nvSpPr>
          <p:cNvPr id="9" name="Text 7"/>
          <p:cNvSpPr/>
          <p:nvPr/>
        </p:nvSpPr>
        <p:spPr>
          <a:xfrm>
            <a:off x="9806136" y="6527304"/>
            <a:ext cx="7755245" cy="458986"/>
          </a:xfrm>
          <a:prstGeom prst="rect">
            <a:avLst/>
          </a:prstGeom>
          <a:noFill/>
          <a:ln/>
        </p:spPr>
        <p:txBody>
          <a:bodyPr wrap="square" lIns="25400" tIns="25400" rIns="25400" bIns="25400" rtlCol="0" anchor="t">
            <a:normAutofit fontScale="92500" lnSpcReduction="10000"/>
          </a:bodyPr>
          <a:lstStyle/>
          <a:p>
            <a:pPr marL="0" indent="0" algn="l">
              <a:lnSpc>
                <a:spcPct val="120000"/>
              </a:lnSpc>
              <a:buNone/>
            </a:pPr>
            <a:r>
              <a:rPr lang="en-US" sz="2700" b="1" kern="0" spc="-54" dirty="0">
                <a:solidFill>
                  <a:srgbClr val="3D365C"/>
                </a:solidFill>
                <a:latin typeface="Poppins" pitchFamily="2" charset="77"/>
                <a:ea typeface="Poppins" pitchFamily="34" charset="-122"/>
                <a:cs typeface="Poppins" pitchFamily="2" charset="77"/>
              </a:rPr>
              <a:t>Which come </a:t>
            </a:r>
            <a:r>
              <a:rPr lang="en-US" sz="2700" b="1" i="1" kern="0" spc="-54" dirty="0">
                <a:solidFill>
                  <a:srgbClr val="3D365C"/>
                </a:solidFill>
                <a:latin typeface="Poppins" pitchFamily="2" charset="77"/>
                <a:ea typeface="Poppins" pitchFamily="34" charset="-122"/>
                <a:cs typeface="Poppins" pitchFamily="2" charset="77"/>
              </a:rPr>
              <a:t>less naturally</a:t>
            </a:r>
            <a:r>
              <a:rPr lang="en-US" sz="2700" b="1" kern="0" spc="-54" dirty="0">
                <a:solidFill>
                  <a:srgbClr val="3D365C"/>
                </a:solidFill>
                <a:latin typeface="Poppins" pitchFamily="2" charset="77"/>
                <a:ea typeface="Poppins" pitchFamily="34" charset="-122"/>
                <a:cs typeface="Poppins" pitchFamily="2" charset="77"/>
              </a:rPr>
              <a:t>?</a:t>
            </a:r>
            <a:endParaRPr lang="en-US" sz="2700" dirty="0">
              <a:latin typeface="Poppins" pitchFamily="2" charset="77"/>
              <a:cs typeface="Poppins" pitchFamily="2" charset="77"/>
            </a:endParaRPr>
          </a:p>
        </p:txBody>
      </p:sp>
      <p:sp>
        <p:nvSpPr>
          <p:cNvPr id="10" name="Text 8"/>
          <p:cNvSpPr/>
          <p:nvPr/>
        </p:nvSpPr>
        <p:spPr>
          <a:xfrm>
            <a:off x="1143000" y="9593610"/>
            <a:ext cx="1155650"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EXERCISE 3</a:t>
            </a:r>
            <a:endParaRPr lang="en-US" sz="1200" dirty="0">
              <a:latin typeface="Poppins" pitchFamily="2" charset="77"/>
              <a:cs typeface="Poppins" pitchFamily="2" charset="77"/>
            </a:endParaRPr>
          </a:p>
        </p:txBody>
      </p:sp>
      <p:sp>
        <p:nvSpPr>
          <p:cNvPr id="11" name="Text 9"/>
          <p:cNvSpPr/>
          <p:nvPr/>
        </p:nvSpPr>
        <p:spPr>
          <a:xfrm>
            <a:off x="16471553" y="9593610"/>
            <a:ext cx="74964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2" charset="77"/>
                <a:ea typeface="Poppins" pitchFamily="34" charset="-122"/>
                <a:cs typeface="Poppins" pitchFamily="2" charset="77"/>
              </a:rPr>
              <a:t>07 / 25</a:t>
            </a:r>
            <a:endParaRPr lang="en-US" sz="1200" dirty="0">
              <a:latin typeface="Poppins" pitchFamily="2" charset="77"/>
              <a:cs typeface="Poppins" pitchFamily="2" charset="77"/>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Poppins" panose="020F0302020204030204"/>
        <a:ea typeface=""/>
        <a:cs typeface=""/>
        <a:font script="Jpan" typeface="Poppins"/>
        <a:font script="Hang" typeface="Poppins"/>
        <a:font script="Hans" typeface="Poppins"/>
        <a:font script="Hant" typeface="Poppins"/>
        <a:font script="Arab" typeface="Poppins"/>
        <a:font script="Hebr" typeface="Poppins"/>
        <a:font script="Thai" typeface="Poppins"/>
        <a:font script="Ethi" typeface="Poppins"/>
        <a:font script="Beng" typeface="Poppins"/>
        <a:font script="Gujr" typeface="Poppins"/>
        <a:font script="Khmr" typeface="Poppins"/>
        <a:font script="Knda" typeface="Poppins"/>
        <a:font script="Guru" typeface="Poppins"/>
        <a:font script="Cans" typeface="Poppins"/>
        <a:font script="Cher" typeface="Poppins"/>
        <a:font script="Yiii" typeface="Poppins"/>
        <a:font script="Tibt" typeface="Poppins"/>
        <a:font script="Thaa" typeface="Poppins"/>
        <a:font script="Deva" typeface="Poppins"/>
        <a:font script="Telu" typeface="Poppins"/>
        <a:font script="Taml" typeface="Poppins"/>
        <a:font script="Syrc" typeface="Poppins"/>
        <a:font script="Orya" typeface="Poppins"/>
        <a:font script="Mlym" typeface="Poppins"/>
        <a:font script="Laoo" typeface="Poppins"/>
        <a:font script="Sinh" typeface="Poppins"/>
        <a:font script="Mong" typeface="Poppins"/>
        <a:font script="Viet" typeface="Poppins"/>
        <a:font script="Uigh" typeface="Poppins"/>
        <a:font script="Geor" typeface="Poppins"/>
        <a:font script="Armn" typeface="Poppins"/>
        <a:font script="Bugi" typeface="Poppins"/>
        <a:font script="Bopo" typeface="Poppins"/>
        <a:font script="Java" typeface="Poppins"/>
        <a:font script="Lisu" typeface="Poppins"/>
        <a:font script="Mymr" typeface="Poppins"/>
        <a:font script="Nkoo" typeface="Poppins"/>
        <a:font script="Olck" typeface="Poppins"/>
        <a:font script="Osma" typeface="Poppins"/>
        <a:font script="Phag" typeface="Poppins"/>
        <a:font script="Syrn" typeface="Poppins"/>
        <a:font script="Syrj" typeface="Poppins"/>
        <a:font script="Syre" typeface="Poppins"/>
        <a:font script="Sora" typeface="Poppins"/>
        <a:font script="Tale" typeface="Poppins"/>
        <a:font script="Talu" typeface="Poppins"/>
        <a:font script="Tfng" typeface="Poppins"/>
      </a:majorFont>
      <a:minorFont>
        <a:latin typeface="Poppins" panose="020F0502020204030204"/>
        <a:ea typeface=""/>
        <a:cs typeface=""/>
        <a:font script="Jpan" typeface="Poppins"/>
        <a:font script="Hang" typeface="Poppins"/>
        <a:font script="Hans" typeface="Poppins"/>
        <a:font script="Hant" typeface="Poppins"/>
        <a:font script="Arab" typeface="Poppins"/>
        <a:font script="Hebr" typeface="Poppins"/>
        <a:font script="Thai" typeface="Poppins"/>
        <a:font script="Ethi" typeface="Poppins"/>
        <a:font script="Beng" typeface="Poppins"/>
        <a:font script="Gujr" typeface="Poppins"/>
        <a:font script="Khmr" typeface="Poppins"/>
        <a:font script="Knda" typeface="Poppins"/>
        <a:font script="Guru" typeface="Poppins"/>
        <a:font script="Cans" typeface="Poppins"/>
        <a:font script="Cher" typeface="Poppins"/>
        <a:font script="Yiii" typeface="Poppins"/>
        <a:font script="Tibt" typeface="Poppins"/>
        <a:font script="Thaa" typeface="Poppins"/>
        <a:font script="Deva" typeface="Poppins"/>
        <a:font script="Telu" typeface="Poppins"/>
        <a:font script="Taml" typeface="Poppins"/>
        <a:font script="Syrc" typeface="Poppins"/>
        <a:font script="Orya" typeface="Poppins"/>
        <a:font script="Mlym" typeface="Poppins"/>
        <a:font script="Laoo" typeface="Poppins"/>
        <a:font script="Sinh" typeface="Poppins"/>
        <a:font script="Mong" typeface="Poppins"/>
        <a:font script="Viet" typeface="Poppins"/>
        <a:font script="Uigh" typeface="Poppins"/>
        <a:font script="Geor" typeface="Poppins"/>
        <a:font script="Armn" typeface="Poppins"/>
        <a:font script="Bugi" typeface="Poppins"/>
        <a:font script="Bopo" typeface="Poppins"/>
        <a:font script="Java" typeface="Poppins"/>
        <a:font script="Lisu" typeface="Poppins"/>
        <a:font script="Mymr" typeface="Poppins"/>
        <a:font script="Nkoo" typeface="Poppins"/>
        <a:font script="Olck" typeface="Poppins"/>
        <a:font script="Osma" typeface="Poppins"/>
        <a:font script="Phag" typeface="Poppins"/>
        <a:font script="Syrn" typeface="Poppins"/>
        <a:font script="Syrj" typeface="Poppins"/>
        <a:font script="Syre" typeface="Poppins"/>
        <a:font script="Sora" typeface="Poppins"/>
        <a:font script="Tale" typeface="Poppins"/>
        <a:font script="Talu" typeface="Poppins"/>
        <a:font script="Tfng" typeface="Poppi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Poppins" panose="02110004020202020204"/>
        <a:ea typeface=""/>
        <a:cs typeface=""/>
        <a:font script="Jpan" typeface="Poppins"/>
        <a:font script="Hang" typeface="Poppins"/>
        <a:font script="Hans" typeface="Poppins"/>
        <a:font script="Hant" typeface="Poppins"/>
        <a:font script="Arab" typeface="Poppins"/>
        <a:font script="Hebr" typeface="Poppins"/>
        <a:font script="Thai" typeface="Poppins"/>
        <a:font script="Ethi" typeface="Poppins"/>
        <a:font script="Beng" typeface="Poppins"/>
        <a:font script="Gujr" typeface="Poppins"/>
        <a:font script="Khmr" typeface="Poppins"/>
        <a:font script="Knda" typeface="Poppins"/>
        <a:font script="Guru" typeface="Poppins"/>
        <a:font script="Cans" typeface="Poppins"/>
        <a:font script="Cher" typeface="Poppins"/>
        <a:font script="Yiii" typeface="Poppins"/>
        <a:font script="Tibt" typeface="Poppins"/>
        <a:font script="Thaa" typeface="Poppins"/>
        <a:font script="Deva" typeface="Poppins"/>
        <a:font script="Telu" typeface="Poppins"/>
        <a:font script="Taml" typeface="Poppins"/>
        <a:font script="Syrc" typeface="Poppins"/>
        <a:font script="Orya" typeface="Poppins"/>
        <a:font script="Mlym" typeface="Poppins"/>
        <a:font script="Laoo" typeface="Poppins"/>
        <a:font script="Sinh" typeface="Poppins"/>
        <a:font script="Mong" typeface="Poppins"/>
        <a:font script="Viet" typeface="Poppins"/>
        <a:font script="Uigh" typeface="Poppins"/>
        <a:font script="Geor" typeface="Poppins"/>
        <a:font script="Armn" typeface="Poppins"/>
        <a:font script="Bugi" typeface="Poppins"/>
        <a:font script="Bopo" typeface="Poppins"/>
        <a:font script="Java" typeface="Poppins"/>
        <a:font script="Lisu" typeface="Poppins"/>
        <a:font script="Mymr" typeface="Poppins"/>
        <a:font script="Nkoo" typeface="Poppins"/>
        <a:font script="Olck" typeface="Poppins"/>
        <a:font script="Osma" typeface="Poppins"/>
        <a:font script="Phag" typeface="Poppins"/>
        <a:font script="Syrn" typeface="Poppins"/>
        <a:font script="Syrj" typeface="Poppins"/>
        <a:font script="Syre" typeface="Poppins"/>
        <a:font script="Sora" typeface="Poppins"/>
        <a:font script="Tale" typeface="Poppins"/>
        <a:font script="Talu" typeface="Poppins"/>
        <a:font script="Tfng" typeface="Poppins"/>
      </a:majorFont>
      <a:minorFont>
        <a:latin typeface="Poppins" panose="02110004020202020204"/>
        <a:ea typeface=""/>
        <a:cs typeface=""/>
        <a:font script="Jpan" typeface="Poppins"/>
        <a:font script="Hang" typeface="Poppins"/>
        <a:font script="Hans" typeface="Poppins"/>
        <a:font script="Hant" typeface="Poppins"/>
        <a:font script="Arab" typeface="Poppins"/>
        <a:font script="Hebr" typeface="Poppins"/>
        <a:font script="Thai" typeface="Poppins"/>
        <a:font script="Ethi" typeface="Poppins"/>
        <a:font script="Beng" typeface="Poppins"/>
        <a:font script="Gujr" typeface="Poppins"/>
        <a:font script="Khmr" typeface="Poppins"/>
        <a:font script="Knda" typeface="Poppins"/>
        <a:font script="Guru" typeface="Poppins"/>
        <a:font script="Cans" typeface="Poppins"/>
        <a:font script="Cher" typeface="Poppins"/>
        <a:font script="Yiii" typeface="Poppins"/>
        <a:font script="Tibt" typeface="Poppins"/>
        <a:font script="Thaa" typeface="Poppins"/>
        <a:font script="Deva" typeface="Poppins"/>
        <a:font script="Telu" typeface="Poppins"/>
        <a:font script="Taml" typeface="Poppins"/>
        <a:font script="Syrc" typeface="Poppins"/>
        <a:font script="Orya" typeface="Poppins"/>
        <a:font script="Mlym" typeface="Poppins"/>
        <a:font script="Laoo" typeface="Poppins"/>
        <a:font script="Sinh" typeface="Poppins"/>
        <a:font script="Mong" typeface="Poppins"/>
        <a:font script="Viet" typeface="Poppins"/>
        <a:font script="Uigh" typeface="Poppins"/>
        <a:font script="Geor" typeface="Poppins"/>
        <a:font script="Armn" typeface="Poppins"/>
        <a:font script="Bugi" typeface="Poppins"/>
        <a:font script="Bopo" typeface="Poppins"/>
        <a:font script="Java" typeface="Poppins"/>
        <a:font script="Lisu" typeface="Poppins"/>
        <a:font script="Mymr" typeface="Poppins"/>
        <a:font script="Nkoo" typeface="Poppins"/>
        <a:font script="Olck" typeface="Poppins"/>
        <a:font script="Osma" typeface="Poppins"/>
        <a:font script="Phag" typeface="Poppins"/>
        <a:font script="Syrn" typeface="Poppins"/>
        <a:font script="Syrj" typeface="Poppins"/>
        <a:font script="Syre" typeface="Poppins"/>
        <a:font script="Sora" typeface="Poppins"/>
        <a:font script="Tale" typeface="Poppins"/>
        <a:font script="Talu" typeface="Poppins"/>
        <a:font script="Tfng" typeface="Poppi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4FBA451087214FACFD5ECD779766AF" ma:contentTypeVersion="17" ma:contentTypeDescription="Create a new document." ma:contentTypeScope="" ma:versionID="fdb76dfb946639003c8b4e779f5f7eac">
  <xsd:schema xmlns:xsd="http://www.w3.org/2001/XMLSchema" xmlns:xs="http://www.w3.org/2001/XMLSchema" xmlns:p="http://schemas.microsoft.com/office/2006/metadata/properties" xmlns:ns2="07df4daf-58d6-45cc-bacb-221c7e4144a6" xmlns:ns3="e56a6910-d9b8-4bde-85e3-fc231a43f308" targetNamespace="http://schemas.microsoft.com/office/2006/metadata/properties" ma:root="true" ma:fieldsID="8ade77ab843b23947cb4a35127ff9771" ns2:_="" ns3:_="">
    <xsd:import namespace="07df4daf-58d6-45cc-bacb-221c7e4144a6"/>
    <xsd:import namespace="e56a6910-d9b8-4bde-85e3-fc231a43f3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f4daf-58d6-45cc-bacb-221c7e41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25c08-834a-45c1-9f0c-7e944c91a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6a6910-d9b8-4bde-85e3-fc231a43f3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5c08af-1139-4212-90d4-53bbf510771c}" ma:internalName="TaxCatchAll" ma:showField="CatchAllData" ma:web="e56a6910-d9b8-4bde-85e3-fc231a43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df4daf-58d6-45cc-bacb-221c7e4144a6">
      <Terms xmlns="http://schemas.microsoft.com/office/infopath/2007/PartnerControls"/>
    </lcf76f155ced4ddcb4097134ff3c332f>
    <TaxCatchAll xmlns="e56a6910-d9b8-4bde-85e3-fc231a43f308" xsi:nil="true"/>
  </documentManagement>
</p:properties>
</file>

<file path=customXml/itemProps1.xml><?xml version="1.0" encoding="utf-8"?>
<ds:datastoreItem xmlns:ds="http://schemas.openxmlformats.org/officeDocument/2006/customXml" ds:itemID="{0DEEE2B7-B83B-4D92-8E14-001EA1894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df4daf-58d6-45cc-bacb-221c7e4144a6"/>
    <ds:schemaRef ds:uri="e56a6910-d9b8-4bde-85e3-fc231a43f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607AE4-5092-4A9E-A7BF-DF66A7081C49}">
  <ds:schemaRefs>
    <ds:schemaRef ds:uri="http://schemas.microsoft.com/sharepoint/v3/contenttype/forms"/>
  </ds:schemaRefs>
</ds:datastoreItem>
</file>

<file path=customXml/itemProps3.xml><?xml version="1.0" encoding="utf-8"?>
<ds:datastoreItem xmlns:ds="http://schemas.openxmlformats.org/officeDocument/2006/customXml" ds:itemID="{B5D2C764-1016-472F-A6F8-1A66F475F287}">
  <ds:schemaRefs>
    <ds:schemaRef ds:uri="http://purl.org/dc/dcmitype/"/>
    <ds:schemaRef ds:uri="http://schemas.microsoft.com/office/2006/documentManagement/types"/>
    <ds:schemaRef ds:uri="07df4daf-58d6-45cc-bacb-221c7e4144a6"/>
    <ds:schemaRef ds:uri="http://purl.org/dc/elements/1.1/"/>
    <ds:schemaRef ds:uri="http://schemas.microsoft.com/office/infopath/2007/PartnerControls"/>
    <ds:schemaRef ds:uri="e56a6910-d9b8-4bde-85e3-fc231a43f308"/>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9784</TotalTime>
  <Words>3355</Words>
  <Application>Microsoft Office PowerPoint</Application>
  <PresentationFormat>Custom</PresentationFormat>
  <Paragraphs>590</Paragraphs>
  <Slides>27</Slides>
  <Notes>27</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Poppins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Jemima Martin</cp:lastModifiedBy>
  <cp:revision>6</cp:revision>
  <dcterms:created xsi:type="dcterms:W3CDTF">2026-05-07T11:33:31Z</dcterms:created>
  <dcterms:modified xsi:type="dcterms:W3CDTF">2026-06-05T10:22:15Z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0x0101001E4FBA451087214FACFD5ECD779766AF</vt:lpwstr>
  </property>
  <property fmtid="{D5CDD505-2E9C-101B-9397-08002B2CF9AE}" pid="3" name="MediaServiceImageTags">
    <vt:lpwstr/>
  </property>
</Properties>
</file>